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8"/>
  </p:notesMasterIdLst>
  <p:handoutMasterIdLst>
    <p:handoutMasterId r:id="rId99"/>
  </p:handoutMasterIdLst>
  <p:sldIdLst>
    <p:sldId id="1739" r:id="rId2"/>
    <p:sldId id="2324" r:id="rId3"/>
    <p:sldId id="2303" r:id="rId4"/>
    <p:sldId id="2325" r:id="rId5"/>
    <p:sldId id="2326" r:id="rId6"/>
    <p:sldId id="2327" r:id="rId7"/>
    <p:sldId id="2328" r:id="rId8"/>
    <p:sldId id="2329" r:id="rId9"/>
    <p:sldId id="2330" r:id="rId10"/>
    <p:sldId id="2331" r:id="rId11"/>
    <p:sldId id="2334" r:id="rId12"/>
    <p:sldId id="2332" r:id="rId13"/>
    <p:sldId id="2335" r:id="rId14"/>
    <p:sldId id="2337" r:id="rId15"/>
    <p:sldId id="2338" r:id="rId16"/>
    <p:sldId id="2339" r:id="rId17"/>
    <p:sldId id="2340" r:id="rId18"/>
    <p:sldId id="2341" r:id="rId19"/>
    <p:sldId id="2342" r:id="rId20"/>
    <p:sldId id="2343" r:id="rId21"/>
    <p:sldId id="2344" r:id="rId22"/>
    <p:sldId id="2345" r:id="rId23"/>
    <p:sldId id="2346" r:id="rId24"/>
    <p:sldId id="2347" r:id="rId25"/>
    <p:sldId id="2350" r:id="rId26"/>
    <p:sldId id="2348" r:id="rId27"/>
    <p:sldId id="2349" r:id="rId28"/>
    <p:sldId id="2351" r:id="rId29"/>
    <p:sldId id="2354" r:id="rId30"/>
    <p:sldId id="2352" r:id="rId31"/>
    <p:sldId id="2353" r:id="rId32"/>
    <p:sldId id="2355" r:id="rId33"/>
    <p:sldId id="2356" r:id="rId34"/>
    <p:sldId id="2357" r:id="rId35"/>
    <p:sldId id="2358" r:id="rId36"/>
    <p:sldId id="2359" r:id="rId37"/>
    <p:sldId id="2360" r:id="rId38"/>
    <p:sldId id="2361" r:id="rId39"/>
    <p:sldId id="2362" r:id="rId40"/>
    <p:sldId id="2363" r:id="rId41"/>
    <p:sldId id="2364" r:id="rId42"/>
    <p:sldId id="2365" r:id="rId43"/>
    <p:sldId id="2366" r:id="rId44"/>
    <p:sldId id="2367" r:id="rId45"/>
    <p:sldId id="2368" r:id="rId46"/>
    <p:sldId id="2370" r:id="rId47"/>
    <p:sldId id="2371" r:id="rId48"/>
    <p:sldId id="2372" r:id="rId49"/>
    <p:sldId id="2373" r:id="rId50"/>
    <p:sldId id="2374" r:id="rId51"/>
    <p:sldId id="2375" r:id="rId52"/>
    <p:sldId id="2376" r:id="rId53"/>
    <p:sldId id="2377" r:id="rId54"/>
    <p:sldId id="2378" r:id="rId55"/>
    <p:sldId id="2379" r:id="rId56"/>
    <p:sldId id="2380" r:id="rId57"/>
    <p:sldId id="2382" r:id="rId58"/>
    <p:sldId id="2381" r:id="rId59"/>
    <p:sldId id="2383" r:id="rId60"/>
    <p:sldId id="2384" r:id="rId61"/>
    <p:sldId id="2385" r:id="rId62"/>
    <p:sldId id="2386" r:id="rId63"/>
    <p:sldId id="2387" r:id="rId64"/>
    <p:sldId id="2388" r:id="rId65"/>
    <p:sldId id="2389" r:id="rId66"/>
    <p:sldId id="2390" r:id="rId67"/>
    <p:sldId id="2391" r:id="rId68"/>
    <p:sldId id="2392" r:id="rId69"/>
    <p:sldId id="2393" r:id="rId70"/>
    <p:sldId id="2394" r:id="rId71"/>
    <p:sldId id="2395" r:id="rId72"/>
    <p:sldId id="2396" r:id="rId73"/>
    <p:sldId id="2397" r:id="rId74"/>
    <p:sldId id="2398" r:id="rId75"/>
    <p:sldId id="2399" r:id="rId76"/>
    <p:sldId id="2401" r:id="rId77"/>
    <p:sldId id="2404" r:id="rId78"/>
    <p:sldId id="2400" r:id="rId79"/>
    <p:sldId id="2402" r:id="rId80"/>
    <p:sldId id="2403" r:id="rId81"/>
    <p:sldId id="2405" r:id="rId82"/>
    <p:sldId id="2407" r:id="rId83"/>
    <p:sldId id="2406" r:id="rId84"/>
    <p:sldId id="2408" r:id="rId85"/>
    <p:sldId id="2409" r:id="rId86"/>
    <p:sldId id="2410" r:id="rId87"/>
    <p:sldId id="2411" r:id="rId88"/>
    <p:sldId id="2412" r:id="rId89"/>
    <p:sldId id="2413" r:id="rId90"/>
    <p:sldId id="2414" r:id="rId91"/>
    <p:sldId id="2415" r:id="rId92"/>
    <p:sldId id="2416" r:id="rId93"/>
    <p:sldId id="2417" r:id="rId94"/>
    <p:sldId id="2419" r:id="rId95"/>
    <p:sldId id="2420" r:id="rId96"/>
    <p:sldId id="2418" r:id="rId97"/>
  </p:sldIdLst>
  <p:sldSz cx="9144000" cy="6858000" type="screen4x3"/>
  <p:notesSz cx="9947275" cy="6858000"/>
  <p:embeddedFontLst>
    <p:embeddedFont>
      <p:font typeface="Arial Unicode MS" panose="02010600030101010101" charset="-122"/>
      <p:regular r:id="rId100"/>
    </p:embeddedFont>
    <p:embeddedFont>
      <p:font typeface="MS PGothic" panose="020B0600070205080204" pitchFamily="34" charset="-128"/>
      <p:regular r:id="rId101"/>
    </p:embeddedFont>
    <p:embeddedFont>
      <p:font typeface="Berlin Sans FB Demi" panose="020E0802020502020306" pitchFamily="34" charset="0"/>
      <p:bold r:id="rId102"/>
    </p:embeddedFont>
    <p:embeddedFont>
      <p:font typeface="Calibri" panose="020F0502020204030204" pitchFamily="34" charset="0"/>
      <p:regular r:id="rId103"/>
      <p:bold r:id="rId104"/>
      <p:italic r:id="rId105"/>
      <p:boldItalic r:id="rId106"/>
    </p:embeddedFont>
    <p:embeddedFont>
      <p:font typeface="Monotype Sorts" panose="02010600030101010101" charset="2"/>
      <p:regular r:id="rId107"/>
    </p:embeddedFont>
    <p:embeddedFont>
      <p:font typeface="Palatino Linotype" panose="02040502050505030304" pitchFamily="18" charset="0"/>
      <p:regular r:id="rId108"/>
      <p:bold r:id="rId109"/>
      <p:italic r:id="rId110"/>
      <p:boldItalic r:id="rId111"/>
    </p:embeddedFont>
    <p:embeddedFont>
      <p:font typeface="Tahoma" panose="020B0604030504040204" pitchFamily="34" charset="0"/>
      <p:regular r:id="rId112"/>
      <p:bold r:id="rId113"/>
    </p:embeddedFont>
    <p:embeddedFont>
      <p:font typeface="Verdana" panose="020B0604030504040204" pitchFamily="34" charset="0"/>
      <p:regular r:id="rId114"/>
      <p:bold r:id="rId115"/>
      <p:italic r:id="rId116"/>
      <p:boldItalic r:id="rId117"/>
    </p:embeddedFont>
    <p:embeddedFont>
      <p:font typeface="方正兰亭中黑_GBK" panose="02000000000000000000" pitchFamily="2" charset="-122"/>
      <p:regular r:id="rId118"/>
    </p:embeddedFont>
    <p:embeddedFont>
      <p:font typeface="黑体" panose="02010609060101010101" pitchFamily="49" charset="-122"/>
      <p:regular r:id="rId119"/>
    </p:embeddedFont>
    <p:embeddedFont>
      <p:font typeface="微软雅黑" panose="020B0503020204020204" pitchFamily="34" charset="-122"/>
      <p:regular r:id="rId120"/>
      <p:bold r:id="rId121"/>
    </p:embeddedFont>
  </p:embeddedFontLst>
  <p:defaultTextStyle>
    <a:defPPr>
      <a:defRPr lang="zh-CN"/>
    </a:defPPr>
    <a:lvl1pPr algn="l" rtl="0" eaLnBrk="0" fontAlgn="base" hangingPunct="0">
      <a:spcBef>
        <a:spcPct val="0"/>
      </a:spcBef>
      <a:spcAft>
        <a:spcPct val="0"/>
      </a:spcAft>
      <a:defRPr b="1" kern="1200">
        <a:solidFill>
          <a:schemeClr val="bg1"/>
        </a:solidFill>
        <a:latin typeface="黑体" panose="02010609060101010101" pitchFamily="49" charset="-122"/>
        <a:ea typeface="宋体" panose="02010600030101010101" pitchFamily="2" charset="-122"/>
        <a:cs typeface="+mn-cs"/>
      </a:defRPr>
    </a:lvl1pPr>
    <a:lvl2pPr marL="457200" algn="l" rtl="0" eaLnBrk="0" fontAlgn="base" hangingPunct="0">
      <a:spcBef>
        <a:spcPct val="0"/>
      </a:spcBef>
      <a:spcAft>
        <a:spcPct val="0"/>
      </a:spcAft>
      <a:defRPr b="1" kern="1200">
        <a:solidFill>
          <a:schemeClr val="bg1"/>
        </a:solidFill>
        <a:latin typeface="黑体" panose="02010609060101010101" pitchFamily="49" charset="-122"/>
        <a:ea typeface="宋体" panose="02010600030101010101" pitchFamily="2" charset="-122"/>
        <a:cs typeface="+mn-cs"/>
      </a:defRPr>
    </a:lvl2pPr>
    <a:lvl3pPr marL="914400" algn="l" rtl="0" eaLnBrk="0" fontAlgn="base" hangingPunct="0">
      <a:spcBef>
        <a:spcPct val="0"/>
      </a:spcBef>
      <a:spcAft>
        <a:spcPct val="0"/>
      </a:spcAft>
      <a:defRPr b="1" kern="1200">
        <a:solidFill>
          <a:schemeClr val="bg1"/>
        </a:solidFill>
        <a:latin typeface="黑体" panose="02010609060101010101" pitchFamily="49" charset="-122"/>
        <a:ea typeface="宋体" panose="02010600030101010101" pitchFamily="2" charset="-122"/>
        <a:cs typeface="+mn-cs"/>
      </a:defRPr>
    </a:lvl3pPr>
    <a:lvl4pPr marL="1371600" algn="l" rtl="0" eaLnBrk="0" fontAlgn="base" hangingPunct="0">
      <a:spcBef>
        <a:spcPct val="0"/>
      </a:spcBef>
      <a:spcAft>
        <a:spcPct val="0"/>
      </a:spcAft>
      <a:defRPr b="1" kern="1200">
        <a:solidFill>
          <a:schemeClr val="bg1"/>
        </a:solidFill>
        <a:latin typeface="黑体" panose="02010609060101010101" pitchFamily="49" charset="-122"/>
        <a:ea typeface="宋体" panose="02010600030101010101" pitchFamily="2" charset="-122"/>
        <a:cs typeface="+mn-cs"/>
      </a:defRPr>
    </a:lvl4pPr>
    <a:lvl5pPr marL="1828800" algn="l" rtl="0" eaLnBrk="0" fontAlgn="base" hangingPunct="0">
      <a:spcBef>
        <a:spcPct val="0"/>
      </a:spcBef>
      <a:spcAft>
        <a:spcPct val="0"/>
      </a:spcAft>
      <a:defRPr b="1" kern="1200">
        <a:solidFill>
          <a:schemeClr val="bg1"/>
        </a:solidFill>
        <a:latin typeface="黑体" panose="02010609060101010101" pitchFamily="49" charset="-122"/>
        <a:ea typeface="宋体" panose="02010600030101010101" pitchFamily="2" charset="-122"/>
        <a:cs typeface="+mn-cs"/>
      </a:defRPr>
    </a:lvl5pPr>
    <a:lvl6pPr marL="2286000" algn="l" defTabSz="914400" rtl="0" eaLnBrk="1" latinLnBrk="0" hangingPunct="1">
      <a:defRPr b="1" kern="1200">
        <a:solidFill>
          <a:schemeClr val="bg1"/>
        </a:solidFill>
        <a:latin typeface="黑体" panose="02010609060101010101" pitchFamily="49" charset="-122"/>
        <a:ea typeface="宋体" panose="02010600030101010101" pitchFamily="2" charset="-122"/>
        <a:cs typeface="+mn-cs"/>
      </a:defRPr>
    </a:lvl6pPr>
    <a:lvl7pPr marL="2743200" algn="l" defTabSz="914400" rtl="0" eaLnBrk="1" latinLnBrk="0" hangingPunct="1">
      <a:defRPr b="1" kern="1200">
        <a:solidFill>
          <a:schemeClr val="bg1"/>
        </a:solidFill>
        <a:latin typeface="黑体" panose="02010609060101010101" pitchFamily="49" charset="-122"/>
        <a:ea typeface="宋体" panose="02010600030101010101" pitchFamily="2" charset="-122"/>
        <a:cs typeface="+mn-cs"/>
      </a:defRPr>
    </a:lvl7pPr>
    <a:lvl8pPr marL="3200400" algn="l" defTabSz="914400" rtl="0" eaLnBrk="1" latinLnBrk="0" hangingPunct="1">
      <a:defRPr b="1" kern="1200">
        <a:solidFill>
          <a:schemeClr val="bg1"/>
        </a:solidFill>
        <a:latin typeface="黑体" panose="02010609060101010101" pitchFamily="49" charset="-122"/>
        <a:ea typeface="宋体" panose="02010600030101010101" pitchFamily="2" charset="-122"/>
        <a:cs typeface="+mn-cs"/>
      </a:defRPr>
    </a:lvl8pPr>
    <a:lvl9pPr marL="3657600" algn="l" defTabSz="914400" rtl="0" eaLnBrk="1" latinLnBrk="0" hangingPunct="1">
      <a:defRPr b="1" kern="1200">
        <a:solidFill>
          <a:schemeClr val="bg1"/>
        </a:solidFill>
        <a:latin typeface="黑体" panose="02010609060101010101" pitchFamily="49"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94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70C0"/>
    <a:srgbClr val="0099CC"/>
    <a:srgbClr val="CCFFFF"/>
    <a:srgbClr val="E7F0F9"/>
    <a:srgbClr val="F8DCDF"/>
    <a:srgbClr val="CC2C3A"/>
    <a:srgbClr val="EEE9EF"/>
    <a:srgbClr val="6E5373"/>
    <a:srgbClr val="EAF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62" autoAdjust="0"/>
    <p:restoredTop sz="84409" autoAdjust="0"/>
  </p:normalViewPr>
  <p:slideViewPr>
    <p:cSldViewPr>
      <p:cViewPr varScale="1">
        <p:scale>
          <a:sx n="93" d="100"/>
          <a:sy n="93" d="100"/>
        </p:scale>
        <p:origin x="2214" y="48"/>
      </p:cViewPr>
      <p:guideLst>
        <p:guide orient="horz" pos="2160"/>
        <p:guide pos="2947"/>
      </p:guideLst>
    </p:cSldViewPr>
  </p:slideViewPr>
  <p:notesTextViewPr>
    <p:cViewPr>
      <p:scale>
        <a:sx n="100" d="100"/>
        <a:sy n="100" d="100"/>
      </p:scale>
      <p:origin x="0" y="0"/>
    </p:cViewPr>
  </p:notesTextViewPr>
  <p:sorterViewPr>
    <p:cViewPr>
      <p:scale>
        <a:sx n="100" d="100"/>
        <a:sy n="100" d="100"/>
      </p:scale>
      <p:origin x="0" y="15180"/>
    </p:cViewPr>
  </p:sorterViewPr>
  <p:notesViewPr>
    <p:cSldViewPr>
      <p:cViewPr varScale="1">
        <p:scale>
          <a:sx n="116" d="100"/>
          <a:sy n="116" d="100"/>
        </p:scale>
        <p:origin x="990"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8.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3.fntdata"/><Relationship Id="rId16" Type="http://schemas.openxmlformats.org/officeDocument/2006/relationships/slide" Target="slides/slide15.xml"/><Relationship Id="rId107" Type="http://schemas.openxmlformats.org/officeDocument/2006/relationships/font" Target="fonts/font8.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3.fntdata"/><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4.fntdata"/><Relationship Id="rId118" Type="http://schemas.openxmlformats.org/officeDocument/2006/relationships/font" Target="fonts/font19.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4.fntdata"/><Relationship Id="rId108" Type="http://schemas.openxmlformats.org/officeDocument/2006/relationships/font" Target="fonts/font9.fntdata"/><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5.fntdata"/><Relationship Id="rId119" Type="http://schemas.openxmlformats.org/officeDocument/2006/relationships/font" Target="fonts/font20.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0.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5.fntdata"/><Relationship Id="rId120" Type="http://schemas.openxmlformats.org/officeDocument/2006/relationships/font" Target="fonts/font21.fntdata"/><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1.fntdata"/><Relationship Id="rId115"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fntdata"/><Relationship Id="rId105"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121" Type="http://schemas.openxmlformats.org/officeDocument/2006/relationships/font" Target="fonts/font2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font" Target="fonts/font2.fntdata"/><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5" Type="http://schemas.openxmlformats.org/officeDocument/2006/relationships/image" Target="../media/image21.wmf"/><Relationship Id="rId4"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5" Type="http://schemas.openxmlformats.org/officeDocument/2006/relationships/image" Target="../media/image28.wmf"/><Relationship Id="rId4"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5.emf"/><Relationship Id="rId7" Type="http://schemas.openxmlformats.org/officeDocument/2006/relationships/image" Target="../media/image61.emf"/><Relationship Id="rId2" Type="http://schemas.openxmlformats.org/officeDocument/2006/relationships/image" Target="../media/image57.wmf"/><Relationship Id="rId1" Type="http://schemas.openxmlformats.org/officeDocument/2006/relationships/image" Target="../media/image56.emf"/><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10063"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34038" y="0"/>
            <a:ext cx="4311650" cy="344488"/>
          </a:xfrm>
          <a:prstGeom prst="rect">
            <a:avLst/>
          </a:prstGeom>
        </p:spPr>
        <p:txBody>
          <a:bodyPr vert="horz" lIns="91440" tIns="45720" rIns="91440" bIns="45720" rtlCol="0"/>
          <a:lstStyle>
            <a:lvl1pPr algn="r">
              <a:defRPr sz="1200"/>
            </a:lvl1pPr>
          </a:lstStyle>
          <a:p>
            <a:fld id="{BC9D1FD6-10AD-41C3-8C4C-7C950D8FD543}" type="datetimeFigureOut">
              <a:rPr lang="zh-CN" altLang="en-US" smtClean="0"/>
              <a:t>2023/9/27</a:t>
            </a:fld>
            <a:endParaRPr lang="zh-CN" altLang="en-US"/>
          </a:p>
        </p:txBody>
      </p:sp>
      <p:sp>
        <p:nvSpPr>
          <p:cNvPr id="4" name="页脚占位符 3"/>
          <p:cNvSpPr>
            <a:spLocks noGrp="1"/>
          </p:cNvSpPr>
          <p:nvPr>
            <p:ph type="ftr" sz="quarter" idx="2"/>
          </p:nvPr>
        </p:nvSpPr>
        <p:spPr>
          <a:xfrm>
            <a:off x="0" y="6513513"/>
            <a:ext cx="4310063"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34038" y="6513513"/>
            <a:ext cx="4311650" cy="344487"/>
          </a:xfrm>
          <a:prstGeom prst="rect">
            <a:avLst/>
          </a:prstGeom>
        </p:spPr>
        <p:txBody>
          <a:bodyPr vert="horz" lIns="91440" tIns="45720" rIns="91440" bIns="45720" rtlCol="0" anchor="b"/>
          <a:lstStyle>
            <a:lvl1pPr algn="r">
              <a:defRPr sz="1200"/>
            </a:lvl1pPr>
          </a:lstStyle>
          <a:p>
            <a:fld id="{33B49C96-090A-4778-A480-5A3AEF2A6C28}" type="slidenum">
              <a:rPr lang="zh-CN" altLang="en-US" smtClean="0"/>
              <a:t>‹#›</a:t>
            </a:fld>
            <a:endParaRPr lang="zh-CN" altLang="en-US"/>
          </a:p>
        </p:txBody>
      </p:sp>
    </p:spTree>
    <p:extLst>
      <p:ext uri="{BB962C8B-B14F-4D97-AF65-F5344CB8AC3E}">
        <p14:creationId xmlns:p14="http://schemas.microsoft.com/office/powerpoint/2010/main" val="4260431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页眉占位符 1"/>
          <p:cNvSpPr>
            <a:spLocks noGrp="1" noChangeArrowheads="1"/>
          </p:cNvSpPr>
          <p:nvPr>
            <p:ph type="hdr" sz="quarter"/>
          </p:nvPr>
        </p:nvSpPr>
        <p:spPr bwMode="auto">
          <a:xfrm>
            <a:off x="0" y="0"/>
            <a:ext cx="4310063"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lnSpc>
                <a:spcPct val="130000"/>
              </a:lnSpc>
              <a:spcBef>
                <a:spcPct val="20000"/>
              </a:spcBef>
              <a:buFont typeface="Arial" pitchFamily="34" charset="0"/>
              <a:buChar char="•"/>
              <a:defRPr sz="1200" b="0" dirty="0">
                <a:solidFill>
                  <a:srgbClr val="1A1A4E"/>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5123" name="日期占位符 2"/>
          <p:cNvSpPr>
            <a:spLocks noGrp="1" noChangeArrowheads="1"/>
          </p:cNvSpPr>
          <p:nvPr>
            <p:ph type="dt" idx="1"/>
          </p:nvPr>
        </p:nvSpPr>
        <p:spPr bwMode="auto">
          <a:xfrm>
            <a:off x="5634038" y="0"/>
            <a:ext cx="431165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lnSpc>
                <a:spcPct val="130000"/>
              </a:lnSpc>
              <a:spcBef>
                <a:spcPct val="20000"/>
              </a:spcBef>
              <a:buFont typeface="Arial" pitchFamily="34" charset="0"/>
              <a:buChar char="•"/>
              <a:defRPr sz="1200" b="0" dirty="0">
                <a:solidFill>
                  <a:srgbClr val="1A1A4E"/>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4100" name="幻灯片图像占位符 3"/>
          <p:cNvSpPr>
            <a:spLocks noGrp="1" noRot="1" noChangeAspect="1" noChangeArrowheads="1"/>
          </p:cNvSpPr>
          <p:nvPr>
            <p:ph type="sldImg" idx="2"/>
          </p:nvPr>
        </p:nvSpPr>
        <p:spPr bwMode="auto">
          <a:xfrm>
            <a:off x="3260725" y="514350"/>
            <a:ext cx="3429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5125" name="备注占位符 4"/>
          <p:cNvSpPr>
            <a:spLocks noGrp="1" noChangeArrowheads="1"/>
          </p:cNvSpPr>
          <p:nvPr>
            <p:ph type="body" sz="quarter" idx="3"/>
          </p:nvPr>
        </p:nvSpPr>
        <p:spPr bwMode="auto">
          <a:xfrm>
            <a:off x="995363" y="3257550"/>
            <a:ext cx="7956550" cy="3086100"/>
          </a:xfrm>
          <a:prstGeom prst="rect">
            <a:avLst/>
          </a:prstGeom>
          <a:noFill/>
          <a:ln w="12700" cmpd="sng">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5126" name="页脚占位符 5"/>
          <p:cNvSpPr>
            <a:spLocks noGrp="1" noChangeArrowheads="1"/>
          </p:cNvSpPr>
          <p:nvPr>
            <p:ph type="ftr" sz="quarter" idx="4"/>
          </p:nvPr>
        </p:nvSpPr>
        <p:spPr bwMode="auto">
          <a:xfrm>
            <a:off x="0" y="6515100"/>
            <a:ext cx="4310063" cy="34131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lnSpc>
                <a:spcPct val="130000"/>
              </a:lnSpc>
              <a:spcBef>
                <a:spcPct val="20000"/>
              </a:spcBef>
              <a:buFont typeface="Arial" pitchFamily="34" charset="0"/>
              <a:buChar char="•"/>
              <a:defRPr sz="1200" b="0" dirty="0">
                <a:solidFill>
                  <a:srgbClr val="1A1A4E"/>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5127" name="灯片编号占位符 6"/>
          <p:cNvSpPr>
            <a:spLocks noGrp="1" noChangeArrowheads="1"/>
          </p:cNvSpPr>
          <p:nvPr>
            <p:ph type="sldNum" sz="quarter" idx="5"/>
          </p:nvPr>
        </p:nvSpPr>
        <p:spPr bwMode="auto">
          <a:xfrm>
            <a:off x="5634038" y="6515100"/>
            <a:ext cx="4311650" cy="34131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lnSpc>
                <a:spcPct val="130000"/>
              </a:lnSpc>
              <a:spcBef>
                <a:spcPct val="20000"/>
              </a:spcBef>
              <a:buFont typeface="Arial" panose="020B0604020202020204" pitchFamily="34" charset="0"/>
              <a:buChar char="•"/>
              <a:defRPr sz="1200" b="0" smtClean="0">
                <a:solidFill>
                  <a:srgbClr val="1A1A4E"/>
                </a:solidFill>
                <a:latin typeface="微软雅黑" panose="020B0503020204020204" pitchFamily="34" charset="-122"/>
                <a:ea typeface="微软雅黑" panose="020B0503020204020204" pitchFamily="34" charset="-122"/>
              </a:defRPr>
            </a:lvl1pPr>
          </a:lstStyle>
          <a:p>
            <a:pPr>
              <a:defRPr/>
            </a:pPr>
            <a:fld id="{CF1D8E48-98DB-4BAA-8DAA-00E694147933}" type="slidenum">
              <a:rPr lang="zh-CN" altLang="en-US"/>
              <a:pPr>
                <a:defRPr/>
              </a:pPr>
              <a:t>‹#›</a:t>
            </a:fld>
            <a:endParaRPr lang="zh-CN" altLang="en-US" dirty="0"/>
          </a:p>
        </p:txBody>
      </p:sp>
    </p:spTree>
    <p:extLst>
      <p:ext uri="{BB962C8B-B14F-4D97-AF65-F5344CB8AC3E}">
        <p14:creationId xmlns:p14="http://schemas.microsoft.com/office/powerpoint/2010/main" val="38372660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黑体" panose="02010609060101010101" pitchFamily="49"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黑体" panose="02010609060101010101" pitchFamily="49"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黑体" panose="02010609060101010101" pitchFamily="49"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黑体" panose="02010609060101010101" pitchFamily="49"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黑体" panose="0201060906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2</a:t>
            </a:fld>
            <a:endParaRPr lang="zh-CN" altLang="en-US" dirty="0"/>
          </a:p>
        </p:txBody>
      </p:sp>
    </p:spTree>
    <p:extLst>
      <p:ext uri="{BB962C8B-B14F-4D97-AF65-F5344CB8AC3E}">
        <p14:creationId xmlns:p14="http://schemas.microsoft.com/office/powerpoint/2010/main" val="3987284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11</a:t>
            </a:fld>
            <a:endParaRPr lang="zh-CN" altLang="en-US" dirty="0"/>
          </a:p>
        </p:txBody>
      </p:sp>
    </p:spTree>
    <p:extLst>
      <p:ext uri="{BB962C8B-B14F-4D97-AF65-F5344CB8AC3E}">
        <p14:creationId xmlns:p14="http://schemas.microsoft.com/office/powerpoint/2010/main" val="930056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12</a:t>
            </a:fld>
            <a:endParaRPr lang="zh-CN" altLang="en-US" dirty="0"/>
          </a:p>
        </p:txBody>
      </p:sp>
    </p:spTree>
    <p:extLst>
      <p:ext uri="{BB962C8B-B14F-4D97-AF65-F5344CB8AC3E}">
        <p14:creationId xmlns:p14="http://schemas.microsoft.com/office/powerpoint/2010/main" val="3353130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13</a:t>
            </a:fld>
            <a:endParaRPr lang="zh-CN" altLang="en-US" dirty="0"/>
          </a:p>
        </p:txBody>
      </p:sp>
    </p:spTree>
    <p:extLst>
      <p:ext uri="{BB962C8B-B14F-4D97-AF65-F5344CB8AC3E}">
        <p14:creationId xmlns:p14="http://schemas.microsoft.com/office/powerpoint/2010/main" val="3584334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14</a:t>
            </a:fld>
            <a:endParaRPr lang="zh-CN" altLang="en-US" dirty="0"/>
          </a:p>
        </p:txBody>
      </p:sp>
    </p:spTree>
    <p:extLst>
      <p:ext uri="{BB962C8B-B14F-4D97-AF65-F5344CB8AC3E}">
        <p14:creationId xmlns:p14="http://schemas.microsoft.com/office/powerpoint/2010/main" val="755556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15</a:t>
            </a:fld>
            <a:endParaRPr lang="zh-CN" altLang="en-US" dirty="0"/>
          </a:p>
        </p:txBody>
      </p:sp>
    </p:spTree>
    <p:extLst>
      <p:ext uri="{BB962C8B-B14F-4D97-AF65-F5344CB8AC3E}">
        <p14:creationId xmlns:p14="http://schemas.microsoft.com/office/powerpoint/2010/main" val="1740742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16</a:t>
            </a:fld>
            <a:endParaRPr lang="zh-CN" altLang="en-US" dirty="0"/>
          </a:p>
        </p:txBody>
      </p:sp>
    </p:spTree>
    <p:extLst>
      <p:ext uri="{BB962C8B-B14F-4D97-AF65-F5344CB8AC3E}">
        <p14:creationId xmlns:p14="http://schemas.microsoft.com/office/powerpoint/2010/main" val="1472805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17</a:t>
            </a:fld>
            <a:endParaRPr lang="zh-CN" altLang="en-US" dirty="0"/>
          </a:p>
        </p:txBody>
      </p:sp>
    </p:spTree>
    <p:extLst>
      <p:ext uri="{BB962C8B-B14F-4D97-AF65-F5344CB8AC3E}">
        <p14:creationId xmlns:p14="http://schemas.microsoft.com/office/powerpoint/2010/main" val="1238610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18</a:t>
            </a:fld>
            <a:endParaRPr lang="zh-CN" altLang="en-US" dirty="0"/>
          </a:p>
        </p:txBody>
      </p:sp>
    </p:spTree>
    <p:extLst>
      <p:ext uri="{BB962C8B-B14F-4D97-AF65-F5344CB8AC3E}">
        <p14:creationId xmlns:p14="http://schemas.microsoft.com/office/powerpoint/2010/main" val="3873716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19</a:t>
            </a:fld>
            <a:endParaRPr lang="zh-CN" altLang="en-US" dirty="0"/>
          </a:p>
        </p:txBody>
      </p:sp>
    </p:spTree>
    <p:extLst>
      <p:ext uri="{BB962C8B-B14F-4D97-AF65-F5344CB8AC3E}">
        <p14:creationId xmlns:p14="http://schemas.microsoft.com/office/powerpoint/2010/main" val="819779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20</a:t>
            </a:fld>
            <a:endParaRPr lang="zh-CN" altLang="en-US" dirty="0"/>
          </a:p>
        </p:txBody>
      </p:sp>
    </p:spTree>
    <p:extLst>
      <p:ext uri="{BB962C8B-B14F-4D97-AF65-F5344CB8AC3E}">
        <p14:creationId xmlns:p14="http://schemas.microsoft.com/office/powerpoint/2010/main" val="1476368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3</a:t>
            </a:fld>
            <a:endParaRPr lang="zh-CN" altLang="en-US" dirty="0"/>
          </a:p>
        </p:txBody>
      </p:sp>
    </p:spTree>
    <p:extLst>
      <p:ext uri="{BB962C8B-B14F-4D97-AF65-F5344CB8AC3E}">
        <p14:creationId xmlns:p14="http://schemas.microsoft.com/office/powerpoint/2010/main" val="3327209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21</a:t>
            </a:fld>
            <a:endParaRPr lang="zh-CN" altLang="en-US" dirty="0"/>
          </a:p>
        </p:txBody>
      </p:sp>
    </p:spTree>
    <p:extLst>
      <p:ext uri="{BB962C8B-B14F-4D97-AF65-F5344CB8AC3E}">
        <p14:creationId xmlns:p14="http://schemas.microsoft.com/office/powerpoint/2010/main" val="1588905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22</a:t>
            </a:fld>
            <a:endParaRPr lang="zh-CN" altLang="en-US" dirty="0"/>
          </a:p>
        </p:txBody>
      </p:sp>
    </p:spTree>
    <p:extLst>
      <p:ext uri="{BB962C8B-B14F-4D97-AF65-F5344CB8AC3E}">
        <p14:creationId xmlns:p14="http://schemas.microsoft.com/office/powerpoint/2010/main" val="2575069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23</a:t>
            </a:fld>
            <a:endParaRPr lang="zh-CN" altLang="en-US" dirty="0"/>
          </a:p>
        </p:txBody>
      </p:sp>
    </p:spTree>
    <p:extLst>
      <p:ext uri="{BB962C8B-B14F-4D97-AF65-F5344CB8AC3E}">
        <p14:creationId xmlns:p14="http://schemas.microsoft.com/office/powerpoint/2010/main" val="3354857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24</a:t>
            </a:fld>
            <a:endParaRPr lang="zh-CN" altLang="en-US" dirty="0"/>
          </a:p>
        </p:txBody>
      </p:sp>
    </p:spTree>
    <p:extLst>
      <p:ext uri="{BB962C8B-B14F-4D97-AF65-F5344CB8AC3E}">
        <p14:creationId xmlns:p14="http://schemas.microsoft.com/office/powerpoint/2010/main" val="2049747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25</a:t>
            </a:fld>
            <a:endParaRPr lang="zh-CN" altLang="en-US" dirty="0"/>
          </a:p>
        </p:txBody>
      </p:sp>
    </p:spTree>
    <p:extLst>
      <p:ext uri="{BB962C8B-B14F-4D97-AF65-F5344CB8AC3E}">
        <p14:creationId xmlns:p14="http://schemas.microsoft.com/office/powerpoint/2010/main" val="3729243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26</a:t>
            </a:fld>
            <a:endParaRPr lang="zh-CN" altLang="en-US" dirty="0"/>
          </a:p>
        </p:txBody>
      </p:sp>
    </p:spTree>
    <p:extLst>
      <p:ext uri="{BB962C8B-B14F-4D97-AF65-F5344CB8AC3E}">
        <p14:creationId xmlns:p14="http://schemas.microsoft.com/office/powerpoint/2010/main" val="4198753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27</a:t>
            </a:fld>
            <a:endParaRPr lang="zh-CN" altLang="en-US" dirty="0"/>
          </a:p>
        </p:txBody>
      </p:sp>
    </p:spTree>
    <p:extLst>
      <p:ext uri="{BB962C8B-B14F-4D97-AF65-F5344CB8AC3E}">
        <p14:creationId xmlns:p14="http://schemas.microsoft.com/office/powerpoint/2010/main" val="1516664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28</a:t>
            </a:fld>
            <a:endParaRPr lang="zh-CN" altLang="en-US" dirty="0"/>
          </a:p>
        </p:txBody>
      </p:sp>
    </p:spTree>
    <p:extLst>
      <p:ext uri="{BB962C8B-B14F-4D97-AF65-F5344CB8AC3E}">
        <p14:creationId xmlns:p14="http://schemas.microsoft.com/office/powerpoint/2010/main" val="3926419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29</a:t>
            </a:fld>
            <a:endParaRPr lang="zh-CN" altLang="en-US" dirty="0"/>
          </a:p>
        </p:txBody>
      </p:sp>
    </p:spTree>
    <p:extLst>
      <p:ext uri="{BB962C8B-B14F-4D97-AF65-F5344CB8AC3E}">
        <p14:creationId xmlns:p14="http://schemas.microsoft.com/office/powerpoint/2010/main" val="61839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30</a:t>
            </a:fld>
            <a:endParaRPr lang="zh-CN" altLang="en-US" dirty="0"/>
          </a:p>
        </p:txBody>
      </p:sp>
    </p:spTree>
    <p:extLst>
      <p:ext uri="{BB962C8B-B14F-4D97-AF65-F5344CB8AC3E}">
        <p14:creationId xmlns:p14="http://schemas.microsoft.com/office/powerpoint/2010/main" val="1698164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4</a:t>
            </a:fld>
            <a:endParaRPr lang="zh-CN" altLang="en-US" dirty="0"/>
          </a:p>
        </p:txBody>
      </p:sp>
    </p:spTree>
    <p:extLst>
      <p:ext uri="{BB962C8B-B14F-4D97-AF65-F5344CB8AC3E}">
        <p14:creationId xmlns:p14="http://schemas.microsoft.com/office/powerpoint/2010/main" val="2302290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31</a:t>
            </a:fld>
            <a:endParaRPr lang="zh-CN" altLang="en-US" dirty="0"/>
          </a:p>
        </p:txBody>
      </p:sp>
    </p:spTree>
    <p:extLst>
      <p:ext uri="{BB962C8B-B14F-4D97-AF65-F5344CB8AC3E}">
        <p14:creationId xmlns:p14="http://schemas.microsoft.com/office/powerpoint/2010/main" val="8870108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32</a:t>
            </a:fld>
            <a:endParaRPr lang="zh-CN" altLang="en-US" dirty="0"/>
          </a:p>
        </p:txBody>
      </p:sp>
    </p:spTree>
    <p:extLst>
      <p:ext uri="{BB962C8B-B14F-4D97-AF65-F5344CB8AC3E}">
        <p14:creationId xmlns:p14="http://schemas.microsoft.com/office/powerpoint/2010/main" val="31331646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33</a:t>
            </a:fld>
            <a:endParaRPr lang="zh-CN" altLang="en-US" dirty="0"/>
          </a:p>
        </p:txBody>
      </p:sp>
    </p:spTree>
    <p:extLst>
      <p:ext uri="{BB962C8B-B14F-4D97-AF65-F5344CB8AC3E}">
        <p14:creationId xmlns:p14="http://schemas.microsoft.com/office/powerpoint/2010/main" val="883834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34</a:t>
            </a:fld>
            <a:endParaRPr lang="zh-CN" altLang="en-US" dirty="0"/>
          </a:p>
        </p:txBody>
      </p:sp>
    </p:spTree>
    <p:extLst>
      <p:ext uri="{BB962C8B-B14F-4D97-AF65-F5344CB8AC3E}">
        <p14:creationId xmlns:p14="http://schemas.microsoft.com/office/powerpoint/2010/main" val="2630860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35</a:t>
            </a:fld>
            <a:endParaRPr lang="zh-CN" altLang="en-US" dirty="0"/>
          </a:p>
        </p:txBody>
      </p:sp>
    </p:spTree>
    <p:extLst>
      <p:ext uri="{BB962C8B-B14F-4D97-AF65-F5344CB8AC3E}">
        <p14:creationId xmlns:p14="http://schemas.microsoft.com/office/powerpoint/2010/main" val="1972591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36</a:t>
            </a:fld>
            <a:endParaRPr lang="zh-CN" altLang="en-US" dirty="0"/>
          </a:p>
        </p:txBody>
      </p:sp>
    </p:spTree>
    <p:extLst>
      <p:ext uri="{BB962C8B-B14F-4D97-AF65-F5344CB8AC3E}">
        <p14:creationId xmlns:p14="http://schemas.microsoft.com/office/powerpoint/2010/main" val="3739643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37</a:t>
            </a:fld>
            <a:endParaRPr lang="zh-CN" altLang="en-US" dirty="0"/>
          </a:p>
        </p:txBody>
      </p:sp>
    </p:spTree>
    <p:extLst>
      <p:ext uri="{BB962C8B-B14F-4D97-AF65-F5344CB8AC3E}">
        <p14:creationId xmlns:p14="http://schemas.microsoft.com/office/powerpoint/2010/main" val="31521225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38</a:t>
            </a:fld>
            <a:endParaRPr lang="zh-CN" altLang="en-US" dirty="0"/>
          </a:p>
        </p:txBody>
      </p:sp>
    </p:spTree>
    <p:extLst>
      <p:ext uri="{BB962C8B-B14F-4D97-AF65-F5344CB8AC3E}">
        <p14:creationId xmlns:p14="http://schemas.microsoft.com/office/powerpoint/2010/main" val="18681326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39</a:t>
            </a:fld>
            <a:endParaRPr lang="zh-CN" altLang="en-US" dirty="0"/>
          </a:p>
        </p:txBody>
      </p:sp>
    </p:spTree>
    <p:extLst>
      <p:ext uri="{BB962C8B-B14F-4D97-AF65-F5344CB8AC3E}">
        <p14:creationId xmlns:p14="http://schemas.microsoft.com/office/powerpoint/2010/main" val="39850531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40</a:t>
            </a:fld>
            <a:endParaRPr lang="zh-CN" altLang="en-US" dirty="0"/>
          </a:p>
        </p:txBody>
      </p:sp>
    </p:spTree>
    <p:extLst>
      <p:ext uri="{BB962C8B-B14F-4D97-AF65-F5344CB8AC3E}">
        <p14:creationId xmlns:p14="http://schemas.microsoft.com/office/powerpoint/2010/main" val="443179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5</a:t>
            </a:fld>
            <a:endParaRPr lang="zh-CN" altLang="en-US" dirty="0"/>
          </a:p>
        </p:txBody>
      </p:sp>
    </p:spTree>
    <p:extLst>
      <p:ext uri="{BB962C8B-B14F-4D97-AF65-F5344CB8AC3E}">
        <p14:creationId xmlns:p14="http://schemas.microsoft.com/office/powerpoint/2010/main" val="8760601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41</a:t>
            </a:fld>
            <a:endParaRPr lang="zh-CN" altLang="en-US" dirty="0"/>
          </a:p>
        </p:txBody>
      </p:sp>
    </p:spTree>
    <p:extLst>
      <p:ext uri="{BB962C8B-B14F-4D97-AF65-F5344CB8AC3E}">
        <p14:creationId xmlns:p14="http://schemas.microsoft.com/office/powerpoint/2010/main" val="2623592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42</a:t>
            </a:fld>
            <a:endParaRPr lang="zh-CN" altLang="en-US" dirty="0"/>
          </a:p>
        </p:txBody>
      </p:sp>
    </p:spTree>
    <p:extLst>
      <p:ext uri="{BB962C8B-B14F-4D97-AF65-F5344CB8AC3E}">
        <p14:creationId xmlns:p14="http://schemas.microsoft.com/office/powerpoint/2010/main" val="1658313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43</a:t>
            </a:fld>
            <a:endParaRPr lang="zh-CN" altLang="en-US" dirty="0"/>
          </a:p>
        </p:txBody>
      </p:sp>
    </p:spTree>
    <p:extLst>
      <p:ext uri="{BB962C8B-B14F-4D97-AF65-F5344CB8AC3E}">
        <p14:creationId xmlns:p14="http://schemas.microsoft.com/office/powerpoint/2010/main" val="38033715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44</a:t>
            </a:fld>
            <a:endParaRPr lang="zh-CN" altLang="en-US" dirty="0"/>
          </a:p>
        </p:txBody>
      </p:sp>
    </p:spTree>
    <p:extLst>
      <p:ext uri="{BB962C8B-B14F-4D97-AF65-F5344CB8AC3E}">
        <p14:creationId xmlns:p14="http://schemas.microsoft.com/office/powerpoint/2010/main" val="4119343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45</a:t>
            </a:fld>
            <a:endParaRPr lang="zh-CN" altLang="en-US" dirty="0"/>
          </a:p>
        </p:txBody>
      </p:sp>
    </p:spTree>
    <p:extLst>
      <p:ext uri="{BB962C8B-B14F-4D97-AF65-F5344CB8AC3E}">
        <p14:creationId xmlns:p14="http://schemas.microsoft.com/office/powerpoint/2010/main" val="18657665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46</a:t>
            </a:fld>
            <a:endParaRPr lang="zh-CN" altLang="en-US" dirty="0"/>
          </a:p>
        </p:txBody>
      </p:sp>
    </p:spTree>
    <p:extLst>
      <p:ext uri="{BB962C8B-B14F-4D97-AF65-F5344CB8AC3E}">
        <p14:creationId xmlns:p14="http://schemas.microsoft.com/office/powerpoint/2010/main" val="32167985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47</a:t>
            </a:fld>
            <a:endParaRPr lang="zh-CN" altLang="en-US" dirty="0"/>
          </a:p>
        </p:txBody>
      </p:sp>
    </p:spTree>
    <p:extLst>
      <p:ext uri="{BB962C8B-B14F-4D97-AF65-F5344CB8AC3E}">
        <p14:creationId xmlns:p14="http://schemas.microsoft.com/office/powerpoint/2010/main" val="33399857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48</a:t>
            </a:fld>
            <a:endParaRPr lang="zh-CN" altLang="en-US" dirty="0"/>
          </a:p>
        </p:txBody>
      </p:sp>
    </p:spTree>
    <p:extLst>
      <p:ext uri="{BB962C8B-B14F-4D97-AF65-F5344CB8AC3E}">
        <p14:creationId xmlns:p14="http://schemas.microsoft.com/office/powerpoint/2010/main" val="28837949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49</a:t>
            </a:fld>
            <a:endParaRPr lang="zh-CN" altLang="en-US" dirty="0"/>
          </a:p>
        </p:txBody>
      </p:sp>
    </p:spTree>
    <p:extLst>
      <p:ext uri="{BB962C8B-B14F-4D97-AF65-F5344CB8AC3E}">
        <p14:creationId xmlns:p14="http://schemas.microsoft.com/office/powerpoint/2010/main" val="14957136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50</a:t>
            </a:fld>
            <a:endParaRPr lang="zh-CN" altLang="en-US" dirty="0"/>
          </a:p>
        </p:txBody>
      </p:sp>
    </p:spTree>
    <p:extLst>
      <p:ext uri="{BB962C8B-B14F-4D97-AF65-F5344CB8AC3E}">
        <p14:creationId xmlns:p14="http://schemas.microsoft.com/office/powerpoint/2010/main" val="2966870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6</a:t>
            </a:fld>
            <a:endParaRPr lang="zh-CN" altLang="en-US" dirty="0"/>
          </a:p>
        </p:txBody>
      </p:sp>
    </p:spTree>
    <p:extLst>
      <p:ext uri="{BB962C8B-B14F-4D97-AF65-F5344CB8AC3E}">
        <p14:creationId xmlns:p14="http://schemas.microsoft.com/office/powerpoint/2010/main" val="17615272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51</a:t>
            </a:fld>
            <a:endParaRPr lang="zh-CN" altLang="en-US" dirty="0"/>
          </a:p>
        </p:txBody>
      </p:sp>
    </p:spTree>
    <p:extLst>
      <p:ext uri="{BB962C8B-B14F-4D97-AF65-F5344CB8AC3E}">
        <p14:creationId xmlns:p14="http://schemas.microsoft.com/office/powerpoint/2010/main" val="10416856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52</a:t>
            </a:fld>
            <a:endParaRPr lang="zh-CN" altLang="en-US" dirty="0"/>
          </a:p>
        </p:txBody>
      </p:sp>
    </p:spTree>
    <p:extLst>
      <p:ext uri="{BB962C8B-B14F-4D97-AF65-F5344CB8AC3E}">
        <p14:creationId xmlns:p14="http://schemas.microsoft.com/office/powerpoint/2010/main" val="6656693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53</a:t>
            </a:fld>
            <a:endParaRPr lang="zh-CN" altLang="en-US" dirty="0"/>
          </a:p>
        </p:txBody>
      </p:sp>
    </p:spTree>
    <p:extLst>
      <p:ext uri="{BB962C8B-B14F-4D97-AF65-F5344CB8AC3E}">
        <p14:creationId xmlns:p14="http://schemas.microsoft.com/office/powerpoint/2010/main" val="38383671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54</a:t>
            </a:fld>
            <a:endParaRPr lang="zh-CN" altLang="en-US" dirty="0"/>
          </a:p>
        </p:txBody>
      </p:sp>
    </p:spTree>
    <p:extLst>
      <p:ext uri="{BB962C8B-B14F-4D97-AF65-F5344CB8AC3E}">
        <p14:creationId xmlns:p14="http://schemas.microsoft.com/office/powerpoint/2010/main" val="36374479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55</a:t>
            </a:fld>
            <a:endParaRPr lang="zh-CN" altLang="en-US" dirty="0"/>
          </a:p>
        </p:txBody>
      </p:sp>
    </p:spTree>
    <p:extLst>
      <p:ext uri="{BB962C8B-B14F-4D97-AF65-F5344CB8AC3E}">
        <p14:creationId xmlns:p14="http://schemas.microsoft.com/office/powerpoint/2010/main" val="20486095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56</a:t>
            </a:fld>
            <a:endParaRPr lang="zh-CN" altLang="en-US" dirty="0"/>
          </a:p>
        </p:txBody>
      </p:sp>
    </p:spTree>
    <p:extLst>
      <p:ext uri="{BB962C8B-B14F-4D97-AF65-F5344CB8AC3E}">
        <p14:creationId xmlns:p14="http://schemas.microsoft.com/office/powerpoint/2010/main" val="4179470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57</a:t>
            </a:fld>
            <a:endParaRPr lang="zh-CN" altLang="en-US" dirty="0"/>
          </a:p>
        </p:txBody>
      </p:sp>
    </p:spTree>
    <p:extLst>
      <p:ext uri="{BB962C8B-B14F-4D97-AF65-F5344CB8AC3E}">
        <p14:creationId xmlns:p14="http://schemas.microsoft.com/office/powerpoint/2010/main" val="36176789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58</a:t>
            </a:fld>
            <a:endParaRPr lang="zh-CN" altLang="en-US" dirty="0"/>
          </a:p>
        </p:txBody>
      </p:sp>
    </p:spTree>
    <p:extLst>
      <p:ext uri="{BB962C8B-B14F-4D97-AF65-F5344CB8AC3E}">
        <p14:creationId xmlns:p14="http://schemas.microsoft.com/office/powerpoint/2010/main" val="12948007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59</a:t>
            </a:fld>
            <a:endParaRPr lang="zh-CN" altLang="en-US" dirty="0"/>
          </a:p>
        </p:txBody>
      </p:sp>
    </p:spTree>
    <p:extLst>
      <p:ext uri="{BB962C8B-B14F-4D97-AF65-F5344CB8AC3E}">
        <p14:creationId xmlns:p14="http://schemas.microsoft.com/office/powerpoint/2010/main" val="26602379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60</a:t>
            </a:fld>
            <a:endParaRPr lang="zh-CN" altLang="en-US" dirty="0"/>
          </a:p>
        </p:txBody>
      </p:sp>
    </p:spTree>
    <p:extLst>
      <p:ext uri="{BB962C8B-B14F-4D97-AF65-F5344CB8AC3E}">
        <p14:creationId xmlns:p14="http://schemas.microsoft.com/office/powerpoint/2010/main" val="3263043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7</a:t>
            </a:fld>
            <a:endParaRPr lang="zh-CN" altLang="en-US" dirty="0"/>
          </a:p>
        </p:txBody>
      </p:sp>
    </p:spTree>
    <p:extLst>
      <p:ext uri="{BB962C8B-B14F-4D97-AF65-F5344CB8AC3E}">
        <p14:creationId xmlns:p14="http://schemas.microsoft.com/office/powerpoint/2010/main" val="6558777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61</a:t>
            </a:fld>
            <a:endParaRPr lang="zh-CN" altLang="en-US" dirty="0"/>
          </a:p>
        </p:txBody>
      </p:sp>
    </p:spTree>
    <p:extLst>
      <p:ext uri="{BB962C8B-B14F-4D97-AF65-F5344CB8AC3E}">
        <p14:creationId xmlns:p14="http://schemas.microsoft.com/office/powerpoint/2010/main" val="39821164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62</a:t>
            </a:fld>
            <a:endParaRPr lang="zh-CN" altLang="en-US" dirty="0"/>
          </a:p>
        </p:txBody>
      </p:sp>
    </p:spTree>
    <p:extLst>
      <p:ext uri="{BB962C8B-B14F-4D97-AF65-F5344CB8AC3E}">
        <p14:creationId xmlns:p14="http://schemas.microsoft.com/office/powerpoint/2010/main" val="14784537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63</a:t>
            </a:fld>
            <a:endParaRPr lang="zh-CN" altLang="en-US" dirty="0"/>
          </a:p>
        </p:txBody>
      </p:sp>
    </p:spTree>
    <p:extLst>
      <p:ext uri="{BB962C8B-B14F-4D97-AF65-F5344CB8AC3E}">
        <p14:creationId xmlns:p14="http://schemas.microsoft.com/office/powerpoint/2010/main" val="889715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64</a:t>
            </a:fld>
            <a:endParaRPr lang="zh-CN" altLang="en-US" dirty="0"/>
          </a:p>
        </p:txBody>
      </p:sp>
    </p:spTree>
    <p:extLst>
      <p:ext uri="{BB962C8B-B14F-4D97-AF65-F5344CB8AC3E}">
        <p14:creationId xmlns:p14="http://schemas.microsoft.com/office/powerpoint/2010/main" val="38972784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65</a:t>
            </a:fld>
            <a:endParaRPr lang="zh-CN" altLang="en-US" dirty="0"/>
          </a:p>
        </p:txBody>
      </p:sp>
    </p:spTree>
    <p:extLst>
      <p:ext uri="{BB962C8B-B14F-4D97-AF65-F5344CB8AC3E}">
        <p14:creationId xmlns:p14="http://schemas.microsoft.com/office/powerpoint/2010/main" val="13710063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66</a:t>
            </a:fld>
            <a:endParaRPr lang="zh-CN" altLang="en-US" dirty="0"/>
          </a:p>
        </p:txBody>
      </p:sp>
    </p:spTree>
    <p:extLst>
      <p:ext uri="{BB962C8B-B14F-4D97-AF65-F5344CB8AC3E}">
        <p14:creationId xmlns:p14="http://schemas.microsoft.com/office/powerpoint/2010/main" val="28412243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67</a:t>
            </a:fld>
            <a:endParaRPr lang="zh-CN" altLang="en-US" dirty="0"/>
          </a:p>
        </p:txBody>
      </p:sp>
    </p:spTree>
    <p:extLst>
      <p:ext uri="{BB962C8B-B14F-4D97-AF65-F5344CB8AC3E}">
        <p14:creationId xmlns:p14="http://schemas.microsoft.com/office/powerpoint/2010/main" val="12113760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68</a:t>
            </a:fld>
            <a:endParaRPr lang="zh-CN" altLang="en-US" dirty="0"/>
          </a:p>
        </p:txBody>
      </p:sp>
    </p:spTree>
    <p:extLst>
      <p:ext uri="{BB962C8B-B14F-4D97-AF65-F5344CB8AC3E}">
        <p14:creationId xmlns:p14="http://schemas.microsoft.com/office/powerpoint/2010/main" val="16325408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69</a:t>
            </a:fld>
            <a:endParaRPr lang="zh-CN" altLang="en-US" dirty="0"/>
          </a:p>
        </p:txBody>
      </p:sp>
    </p:spTree>
    <p:extLst>
      <p:ext uri="{BB962C8B-B14F-4D97-AF65-F5344CB8AC3E}">
        <p14:creationId xmlns:p14="http://schemas.microsoft.com/office/powerpoint/2010/main" val="28797561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70</a:t>
            </a:fld>
            <a:endParaRPr lang="zh-CN" altLang="en-US" dirty="0"/>
          </a:p>
        </p:txBody>
      </p:sp>
    </p:spTree>
    <p:extLst>
      <p:ext uri="{BB962C8B-B14F-4D97-AF65-F5344CB8AC3E}">
        <p14:creationId xmlns:p14="http://schemas.microsoft.com/office/powerpoint/2010/main" val="1238349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8</a:t>
            </a:fld>
            <a:endParaRPr lang="zh-CN" altLang="en-US" dirty="0"/>
          </a:p>
        </p:txBody>
      </p:sp>
    </p:spTree>
    <p:extLst>
      <p:ext uri="{BB962C8B-B14F-4D97-AF65-F5344CB8AC3E}">
        <p14:creationId xmlns:p14="http://schemas.microsoft.com/office/powerpoint/2010/main" val="41785507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71</a:t>
            </a:fld>
            <a:endParaRPr lang="zh-CN" altLang="en-US" dirty="0"/>
          </a:p>
        </p:txBody>
      </p:sp>
    </p:spTree>
    <p:extLst>
      <p:ext uri="{BB962C8B-B14F-4D97-AF65-F5344CB8AC3E}">
        <p14:creationId xmlns:p14="http://schemas.microsoft.com/office/powerpoint/2010/main" val="4903746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72</a:t>
            </a:fld>
            <a:endParaRPr lang="zh-CN" altLang="en-US" dirty="0"/>
          </a:p>
        </p:txBody>
      </p:sp>
    </p:spTree>
    <p:extLst>
      <p:ext uri="{BB962C8B-B14F-4D97-AF65-F5344CB8AC3E}">
        <p14:creationId xmlns:p14="http://schemas.microsoft.com/office/powerpoint/2010/main" val="2275395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73</a:t>
            </a:fld>
            <a:endParaRPr lang="zh-CN" altLang="en-US" dirty="0"/>
          </a:p>
        </p:txBody>
      </p:sp>
    </p:spTree>
    <p:extLst>
      <p:ext uri="{BB962C8B-B14F-4D97-AF65-F5344CB8AC3E}">
        <p14:creationId xmlns:p14="http://schemas.microsoft.com/office/powerpoint/2010/main" val="40266777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74</a:t>
            </a:fld>
            <a:endParaRPr lang="zh-CN" altLang="en-US" dirty="0"/>
          </a:p>
        </p:txBody>
      </p:sp>
    </p:spTree>
    <p:extLst>
      <p:ext uri="{BB962C8B-B14F-4D97-AF65-F5344CB8AC3E}">
        <p14:creationId xmlns:p14="http://schemas.microsoft.com/office/powerpoint/2010/main" val="31404727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75</a:t>
            </a:fld>
            <a:endParaRPr lang="zh-CN" altLang="en-US" dirty="0"/>
          </a:p>
        </p:txBody>
      </p:sp>
    </p:spTree>
    <p:extLst>
      <p:ext uri="{BB962C8B-B14F-4D97-AF65-F5344CB8AC3E}">
        <p14:creationId xmlns:p14="http://schemas.microsoft.com/office/powerpoint/2010/main" val="18784868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76</a:t>
            </a:fld>
            <a:endParaRPr lang="zh-CN" altLang="en-US" dirty="0"/>
          </a:p>
        </p:txBody>
      </p:sp>
    </p:spTree>
    <p:extLst>
      <p:ext uri="{BB962C8B-B14F-4D97-AF65-F5344CB8AC3E}">
        <p14:creationId xmlns:p14="http://schemas.microsoft.com/office/powerpoint/2010/main" val="13284302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77</a:t>
            </a:fld>
            <a:endParaRPr lang="zh-CN" altLang="en-US" dirty="0"/>
          </a:p>
        </p:txBody>
      </p:sp>
    </p:spTree>
    <p:extLst>
      <p:ext uri="{BB962C8B-B14F-4D97-AF65-F5344CB8AC3E}">
        <p14:creationId xmlns:p14="http://schemas.microsoft.com/office/powerpoint/2010/main" val="1190070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78</a:t>
            </a:fld>
            <a:endParaRPr lang="zh-CN" altLang="en-US" dirty="0"/>
          </a:p>
        </p:txBody>
      </p:sp>
    </p:spTree>
    <p:extLst>
      <p:ext uri="{BB962C8B-B14F-4D97-AF65-F5344CB8AC3E}">
        <p14:creationId xmlns:p14="http://schemas.microsoft.com/office/powerpoint/2010/main" val="36859014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79</a:t>
            </a:fld>
            <a:endParaRPr lang="zh-CN" altLang="en-US" dirty="0"/>
          </a:p>
        </p:txBody>
      </p:sp>
    </p:spTree>
    <p:extLst>
      <p:ext uri="{BB962C8B-B14F-4D97-AF65-F5344CB8AC3E}">
        <p14:creationId xmlns:p14="http://schemas.microsoft.com/office/powerpoint/2010/main" val="99622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80</a:t>
            </a:fld>
            <a:endParaRPr lang="zh-CN" altLang="en-US" dirty="0"/>
          </a:p>
        </p:txBody>
      </p:sp>
    </p:spTree>
    <p:extLst>
      <p:ext uri="{BB962C8B-B14F-4D97-AF65-F5344CB8AC3E}">
        <p14:creationId xmlns:p14="http://schemas.microsoft.com/office/powerpoint/2010/main" val="2816406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9</a:t>
            </a:fld>
            <a:endParaRPr lang="zh-CN" altLang="en-US" dirty="0"/>
          </a:p>
        </p:txBody>
      </p:sp>
    </p:spTree>
    <p:extLst>
      <p:ext uri="{BB962C8B-B14F-4D97-AF65-F5344CB8AC3E}">
        <p14:creationId xmlns:p14="http://schemas.microsoft.com/office/powerpoint/2010/main" val="14015855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81</a:t>
            </a:fld>
            <a:endParaRPr lang="zh-CN" altLang="en-US" dirty="0"/>
          </a:p>
        </p:txBody>
      </p:sp>
    </p:spTree>
    <p:extLst>
      <p:ext uri="{BB962C8B-B14F-4D97-AF65-F5344CB8AC3E}">
        <p14:creationId xmlns:p14="http://schemas.microsoft.com/office/powerpoint/2010/main" val="25968384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82</a:t>
            </a:fld>
            <a:endParaRPr lang="zh-CN" altLang="en-US" dirty="0"/>
          </a:p>
        </p:txBody>
      </p:sp>
    </p:spTree>
    <p:extLst>
      <p:ext uri="{BB962C8B-B14F-4D97-AF65-F5344CB8AC3E}">
        <p14:creationId xmlns:p14="http://schemas.microsoft.com/office/powerpoint/2010/main" val="27312793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83</a:t>
            </a:fld>
            <a:endParaRPr lang="zh-CN" altLang="en-US" dirty="0"/>
          </a:p>
        </p:txBody>
      </p:sp>
    </p:spTree>
    <p:extLst>
      <p:ext uri="{BB962C8B-B14F-4D97-AF65-F5344CB8AC3E}">
        <p14:creationId xmlns:p14="http://schemas.microsoft.com/office/powerpoint/2010/main" val="16722114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84</a:t>
            </a:fld>
            <a:endParaRPr lang="zh-CN" altLang="en-US" dirty="0"/>
          </a:p>
        </p:txBody>
      </p:sp>
    </p:spTree>
    <p:extLst>
      <p:ext uri="{BB962C8B-B14F-4D97-AF65-F5344CB8AC3E}">
        <p14:creationId xmlns:p14="http://schemas.microsoft.com/office/powerpoint/2010/main" val="39918812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85</a:t>
            </a:fld>
            <a:endParaRPr lang="zh-CN" altLang="en-US" dirty="0"/>
          </a:p>
        </p:txBody>
      </p:sp>
    </p:spTree>
    <p:extLst>
      <p:ext uri="{BB962C8B-B14F-4D97-AF65-F5344CB8AC3E}">
        <p14:creationId xmlns:p14="http://schemas.microsoft.com/office/powerpoint/2010/main" val="27207843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86</a:t>
            </a:fld>
            <a:endParaRPr lang="zh-CN" altLang="en-US" dirty="0"/>
          </a:p>
        </p:txBody>
      </p:sp>
    </p:spTree>
    <p:extLst>
      <p:ext uri="{BB962C8B-B14F-4D97-AF65-F5344CB8AC3E}">
        <p14:creationId xmlns:p14="http://schemas.microsoft.com/office/powerpoint/2010/main" val="774639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87</a:t>
            </a:fld>
            <a:endParaRPr lang="zh-CN" altLang="en-US" dirty="0"/>
          </a:p>
        </p:txBody>
      </p:sp>
    </p:spTree>
    <p:extLst>
      <p:ext uri="{BB962C8B-B14F-4D97-AF65-F5344CB8AC3E}">
        <p14:creationId xmlns:p14="http://schemas.microsoft.com/office/powerpoint/2010/main" val="21992065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88</a:t>
            </a:fld>
            <a:endParaRPr lang="zh-CN" altLang="en-US" dirty="0"/>
          </a:p>
        </p:txBody>
      </p:sp>
    </p:spTree>
    <p:extLst>
      <p:ext uri="{BB962C8B-B14F-4D97-AF65-F5344CB8AC3E}">
        <p14:creationId xmlns:p14="http://schemas.microsoft.com/office/powerpoint/2010/main" val="21500198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89</a:t>
            </a:fld>
            <a:endParaRPr lang="zh-CN" altLang="en-US" dirty="0"/>
          </a:p>
        </p:txBody>
      </p:sp>
    </p:spTree>
    <p:extLst>
      <p:ext uri="{BB962C8B-B14F-4D97-AF65-F5344CB8AC3E}">
        <p14:creationId xmlns:p14="http://schemas.microsoft.com/office/powerpoint/2010/main" val="18386426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90</a:t>
            </a:fld>
            <a:endParaRPr lang="zh-CN" altLang="en-US" dirty="0"/>
          </a:p>
        </p:txBody>
      </p:sp>
    </p:spTree>
    <p:extLst>
      <p:ext uri="{BB962C8B-B14F-4D97-AF65-F5344CB8AC3E}">
        <p14:creationId xmlns:p14="http://schemas.microsoft.com/office/powerpoint/2010/main" val="2544402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10</a:t>
            </a:fld>
            <a:endParaRPr lang="zh-CN" altLang="en-US" dirty="0"/>
          </a:p>
        </p:txBody>
      </p:sp>
    </p:spTree>
    <p:extLst>
      <p:ext uri="{BB962C8B-B14F-4D97-AF65-F5344CB8AC3E}">
        <p14:creationId xmlns:p14="http://schemas.microsoft.com/office/powerpoint/2010/main" val="38616394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91</a:t>
            </a:fld>
            <a:endParaRPr lang="zh-CN" altLang="en-US" dirty="0"/>
          </a:p>
        </p:txBody>
      </p:sp>
    </p:spTree>
    <p:extLst>
      <p:ext uri="{BB962C8B-B14F-4D97-AF65-F5344CB8AC3E}">
        <p14:creationId xmlns:p14="http://schemas.microsoft.com/office/powerpoint/2010/main" val="24881996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92</a:t>
            </a:fld>
            <a:endParaRPr lang="zh-CN" altLang="en-US" dirty="0"/>
          </a:p>
        </p:txBody>
      </p:sp>
    </p:spTree>
    <p:extLst>
      <p:ext uri="{BB962C8B-B14F-4D97-AF65-F5344CB8AC3E}">
        <p14:creationId xmlns:p14="http://schemas.microsoft.com/office/powerpoint/2010/main" val="29076024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93</a:t>
            </a:fld>
            <a:endParaRPr lang="zh-CN" altLang="en-US" dirty="0"/>
          </a:p>
        </p:txBody>
      </p:sp>
    </p:spTree>
    <p:extLst>
      <p:ext uri="{BB962C8B-B14F-4D97-AF65-F5344CB8AC3E}">
        <p14:creationId xmlns:p14="http://schemas.microsoft.com/office/powerpoint/2010/main" val="28418040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94</a:t>
            </a:fld>
            <a:endParaRPr lang="zh-CN" altLang="en-US" dirty="0"/>
          </a:p>
        </p:txBody>
      </p:sp>
    </p:spTree>
    <p:extLst>
      <p:ext uri="{BB962C8B-B14F-4D97-AF65-F5344CB8AC3E}">
        <p14:creationId xmlns:p14="http://schemas.microsoft.com/office/powerpoint/2010/main" val="3631265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95</a:t>
            </a:fld>
            <a:endParaRPr lang="zh-CN" altLang="en-US" dirty="0"/>
          </a:p>
        </p:txBody>
      </p:sp>
    </p:spTree>
    <p:extLst>
      <p:ext uri="{BB962C8B-B14F-4D97-AF65-F5344CB8AC3E}">
        <p14:creationId xmlns:p14="http://schemas.microsoft.com/office/powerpoint/2010/main" val="22474763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rgbClr val="002060"/>
              </a:solidFill>
              <a:latin typeface="+mj-ea"/>
              <a:ea typeface="黑体" panose="02010609060101010101" pitchFamily="49" charset="-122"/>
              <a:cs typeface="Times New Roman" pitchFamily="18" charset="0"/>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pPr>
                <a:defRPr/>
              </a:pPr>
              <a:t>96</a:t>
            </a:fld>
            <a:endParaRPr lang="zh-CN" altLang="en-US" dirty="0"/>
          </a:p>
        </p:txBody>
      </p:sp>
    </p:spTree>
    <p:extLst>
      <p:ext uri="{BB962C8B-B14F-4D97-AF65-F5344CB8AC3E}">
        <p14:creationId xmlns:p14="http://schemas.microsoft.com/office/powerpoint/2010/main" val="38106232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 name="流程图: 过程 1"/>
          <p:cNvSpPr/>
          <p:nvPr userDrawn="1"/>
        </p:nvSpPr>
        <p:spPr>
          <a:xfrm rot="5400000">
            <a:off x="4486275" y="2200275"/>
            <a:ext cx="171450" cy="914400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流程图: 过程 8"/>
          <p:cNvSpPr/>
          <p:nvPr userDrawn="1"/>
        </p:nvSpPr>
        <p:spPr>
          <a:xfrm rot="5400000" flipH="1">
            <a:off x="8183563" y="5849938"/>
            <a:ext cx="328612" cy="159226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 name="图片 3"/>
          <p:cNvPicPr>
            <a:picLocks noChangeAspect="1"/>
          </p:cNvPicPr>
          <p:nvPr userDrawn="1"/>
        </p:nvPicPr>
        <p:blipFill>
          <a:blip r:embed="rId2" cstate="hqprint">
            <a:grayscl/>
            <a:biLevel thresh="50000"/>
            <a:extLst>
              <a:ext uri="{28A0092B-C50C-407E-A947-70E740481C1C}">
                <a14:useLocalDpi xmlns:a14="http://schemas.microsoft.com/office/drawing/2010/main"/>
              </a:ext>
            </a:extLst>
          </a:blip>
          <a:srcRect/>
          <a:stretch>
            <a:fillRect/>
          </a:stretch>
        </p:blipFill>
        <p:spPr bwMode="auto">
          <a:xfrm>
            <a:off x="7829550" y="6523038"/>
            <a:ext cx="11541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userDrawn="1"/>
        </p:nvCxnSpPr>
        <p:spPr bwMode="auto">
          <a:xfrm>
            <a:off x="276225" y="828675"/>
            <a:ext cx="8591550" cy="0"/>
          </a:xfrm>
          <a:prstGeom prst="line">
            <a:avLst/>
          </a:prstGeom>
          <a:solidFill>
            <a:schemeClr val="accent1"/>
          </a:solidFill>
          <a:ln w="19050" cap="flat" cmpd="sng" algn="ctr">
            <a:solidFill>
              <a:srgbClr val="1557A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14248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507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pic>
        <p:nvPicPr>
          <p:cNvPr id="2" name="Picture 4" descr="E:\WORK\工作\PPT\PPT新校徽\L15副本.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14288"/>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387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750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FFFFFF"/>
            </a:gs>
            <a:gs pos="97000">
              <a:srgbClr val="F6FAFD"/>
            </a:gs>
            <a:gs pos="100000">
              <a:srgbClr val="F6FAFD"/>
            </a:gs>
          </a:gsLst>
          <a:lin ang="5400000" scaled="1"/>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 id="2147483692" r:id="rId2"/>
    <p:sldLayoutId id="2147483694" r:id="rId3"/>
    <p:sldLayoutId id="2147483695" r:id="rId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ea typeface="黑体" pitchFamily="49" charset="-122"/>
        </a:defRPr>
      </a:lvl2pPr>
      <a:lvl3pPr algn="ctr" rtl="0" eaLnBrk="0" fontAlgn="base" hangingPunct="0">
        <a:spcBef>
          <a:spcPct val="0"/>
        </a:spcBef>
        <a:spcAft>
          <a:spcPct val="0"/>
        </a:spcAft>
        <a:defRPr sz="4400">
          <a:solidFill>
            <a:schemeClr val="tx2"/>
          </a:solidFill>
          <a:latin typeface="Tahoma" pitchFamily="34" charset="0"/>
          <a:ea typeface="黑体" pitchFamily="49" charset="-122"/>
        </a:defRPr>
      </a:lvl3pPr>
      <a:lvl4pPr algn="ctr" rtl="0" eaLnBrk="0" fontAlgn="base" hangingPunct="0">
        <a:spcBef>
          <a:spcPct val="0"/>
        </a:spcBef>
        <a:spcAft>
          <a:spcPct val="0"/>
        </a:spcAft>
        <a:defRPr sz="4400">
          <a:solidFill>
            <a:schemeClr val="tx2"/>
          </a:solidFill>
          <a:latin typeface="Tahoma" pitchFamily="34" charset="0"/>
          <a:ea typeface="黑体" pitchFamily="49" charset="-122"/>
        </a:defRPr>
      </a:lvl4pPr>
      <a:lvl5pPr algn="ctr" rtl="0" eaLnBrk="0" fontAlgn="base" hangingPunct="0">
        <a:spcBef>
          <a:spcPct val="0"/>
        </a:spcBef>
        <a:spcAft>
          <a:spcPct val="0"/>
        </a:spcAft>
        <a:defRPr sz="4400">
          <a:solidFill>
            <a:schemeClr val="tx2"/>
          </a:solidFill>
          <a:latin typeface="Tahoma" pitchFamily="34" charset="0"/>
          <a:ea typeface="黑体" pitchFamily="49" charset="-122"/>
        </a:defRPr>
      </a:lvl5pPr>
      <a:lvl6pPr marL="457200" algn="ctr" rtl="0" eaLnBrk="0" fontAlgn="base" hangingPunct="0">
        <a:spcBef>
          <a:spcPct val="0"/>
        </a:spcBef>
        <a:spcAft>
          <a:spcPct val="0"/>
        </a:spcAft>
        <a:defRPr sz="4400">
          <a:solidFill>
            <a:schemeClr val="tx2"/>
          </a:solidFill>
          <a:latin typeface="Tahoma" pitchFamily="34" charset="0"/>
          <a:ea typeface="黑体" pitchFamily="49" charset="-122"/>
        </a:defRPr>
      </a:lvl6pPr>
      <a:lvl7pPr marL="914400" algn="ctr" rtl="0" eaLnBrk="0" fontAlgn="base" hangingPunct="0">
        <a:spcBef>
          <a:spcPct val="0"/>
        </a:spcBef>
        <a:spcAft>
          <a:spcPct val="0"/>
        </a:spcAft>
        <a:defRPr sz="4400">
          <a:solidFill>
            <a:schemeClr val="tx2"/>
          </a:solidFill>
          <a:latin typeface="Tahoma" pitchFamily="34" charset="0"/>
          <a:ea typeface="黑体" pitchFamily="49" charset="-122"/>
        </a:defRPr>
      </a:lvl7pPr>
      <a:lvl8pPr marL="1371600" algn="ctr" rtl="0" eaLnBrk="0" fontAlgn="base" hangingPunct="0">
        <a:spcBef>
          <a:spcPct val="0"/>
        </a:spcBef>
        <a:spcAft>
          <a:spcPct val="0"/>
        </a:spcAft>
        <a:defRPr sz="4400">
          <a:solidFill>
            <a:schemeClr val="tx2"/>
          </a:solidFill>
          <a:latin typeface="Tahoma" pitchFamily="34" charset="0"/>
          <a:ea typeface="黑体" pitchFamily="49" charset="-122"/>
        </a:defRPr>
      </a:lvl8pPr>
      <a:lvl9pPr marL="1828800" algn="ctr" rtl="0" eaLnBrk="0" fontAlgn="base" hangingPunct="0">
        <a:spcBef>
          <a:spcPct val="0"/>
        </a:spcBef>
        <a:spcAft>
          <a:spcPct val="0"/>
        </a:spcAft>
        <a:defRPr sz="4400">
          <a:solidFill>
            <a:schemeClr val="tx2"/>
          </a:solidFill>
          <a:latin typeface="Tahoma" pitchFamily="34" charset="0"/>
          <a:ea typeface="黑体"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2.wmf"/><Relationship Id="rId4" Type="http://schemas.openxmlformats.org/officeDocument/2006/relationships/image" Target="../media/image11.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5.xml"/><Relationship Id="rId7" Type="http://schemas.openxmlformats.org/officeDocument/2006/relationships/image" Target="../media/image14.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6.wmf"/><Relationship Id="rId5" Type="http://schemas.openxmlformats.org/officeDocument/2006/relationships/image" Target="../media/image13.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5.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1.wmf"/><Relationship Id="rId3" Type="http://schemas.openxmlformats.org/officeDocument/2006/relationships/notesSlide" Target="../notesSlides/notesSlide16.xml"/><Relationship Id="rId7" Type="http://schemas.openxmlformats.org/officeDocument/2006/relationships/image" Target="../media/image18.wmf"/><Relationship Id="rId12"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20.wmf"/><Relationship Id="rId5" Type="http://schemas.openxmlformats.org/officeDocument/2006/relationships/image" Target="../media/image17.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9.wm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28.wmf"/><Relationship Id="rId3" Type="http://schemas.openxmlformats.org/officeDocument/2006/relationships/notesSlide" Target="../notesSlides/notesSlide18.xml"/><Relationship Id="rId7" Type="http://schemas.openxmlformats.org/officeDocument/2006/relationships/image" Target="../media/image25.wmf"/><Relationship Id="rId12" Type="http://schemas.openxmlformats.org/officeDocument/2006/relationships/oleObject" Target="../embeddings/oleObject14.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11.bin"/><Relationship Id="rId11" Type="http://schemas.openxmlformats.org/officeDocument/2006/relationships/image" Target="../media/image27.wmf"/><Relationship Id="rId5" Type="http://schemas.openxmlformats.org/officeDocument/2006/relationships/image" Target="../media/image24.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26.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1.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30.xml"/><Relationship Id="rId7" Type="http://schemas.openxmlformats.org/officeDocument/2006/relationships/image" Target="../media/image38.e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16.bin"/><Relationship Id="rId5" Type="http://schemas.openxmlformats.org/officeDocument/2006/relationships/image" Target="../media/image37.emf"/><Relationship Id="rId4" Type="http://schemas.openxmlformats.org/officeDocument/2006/relationships/oleObject" Target="../embeddings/oleObject15.bin"/><Relationship Id="rId9" Type="http://schemas.openxmlformats.org/officeDocument/2006/relationships/image" Target="../media/image39.emf"/></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wmf"/></Relationships>
</file>

<file path=ppt/slides/_rels/slide34.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9.wmf"/></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19.bin"/><Relationship Id="rId5" Type="http://schemas.openxmlformats.org/officeDocument/2006/relationships/image" Target="../media/image55.emf"/><Relationship Id="rId4" Type="http://schemas.openxmlformats.org/officeDocument/2006/relationships/oleObject" Target="../embeddings/oleObject18.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59.emf"/><Relationship Id="rId18" Type="http://schemas.openxmlformats.org/officeDocument/2006/relationships/oleObject" Target="../embeddings/oleObject27.bin"/><Relationship Id="rId3" Type="http://schemas.openxmlformats.org/officeDocument/2006/relationships/notesSlide" Target="../notesSlides/notesSlide46.xml"/><Relationship Id="rId7" Type="http://schemas.openxmlformats.org/officeDocument/2006/relationships/image" Target="../media/image57.wmf"/><Relationship Id="rId12" Type="http://schemas.openxmlformats.org/officeDocument/2006/relationships/oleObject" Target="../embeddings/oleObject24.bin"/><Relationship Id="rId17" Type="http://schemas.openxmlformats.org/officeDocument/2006/relationships/image" Target="../media/image61.emf"/><Relationship Id="rId2" Type="http://schemas.openxmlformats.org/officeDocument/2006/relationships/slideLayout" Target="../slideLayouts/slideLayout1.xml"/><Relationship Id="rId16" Type="http://schemas.openxmlformats.org/officeDocument/2006/relationships/oleObject" Target="../embeddings/oleObject26.bin"/><Relationship Id="rId1" Type="http://schemas.openxmlformats.org/officeDocument/2006/relationships/vmlDrawing" Target="../drawings/vmlDrawing6.vml"/><Relationship Id="rId6" Type="http://schemas.openxmlformats.org/officeDocument/2006/relationships/oleObject" Target="../embeddings/oleObject21.bin"/><Relationship Id="rId11" Type="http://schemas.openxmlformats.org/officeDocument/2006/relationships/image" Target="../media/image58.emf"/><Relationship Id="rId5" Type="http://schemas.openxmlformats.org/officeDocument/2006/relationships/image" Target="../media/image56.emf"/><Relationship Id="rId15" Type="http://schemas.openxmlformats.org/officeDocument/2006/relationships/image" Target="../media/image60.emf"/><Relationship Id="rId10" Type="http://schemas.openxmlformats.org/officeDocument/2006/relationships/oleObject" Target="../embeddings/oleObject23.bin"/><Relationship Id="rId19" Type="http://schemas.openxmlformats.org/officeDocument/2006/relationships/image" Target="../media/image62.emf"/><Relationship Id="rId4" Type="http://schemas.openxmlformats.org/officeDocument/2006/relationships/oleObject" Target="../embeddings/oleObject20.bin"/><Relationship Id="rId9" Type="http://schemas.openxmlformats.org/officeDocument/2006/relationships/image" Target="../media/image55.emf"/><Relationship Id="rId14" Type="http://schemas.openxmlformats.org/officeDocument/2006/relationships/oleObject" Target="../embeddings/oleObject25.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5.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oleObject" Target="../embeddings/oleObject30.bin"/><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29.bin"/><Relationship Id="rId5" Type="http://schemas.openxmlformats.org/officeDocument/2006/relationships/image" Target="../media/image66.emf"/><Relationship Id="rId4" Type="http://schemas.openxmlformats.org/officeDocument/2006/relationships/oleObject" Target="../embeddings/oleObject28.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oleObject" Target="../embeddings/oleObject33.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32.bin"/><Relationship Id="rId5" Type="http://schemas.openxmlformats.org/officeDocument/2006/relationships/image" Target="../media/image66.emf"/><Relationship Id="rId4" Type="http://schemas.openxmlformats.org/officeDocument/2006/relationships/oleObject" Target="../embeddings/oleObject31.bin"/></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85.jpe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90.png"/></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p:cNvSpPr>
            <a:spLocks noChangeArrowheads="1"/>
          </p:cNvSpPr>
          <p:nvPr/>
        </p:nvSpPr>
        <p:spPr bwMode="auto">
          <a:xfrm>
            <a:off x="-86176" y="3738298"/>
            <a:ext cx="9144000" cy="2354491"/>
          </a:xfrm>
          <a:prstGeom prst="rect">
            <a:avLst/>
          </a:prstGeom>
          <a:noFill/>
          <a:ln>
            <a:noFill/>
          </a:ln>
          <a:effectLst>
            <a:prstShdw prst="shdw17" dist="17961" dir="2700000">
              <a:srgbClr val="375D8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lnSpc>
                <a:spcPct val="120000"/>
              </a:lnSpc>
            </a:pPr>
            <a:r>
              <a:rPr lang="zh-CN" altLang="en-US" sz="3600" b="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rPr>
              <a:t>刘均</a:t>
            </a:r>
            <a:endParaRPr lang="en-US" altLang="zh-CN" sz="3600" b="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a:p>
            <a:pPr algn="ctr" eaLnBrk="1" hangingPunct="1">
              <a:lnSpc>
                <a:spcPct val="120000"/>
              </a:lnSpc>
              <a:spcBef>
                <a:spcPts val="600"/>
              </a:spcBef>
            </a:pPr>
            <a:endParaRPr lang="en-US" altLang="zh-CN" b="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a:p>
            <a:pPr algn="ctr" eaLnBrk="1" hangingPunct="1">
              <a:lnSpc>
                <a:spcPct val="120000"/>
              </a:lnSpc>
              <a:spcBef>
                <a:spcPts val="600"/>
              </a:spcBef>
            </a:pPr>
            <a:r>
              <a:rPr lang="zh-CN" altLang="en-US" sz="2800" b="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rPr>
              <a:t>陕西省天地网技术重点实验室</a:t>
            </a:r>
            <a:endParaRPr lang="en-US" altLang="zh-CN" sz="2800" b="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a:p>
            <a:pPr algn="ctr" eaLnBrk="1" hangingPunct="1">
              <a:lnSpc>
                <a:spcPct val="120000"/>
              </a:lnSpc>
              <a:spcBef>
                <a:spcPts val="600"/>
              </a:spcBef>
            </a:pPr>
            <a:r>
              <a:rPr lang="zh-CN" altLang="en-US" sz="2800" b="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rPr>
              <a:t>西安交通大学计算机学院</a:t>
            </a:r>
            <a:endParaRPr lang="zh-CN" altLang="en-US" sz="2800" b="0" dirty="0">
              <a:solidFill>
                <a:srgbClr val="C00000"/>
              </a:solidFill>
              <a:latin typeface="方正兰亭中黑_GBK" panose="02000000000000000000" pitchFamily="2" charset="-122"/>
              <a:ea typeface="方正兰亭中黑_GBK" panose="02000000000000000000" pitchFamily="2" charset="-122"/>
              <a:cs typeface="Times New Roman" panose="02020603050405020304" pitchFamily="18" charset="0"/>
              <a:sym typeface="Arial" panose="020B0604020202020204" pitchFamily="34" charset="0"/>
            </a:endParaRPr>
          </a:p>
        </p:txBody>
      </p:sp>
      <p:sp>
        <p:nvSpPr>
          <p:cNvPr id="5123" name="TextBox 5"/>
          <p:cNvSpPr txBox="1">
            <a:spLocks noChangeArrowheads="1"/>
          </p:cNvSpPr>
          <p:nvPr/>
        </p:nvSpPr>
        <p:spPr bwMode="auto">
          <a:xfrm>
            <a:off x="-9484" y="1412776"/>
            <a:ext cx="9123574" cy="2160240"/>
          </a:xfrm>
          <a:prstGeom prst="rect">
            <a:avLst/>
          </a:prstGeom>
          <a:solidFill>
            <a:srgbClr val="325AA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lnSpc>
                <a:spcPct val="120000"/>
              </a:lnSpc>
              <a:buFont typeface="Arial" panose="020B0604020202020204" pitchFamily="34" charset="0"/>
              <a:buNone/>
            </a:pPr>
            <a:r>
              <a:rPr lang="zh-CN" altLang="en-US" sz="4800" dirty="0">
                <a:latin typeface="方正兰亭中黑_GBK" panose="02000000000000000000" pitchFamily="2" charset="-122"/>
                <a:ea typeface="方正兰亭中黑_GBK" panose="02000000000000000000" pitchFamily="2" charset="-122"/>
              </a:rPr>
              <a:t>数据挖掘    </a:t>
            </a:r>
            <a:endParaRPr lang="en-US" altLang="zh-CN" sz="4800" dirty="0">
              <a:latin typeface="方正兰亭中黑_GBK" panose="02000000000000000000" pitchFamily="2" charset="-122"/>
              <a:ea typeface="方正兰亭中黑_GBK" panose="02000000000000000000" pitchFamily="2" charset="-122"/>
            </a:endParaRPr>
          </a:p>
          <a:p>
            <a:pPr algn="ctr" eaLnBrk="1" hangingPunct="1">
              <a:lnSpc>
                <a:spcPct val="120000"/>
              </a:lnSpc>
              <a:buFont typeface="Arial" panose="020B0604020202020204" pitchFamily="34" charset="0"/>
              <a:buNone/>
            </a:pPr>
            <a:r>
              <a:rPr lang="zh-CN" altLang="en-US" sz="4800" dirty="0">
                <a:latin typeface="方正兰亭中黑_GBK" panose="02000000000000000000" pitchFamily="2" charset="-122"/>
                <a:ea typeface="方正兰亭中黑_GBK" panose="02000000000000000000" pitchFamily="2" charset="-122"/>
              </a:rPr>
              <a:t>第六章：聚类</a:t>
            </a:r>
          </a:p>
        </p:txBody>
      </p:sp>
      <p:pic>
        <p:nvPicPr>
          <p:cNvPr id="6" name="图片 5"/>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79512" y="-24773"/>
            <a:ext cx="3724832" cy="1308467"/>
          </a:xfrm>
          <a:prstGeom prst="rect">
            <a:avLst/>
          </a:prstGeom>
        </p:spPr>
      </p:pic>
    </p:spTree>
    <p:extLst>
      <p:ext uri="{BB962C8B-B14F-4D97-AF65-F5344CB8AC3E}">
        <p14:creationId xmlns:p14="http://schemas.microsoft.com/office/powerpoint/2010/main" val="1248287504"/>
      </p:ext>
    </p:extLst>
  </p:cSld>
  <p:clrMapOvr>
    <a:masterClrMapping/>
  </p:clrMapOvr>
  <mc:AlternateContent xmlns:mc="http://schemas.openxmlformats.org/markup-compatibility/2006" xmlns:p14="http://schemas.microsoft.com/office/powerpoint/2010/main">
    <mc:Choice Requires="p14">
      <p:transition spd="slow" p14:dur="2000" advTm="12250"/>
    </mc:Choice>
    <mc:Fallback xmlns="">
      <p:transition spd="slow" advTm="1225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6.1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典型应用</a:t>
            </a:r>
            <a:endPar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Content Placeholder 2">
            <a:extLst>
              <a:ext uri="{FF2B5EF4-FFF2-40B4-BE49-F238E27FC236}">
                <a16:creationId xmlns:a16="http://schemas.microsoft.com/office/drawing/2014/main" id="{ABE8C569-E404-412F-97B8-B8E22BCAEA86}"/>
              </a:ext>
            </a:extLst>
          </p:cNvPr>
          <p:cNvSpPr txBox="1">
            <a:spLocks noChangeArrowheads="1"/>
          </p:cNvSpPr>
          <p:nvPr/>
        </p:nvSpPr>
        <p:spPr>
          <a:xfrm>
            <a:off x="0" y="1052736"/>
            <a:ext cx="8829675" cy="5105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lvl="1">
              <a:lnSpc>
                <a:spcPct val="120000"/>
              </a:lnSpc>
              <a:spcBef>
                <a:spcPts val="600"/>
              </a:spcBef>
            </a:pPr>
            <a:r>
              <a:rPr lang="zh-CN" altLang="en-US" sz="2200" b="0" kern="0" dirty="0">
                <a:solidFill>
                  <a:srgbClr val="FF0000"/>
                </a:solidFill>
                <a:latin typeface="方正兰亭中黑_GBK" panose="02000000000000000000" pitchFamily="2" charset="-122"/>
                <a:ea typeface="方正兰亭中黑_GBK" panose="02000000000000000000" pitchFamily="2" charset="-122"/>
                <a:cs typeface="Calibri" panose="020F0502020204030204" pitchFamily="34" charset="0"/>
              </a:rPr>
              <a:t>市场销售: </a:t>
            </a:r>
            <a:r>
              <a:rPr lang="zh-CN" altLang="en-US" sz="22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帮助市场人员发现客户中的不同群体，然后用这些知识来开展一个目标明确的市场计划</a:t>
            </a:r>
            <a:endParaRPr lang="en-US" altLang="zh-CN" sz="22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endParaRPr>
          </a:p>
          <a:p>
            <a:pPr lvl="1">
              <a:lnSpc>
                <a:spcPct val="120000"/>
              </a:lnSpc>
              <a:spcBef>
                <a:spcPts val="600"/>
              </a:spcBef>
            </a:pPr>
            <a:r>
              <a:rPr lang="zh-CN" altLang="en-US" sz="2200" b="0" kern="0" dirty="0">
                <a:solidFill>
                  <a:srgbClr val="FF0000"/>
                </a:solidFill>
                <a:latin typeface="方正兰亭中黑_GBK" panose="02000000000000000000" pitchFamily="2" charset="-122"/>
                <a:ea typeface="方正兰亭中黑_GBK" panose="02000000000000000000" pitchFamily="2" charset="-122"/>
                <a:cs typeface="Calibri" panose="020F0502020204030204" pitchFamily="34" charset="0"/>
              </a:rPr>
              <a:t>土地使用: </a:t>
            </a:r>
            <a:r>
              <a:rPr lang="zh-CN" altLang="en-US" sz="22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在一个陆地观察数据库中标识那些土地使用相似的地区</a:t>
            </a:r>
          </a:p>
          <a:p>
            <a:pPr lvl="1">
              <a:lnSpc>
                <a:spcPct val="120000"/>
              </a:lnSpc>
              <a:spcBef>
                <a:spcPts val="600"/>
              </a:spcBef>
            </a:pPr>
            <a:r>
              <a:rPr lang="zh-CN" altLang="en-US" sz="2200" b="0" kern="0" dirty="0">
                <a:solidFill>
                  <a:srgbClr val="FF0000"/>
                </a:solidFill>
                <a:latin typeface="方正兰亭中黑_GBK" panose="02000000000000000000" pitchFamily="2" charset="-122"/>
                <a:ea typeface="方正兰亭中黑_GBK" panose="02000000000000000000" pitchFamily="2" charset="-122"/>
                <a:cs typeface="Calibri" panose="020F0502020204030204" pitchFamily="34" charset="0"/>
              </a:rPr>
              <a:t>保险: </a:t>
            </a:r>
            <a:r>
              <a:rPr lang="zh-CN" altLang="en-US" sz="22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对购买了汽车保险的客户，标识那些有较高平均赔偿成本的客户</a:t>
            </a:r>
            <a:endParaRPr lang="en-US" altLang="zh-CN" sz="22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endParaRPr>
          </a:p>
          <a:p>
            <a:pPr lvl="1">
              <a:lnSpc>
                <a:spcPct val="120000"/>
              </a:lnSpc>
              <a:spcBef>
                <a:spcPts val="600"/>
              </a:spcBef>
            </a:pPr>
            <a:r>
              <a:rPr lang="zh-CN" altLang="en-US" sz="2200" b="0" kern="0" dirty="0">
                <a:solidFill>
                  <a:srgbClr val="FF0000"/>
                </a:solidFill>
                <a:latin typeface="方正兰亭中黑_GBK" panose="02000000000000000000" pitchFamily="2" charset="-122"/>
                <a:ea typeface="方正兰亭中黑_GBK" panose="02000000000000000000" pitchFamily="2" charset="-122"/>
                <a:cs typeface="Calibri" panose="020F0502020204030204" pitchFamily="34" charset="0"/>
              </a:rPr>
              <a:t>城市规划: </a:t>
            </a:r>
            <a:r>
              <a:rPr lang="zh-CN" altLang="en-US" sz="22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根据类型、价格、地理位置等来划分不同类型的住宅</a:t>
            </a:r>
          </a:p>
          <a:p>
            <a:pPr lvl="1">
              <a:lnSpc>
                <a:spcPct val="120000"/>
              </a:lnSpc>
              <a:spcBef>
                <a:spcPts val="600"/>
              </a:spcBef>
            </a:pPr>
            <a:r>
              <a:rPr lang="zh-CN" altLang="en-US" sz="2200" b="0" kern="0" dirty="0">
                <a:solidFill>
                  <a:srgbClr val="FF0000"/>
                </a:solidFill>
                <a:latin typeface="方正兰亭中黑_GBK" panose="02000000000000000000" pitchFamily="2" charset="-122"/>
                <a:ea typeface="方正兰亭中黑_GBK" panose="02000000000000000000" pitchFamily="2" charset="-122"/>
                <a:cs typeface="Calibri" panose="020F0502020204030204" pitchFamily="34" charset="0"/>
              </a:rPr>
              <a:t>地震研究: </a:t>
            </a:r>
            <a:r>
              <a:rPr lang="zh-CN" altLang="en-US" sz="22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根据地质断层特点把已观察到的地震中心分成不同类</a:t>
            </a:r>
            <a:endParaRPr lang="en-US" altLang="zh-CN" sz="22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endParaRPr>
          </a:p>
          <a:p>
            <a:pPr lvl="1">
              <a:lnSpc>
                <a:spcPct val="90000"/>
              </a:lnSpc>
            </a:pPr>
            <a:r>
              <a:rPr lang="en-US" altLang="zh-CN" sz="2200" b="0" kern="0" dirty="0">
                <a:solidFill>
                  <a:srgbClr val="FF0000"/>
                </a:solidFill>
                <a:latin typeface="Calibri" panose="020F0502020204030204" pitchFamily="34" charset="0"/>
                <a:ea typeface="方正兰亭中黑_GBK" panose="02000000000000000000" pitchFamily="2" charset="-122"/>
                <a:cs typeface="Calibri" panose="020F0502020204030204" pitchFamily="34" charset="0"/>
              </a:rPr>
              <a:t>WEB</a:t>
            </a:r>
            <a:r>
              <a:rPr lang="zh-CN" altLang="en-US" sz="2200" b="0" kern="0" dirty="0">
                <a:solidFill>
                  <a:srgbClr val="FF0000"/>
                </a:solidFill>
                <a:latin typeface="方正兰亭中黑_GBK" panose="02000000000000000000" pitchFamily="2" charset="-122"/>
                <a:ea typeface="方正兰亭中黑_GBK" panose="02000000000000000000" pitchFamily="2" charset="-122"/>
                <a:cs typeface="Calibri" panose="020F0502020204030204" pitchFamily="34" charset="0"/>
              </a:rPr>
              <a:t>文档分类</a:t>
            </a:r>
            <a:endParaRPr lang="en-US" altLang="zh-CN" sz="2200" b="0" kern="0" dirty="0">
              <a:solidFill>
                <a:srgbClr val="FF0000"/>
              </a:solidFill>
              <a:latin typeface="方正兰亭中黑_GBK" panose="02000000000000000000" pitchFamily="2" charset="-122"/>
              <a:ea typeface="方正兰亭中黑_GBK" panose="02000000000000000000" pitchFamily="2" charset="-122"/>
              <a:cs typeface="Calibri" panose="020F0502020204030204" pitchFamily="34" charset="0"/>
            </a:endParaRPr>
          </a:p>
          <a:p>
            <a:pPr lvl="1">
              <a:lnSpc>
                <a:spcPct val="90000"/>
              </a:lnSpc>
            </a:pPr>
            <a:r>
              <a:rPr lang="zh-CN" altLang="en-US" sz="2200" b="0" kern="0" dirty="0">
                <a:solidFill>
                  <a:srgbClr val="FF0000"/>
                </a:solidFill>
                <a:latin typeface="方正兰亭中黑_GBK" panose="02000000000000000000" pitchFamily="2" charset="-122"/>
                <a:ea typeface="方正兰亭中黑_GBK" panose="02000000000000000000" pitchFamily="2" charset="-122"/>
                <a:cs typeface="Calibri" panose="020F0502020204030204" pitchFamily="34" charset="0"/>
              </a:rPr>
              <a:t>恒星分类</a:t>
            </a:r>
            <a:endParaRPr lang="en-US" altLang="zh-CN" sz="2200" b="0" kern="0" dirty="0">
              <a:solidFill>
                <a:srgbClr val="FF0000"/>
              </a:solidFill>
              <a:latin typeface="方正兰亭中黑_GBK" panose="02000000000000000000" pitchFamily="2" charset="-122"/>
              <a:ea typeface="方正兰亭中黑_GBK" panose="02000000000000000000" pitchFamily="2" charset="-122"/>
              <a:cs typeface="Calibri" panose="020F0502020204030204" pitchFamily="34" charset="0"/>
            </a:endParaRPr>
          </a:p>
          <a:p>
            <a:pPr lvl="1">
              <a:lnSpc>
                <a:spcPct val="90000"/>
              </a:lnSpc>
            </a:pPr>
            <a:r>
              <a:rPr lang="zh-CN" altLang="en-US" sz="2200" b="0" kern="0" dirty="0">
                <a:solidFill>
                  <a:srgbClr val="0000FF"/>
                </a:solidFill>
                <a:latin typeface="方正兰亭中黑_GBK" panose="02000000000000000000" pitchFamily="2" charset="-122"/>
                <a:ea typeface="方正兰亭中黑_GBK" panose="02000000000000000000" pitchFamily="2" charset="-122"/>
                <a:cs typeface="Calibri" panose="020F0502020204030204" pitchFamily="34" charset="0"/>
              </a:rPr>
              <a:t>孤立点分析</a:t>
            </a:r>
          </a:p>
        </p:txBody>
      </p:sp>
    </p:spTree>
    <p:extLst>
      <p:ext uri="{BB962C8B-B14F-4D97-AF65-F5344CB8AC3E}">
        <p14:creationId xmlns:p14="http://schemas.microsoft.com/office/powerpoint/2010/main" val="4046721338"/>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646331"/>
          </a:xfrm>
          <a:prstGeom prst="rect">
            <a:avLst/>
          </a:prstGeom>
        </p:spPr>
        <p:txBody>
          <a:bodyPr wrap="square">
            <a:spAutoFit/>
          </a:bodyPr>
          <a:lstStyle/>
          <a:p>
            <a:pPr algn="ct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本章内容</a:t>
            </a:r>
            <a:endPar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6" name="内容占位符 2">
            <a:extLst>
              <a:ext uri="{FF2B5EF4-FFF2-40B4-BE49-F238E27FC236}">
                <a16:creationId xmlns:a16="http://schemas.microsoft.com/office/drawing/2014/main" id="{B9E30321-BB50-45A3-826C-9D54F1EEEE92}"/>
              </a:ext>
            </a:extLst>
          </p:cNvPr>
          <p:cNvSpPr txBox="1">
            <a:spLocks noChangeArrowheads="1"/>
          </p:cNvSpPr>
          <p:nvPr/>
        </p:nvSpPr>
        <p:spPr>
          <a:xfrm>
            <a:off x="611560" y="1094492"/>
            <a:ext cx="8137525" cy="29825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20000"/>
              </a:lnSpc>
              <a:spcBef>
                <a:spcPts val="600"/>
              </a:spcBef>
              <a:buFont typeface="Wingdings" panose="05000000000000000000" pitchFamily="2" charset="2"/>
              <a:buNone/>
            </a:pPr>
            <a:r>
              <a:rPr lang="en-US" altLang="zh-CN" sz="2800" b="0" kern="0" dirty="0">
                <a:solidFill>
                  <a:srgbClr val="0070C0"/>
                </a:solidFill>
                <a:latin typeface="Times New Roman" panose="02020603050405020304" pitchFamily="18" charset="0"/>
                <a:cs typeface="Times New Roman" panose="02020603050405020304" pitchFamily="18" charset="0"/>
              </a:rPr>
              <a:t>6.1  </a:t>
            </a:r>
            <a:r>
              <a:rPr lang="zh-CN" altLang="zh-CN" sz="2800" b="0" kern="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rPr>
              <a:t>什么是聚类分析</a:t>
            </a:r>
          </a:p>
          <a:p>
            <a:pPr marL="0" indent="0" eaLnBrk="1" hangingPunct="1">
              <a:lnSpc>
                <a:spcPct val="120000"/>
              </a:lnSpc>
              <a:spcBef>
                <a:spcPts val="600"/>
              </a:spcBef>
              <a:buFont typeface="Wingdings" panose="05000000000000000000" pitchFamily="2" charset="2"/>
              <a:buNone/>
            </a:pPr>
            <a:r>
              <a:rPr lang="en-US" altLang="zh-CN" sz="2800" b="0" kern="0" dirty="0">
                <a:solidFill>
                  <a:srgbClr val="FF0000"/>
                </a:solidFill>
                <a:latin typeface="Times New Roman" panose="02020603050405020304" pitchFamily="18" charset="0"/>
                <a:cs typeface="Times New Roman" panose="02020603050405020304" pitchFamily="18" charset="0"/>
              </a:rPr>
              <a:t>6.2  </a:t>
            </a:r>
            <a:r>
              <a:rPr lang="zh-CN" altLang="zh-CN" sz="2800" b="0" kern="0" dirty="0">
                <a:solidFill>
                  <a:srgbClr val="FF0000"/>
                </a:solidFill>
                <a:latin typeface="方正兰亭中黑_GBK" panose="02000000000000000000" pitchFamily="2" charset="-122"/>
                <a:ea typeface="方正兰亭中黑_GBK" panose="02000000000000000000" pitchFamily="2" charset="-122"/>
                <a:cs typeface="Times New Roman" panose="02020603050405020304" pitchFamily="18" charset="0"/>
              </a:rPr>
              <a:t>聚类分析中的数据类型</a:t>
            </a:r>
          </a:p>
          <a:p>
            <a:pPr marL="0" indent="0" eaLnBrk="1" hangingPunct="1">
              <a:lnSpc>
                <a:spcPct val="120000"/>
              </a:lnSpc>
              <a:spcBef>
                <a:spcPts val="600"/>
              </a:spcBef>
              <a:buFont typeface="Wingdings" panose="05000000000000000000" pitchFamily="2" charset="2"/>
              <a:buNone/>
            </a:pPr>
            <a:r>
              <a:rPr lang="en-US" altLang="zh-CN" sz="2800" b="0" kern="0" dirty="0">
                <a:solidFill>
                  <a:srgbClr val="0070C0"/>
                </a:solidFill>
                <a:latin typeface="Times New Roman" panose="02020603050405020304" pitchFamily="18" charset="0"/>
                <a:cs typeface="Times New Roman" panose="02020603050405020304" pitchFamily="18" charset="0"/>
              </a:rPr>
              <a:t>6.3  </a:t>
            </a:r>
            <a:r>
              <a:rPr lang="zh-CN" altLang="zh-CN" sz="2800" b="0" kern="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rPr>
              <a:t>划分方法</a:t>
            </a:r>
          </a:p>
          <a:p>
            <a:pPr marL="0" indent="0" eaLnBrk="1" hangingPunct="1">
              <a:lnSpc>
                <a:spcPct val="120000"/>
              </a:lnSpc>
              <a:spcBef>
                <a:spcPts val="600"/>
              </a:spcBef>
              <a:buFont typeface="Wingdings" panose="05000000000000000000" pitchFamily="2" charset="2"/>
              <a:buNone/>
            </a:pPr>
            <a:r>
              <a:rPr lang="en-US" altLang="zh-CN" sz="2800" b="0" kern="0" dirty="0">
                <a:solidFill>
                  <a:srgbClr val="0070C0"/>
                </a:solidFill>
                <a:latin typeface="Times New Roman" panose="02020603050405020304" pitchFamily="18" charset="0"/>
                <a:cs typeface="Times New Roman" panose="02020603050405020304" pitchFamily="18" charset="0"/>
              </a:rPr>
              <a:t>6.4  </a:t>
            </a:r>
            <a:r>
              <a:rPr lang="zh-CN" altLang="zh-CN" sz="2800" b="0" kern="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rPr>
              <a:t>层次方法</a:t>
            </a:r>
          </a:p>
          <a:p>
            <a:pPr marL="0" indent="0" eaLnBrk="1" hangingPunct="1">
              <a:lnSpc>
                <a:spcPct val="120000"/>
              </a:lnSpc>
              <a:spcBef>
                <a:spcPts val="600"/>
              </a:spcBef>
              <a:buFont typeface="Wingdings" panose="05000000000000000000" pitchFamily="2" charset="2"/>
              <a:buNone/>
            </a:pPr>
            <a:r>
              <a:rPr lang="en-US" altLang="zh-CN" sz="2800" b="0" kern="0" dirty="0">
                <a:solidFill>
                  <a:srgbClr val="0070C0"/>
                </a:solidFill>
                <a:latin typeface="Times New Roman" panose="02020603050405020304" pitchFamily="18" charset="0"/>
                <a:cs typeface="Times New Roman" panose="02020603050405020304" pitchFamily="18" charset="0"/>
              </a:rPr>
              <a:t>6.5  </a:t>
            </a:r>
            <a:r>
              <a:rPr lang="zh-CN" altLang="zh-CN" sz="2800" b="0" kern="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rPr>
              <a:t>基于密度的方法</a:t>
            </a:r>
          </a:p>
        </p:txBody>
      </p:sp>
    </p:spTree>
    <p:extLst>
      <p:ext uri="{BB962C8B-B14F-4D97-AF65-F5344CB8AC3E}">
        <p14:creationId xmlns:p14="http://schemas.microsoft.com/office/powerpoint/2010/main" val="3528674486"/>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6.2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聚类分析中的数据类型</a:t>
            </a:r>
          </a:p>
        </p:txBody>
      </p:sp>
      <p:sp>
        <p:nvSpPr>
          <p:cNvPr id="3" name="Rectangle 3">
            <a:extLst>
              <a:ext uri="{FF2B5EF4-FFF2-40B4-BE49-F238E27FC236}">
                <a16:creationId xmlns:a16="http://schemas.microsoft.com/office/drawing/2014/main" id="{4089BD5F-05CF-4D5E-BD76-AEDE13A7AAF7}"/>
              </a:ext>
            </a:extLst>
          </p:cNvPr>
          <p:cNvSpPr txBox="1">
            <a:spLocks noChangeArrowheads="1"/>
          </p:cNvSpPr>
          <p:nvPr/>
        </p:nvSpPr>
        <p:spPr bwMode="auto">
          <a:xfrm>
            <a:off x="683568" y="1412776"/>
            <a:ext cx="34544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0" indent="0" algn="ctr">
              <a:buFont typeface="Wingdings" pitchFamily="2" charset="2"/>
              <a:buNone/>
              <a:defRPr/>
            </a:pPr>
            <a:r>
              <a:rPr lang="zh-CN" altLang="en-US" sz="2800" dirty="0">
                <a:solidFill>
                  <a:srgbClr val="0070C0"/>
                </a:solidFill>
                <a:latin typeface="方正兰亭中黑_GBK" panose="02000000000000000000" pitchFamily="2" charset="-122"/>
                <a:ea typeface="方正兰亭中黑_GBK" panose="02000000000000000000" pitchFamily="2" charset="-122"/>
                <a:cs typeface="Calibri" pitchFamily="34" charset="0"/>
              </a:rPr>
              <a:t>数据矩阵</a:t>
            </a:r>
            <a:endParaRPr lang="en-US" altLang="zh-CN" sz="2800" dirty="0">
              <a:solidFill>
                <a:srgbClr val="0070C0"/>
              </a:solidFill>
              <a:latin typeface="方正兰亭中黑_GBK" panose="02000000000000000000" pitchFamily="2" charset="-122"/>
              <a:ea typeface="方正兰亭中黑_GBK" panose="02000000000000000000" pitchFamily="2" charset="-122"/>
              <a:cs typeface="Calibri" pitchFamily="34" charset="0"/>
            </a:endParaRPr>
          </a:p>
          <a:p>
            <a:pPr marL="0" indent="0" algn="ctr">
              <a:buFont typeface="Wingdings" pitchFamily="2" charset="2"/>
              <a:buNone/>
              <a:defRPr/>
            </a:pPr>
            <a:r>
              <a:rPr lang="en-US" altLang="zh-CN" sz="2800" dirty="0">
                <a:solidFill>
                  <a:srgbClr val="0070C0"/>
                </a:solidFill>
                <a:latin typeface="Calibri" pitchFamily="34" charset="0"/>
                <a:cs typeface="Calibri" pitchFamily="34" charset="0"/>
              </a:rPr>
              <a:t>(two modes)</a:t>
            </a:r>
          </a:p>
          <a:p>
            <a:pPr algn="ctr">
              <a:defRPr/>
            </a:pPr>
            <a:endParaRPr lang="en-US" altLang="zh-CN" sz="2800" dirty="0">
              <a:latin typeface="Calibri" pitchFamily="34" charset="0"/>
              <a:cs typeface="Calibri" pitchFamily="34" charset="0"/>
            </a:endParaRPr>
          </a:p>
          <a:p>
            <a:pPr algn="ctr">
              <a:defRPr/>
            </a:pPr>
            <a:endParaRPr lang="en-US" altLang="zh-CN" sz="2800" dirty="0">
              <a:latin typeface="Calibri" pitchFamily="34" charset="0"/>
              <a:cs typeface="Calibri" pitchFamily="34" charset="0"/>
            </a:endParaRPr>
          </a:p>
          <a:p>
            <a:pPr algn="ctr">
              <a:defRPr/>
            </a:pPr>
            <a:endParaRPr lang="en-US" altLang="zh-CN" sz="2800" dirty="0">
              <a:latin typeface="Calibri" pitchFamily="34" charset="0"/>
              <a:cs typeface="Calibri" pitchFamily="34" charset="0"/>
            </a:endParaRPr>
          </a:p>
          <a:p>
            <a:pPr marL="0" indent="0" algn="ctr">
              <a:buNone/>
              <a:defRPr/>
            </a:pPr>
            <a:r>
              <a:rPr lang="zh-CN" altLang="en-US" sz="2800" dirty="0">
                <a:solidFill>
                  <a:srgbClr val="0070C0"/>
                </a:solidFill>
                <a:latin typeface="方正兰亭中黑_GBK" panose="02000000000000000000" pitchFamily="2" charset="-122"/>
                <a:ea typeface="方正兰亭中黑_GBK" panose="02000000000000000000" pitchFamily="2" charset="-122"/>
                <a:cs typeface="Calibri" pitchFamily="34" charset="0"/>
              </a:rPr>
              <a:t>差异度矩阵</a:t>
            </a:r>
            <a:endParaRPr lang="en-US" altLang="zh-CN" sz="2800" dirty="0">
              <a:solidFill>
                <a:srgbClr val="0070C0"/>
              </a:solidFill>
              <a:latin typeface="方正兰亭中黑_GBK" panose="02000000000000000000" pitchFamily="2" charset="-122"/>
              <a:ea typeface="方正兰亭中黑_GBK" panose="02000000000000000000" pitchFamily="2" charset="-122"/>
              <a:cs typeface="Calibri" pitchFamily="34" charset="0"/>
            </a:endParaRPr>
          </a:p>
          <a:p>
            <a:pPr marL="0" indent="0" algn="ctr">
              <a:buNone/>
              <a:defRPr/>
            </a:pPr>
            <a:r>
              <a:rPr lang="en-US" altLang="zh-CN" sz="2800" dirty="0">
                <a:solidFill>
                  <a:srgbClr val="0070C0"/>
                </a:solidFill>
                <a:latin typeface="Calibri" pitchFamily="34" charset="0"/>
                <a:cs typeface="Calibri" pitchFamily="34" charset="0"/>
              </a:rPr>
              <a:t>(one mode)</a:t>
            </a:r>
          </a:p>
        </p:txBody>
      </p:sp>
      <p:pic>
        <p:nvPicPr>
          <p:cNvPr id="4" name="Object 4">
            <a:extLst>
              <a:ext uri="{FF2B5EF4-FFF2-40B4-BE49-F238E27FC236}">
                <a16:creationId xmlns:a16="http://schemas.microsoft.com/office/drawing/2014/main" id="{9F57AE14-8001-46F9-B0FC-F0F813088B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7368" y="1184176"/>
            <a:ext cx="3124200" cy="205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Object 5">
            <a:extLst>
              <a:ext uri="{FF2B5EF4-FFF2-40B4-BE49-F238E27FC236}">
                <a16:creationId xmlns:a16="http://schemas.microsoft.com/office/drawing/2014/main" id="{52584742-2322-42DB-B835-35302F5A4E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7368" y="3622576"/>
            <a:ext cx="3429000" cy="197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58966759"/>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6.2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聚类分析中的数据类型</a:t>
            </a:r>
          </a:p>
        </p:txBody>
      </p:sp>
      <p:sp>
        <p:nvSpPr>
          <p:cNvPr id="6" name="Rectangle 3">
            <a:extLst>
              <a:ext uri="{FF2B5EF4-FFF2-40B4-BE49-F238E27FC236}">
                <a16:creationId xmlns:a16="http://schemas.microsoft.com/office/drawing/2014/main" id="{4783EF1C-F37E-446F-B085-D33D102B2116}"/>
              </a:ext>
            </a:extLst>
          </p:cNvPr>
          <p:cNvSpPr txBox="1">
            <a:spLocks noChangeArrowheads="1"/>
          </p:cNvSpPr>
          <p:nvPr/>
        </p:nvSpPr>
        <p:spPr bwMode="auto">
          <a:xfrm>
            <a:off x="179512" y="1181100"/>
            <a:ext cx="8353425"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908050" indent="-436563">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304925" indent="-395288">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93863" indent="-38735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93913" indent="-398463">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lvl="1" eaLnBrk="1" hangingPunct="1">
              <a:lnSpc>
                <a:spcPct val="120000"/>
              </a:lnSpc>
              <a:spcBef>
                <a:spcPts val="600"/>
              </a:spcBef>
              <a:spcAft>
                <a:spcPts val="600"/>
              </a:spcAft>
            </a:pPr>
            <a:r>
              <a:rPr lang="zh-CN" altLang="en-US" sz="2800" dirty="0">
                <a:solidFill>
                  <a:srgbClr val="FF0000"/>
                </a:solidFill>
                <a:latin typeface="方正兰亭中黑_GBK" panose="02000000000000000000" pitchFamily="2" charset="-122"/>
                <a:ea typeface="方正兰亭中黑_GBK" panose="02000000000000000000" pitchFamily="2" charset="-122"/>
                <a:cs typeface="Calibri" panose="020F0502020204030204" pitchFamily="34" charset="0"/>
              </a:rPr>
              <a:t>差异度/相似度矩阵</a:t>
            </a:r>
            <a:r>
              <a:rPr lang="en-US" altLang="zh-CN" sz="2800" dirty="0">
                <a:solidFill>
                  <a:srgbClr val="FF0000"/>
                </a:solidFill>
                <a:latin typeface="方正兰亭中黑_GBK" panose="02000000000000000000" pitchFamily="2" charset="-122"/>
                <a:ea typeface="方正兰亭中黑_GBK" panose="02000000000000000000" pitchFamily="2" charset="-122"/>
                <a:cs typeface="Calibri" panose="020F0502020204030204" pitchFamily="34" charset="0"/>
              </a:rPr>
              <a:t>: </a:t>
            </a:r>
            <a:r>
              <a:rPr lang="zh-CN" altLang="en-US" sz="280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相似度通常用距离函数来表示</a:t>
            </a:r>
          </a:p>
          <a:p>
            <a:pPr lvl="1" eaLnBrk="1" hangingPunct="1">
              <a:lnSpc>
                <a:spcPct val="120000"/>
              </a:lnSpc>
              <a:spcBef>
                <a:spcPts val="600"/>
              </a:spcBef>
              <a:spcAft>
                <a:spcPts val="600"/>
              </a:spcAft>
            </a:pPr>
            <a:r>
              <a:rPr lang="zh-CN" altLang="en-US" sz="280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对不同类型的变量，</a:t>
            </a:r>
            <a:r>
              <a:rPr lang="zh-CN" altLang="en-US" sz="2800" dirty="0">
                <a:solidFill>
                  <a:srgbClr val="FF0000"/>
                </a:solidFill>
                <a:latin typeface="方正兰亭中黑_GBK" panose="02000000000000000000" pitchFamily="2" charset="-122"/>
                <a:ea typeface="方正兰亭中黑_GBK" panose="02000000000000000000" pitchFamily="2" charset="-122"/>
                <a:cs typeface="Calibri" panose="020F0502020204030204" pitchFamily="34" charset="0"/>
              </a:rPr>
              <a:t>距离函数</a:t>
            </a:r>
            <a:r>
              <a:rPr lang="zh-CN" altLang="en-US" sz="280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的定义通常是不同的</a:t>
            </a:r>
            <a:endParaRPr lang="en-US" altLang="zh-CN" sz="280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endParaRPr>
          </a:p>
          <a:p>
            <a:pPr lvl="1" eaLnBrk="1" hangingPunct="1">
              <a:lnSpc>
                <a:spcPct val="120000"/>
              </a:lnSpc>
              <a:spcBef>
                <a:spcPts val="600"/>
              </a:spcBef>
              <a:spcAft>
                <a:spcPts val="600"/>
              </a:spcAft>
            </a:pPr>
            <a:r>
              <a:rPr lang="zh-CN" altLang="en-US" sz="280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根据实际的应用和数据的语义，在计算距离的时候，不同的变量有不同的</a:t>
            </a:r>
            <a:r>
              <a:rPr lang="zh-CN" altLang="en-US" sz="2800" dirty="0">
                <a:solidFill>
                  <a:srgbClr val="FF0000"/>
                </a:solidFill>
                <a:latin typeface="方正兰亭中黑_GBK" panose="02000000000000000000" pitchFamily="2" charset="-122"/>
                <a:ea typeface="方正兰亭中黑_GBK" panose="02000000000000000000" pitchFamily="2" charset="-122"/>
                <a:cs typeface="Calibri" panose="020F0502020204030204" pitchFamily="34" charset="0"/>
              </a:rPr>
              <a:t>权值</a:t>
            </a:r>
            <a:r>
              <a:rPr lang="zh-CN" altLang="en-US" sz="280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相联系</a:t>
            </a:r>
            <a:endParaRPr lang="zh-CN" altLang="en-US" sz="280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sym typeface="Symbol" panose="05050102010706020507" pitchFamily="18" charset="2"/>
            </a:endParaRPr>
          </a:p>
        </p:txBody>
      </p:sp>
    </p:spTree>
    <p:extLst>
      <p:ext uri="{BB962C8B-B14F-4D97-AF65-F5344CB8AC3E}">
        <p14:creationId xmlns:p14="http://schemas.microsoft.com/office/powerpoint/2010/main" val="927579375"/>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6.2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聚类分析中的数据类型</a:t>
            </a:r>
          </a:p>
        </p:txBody>
      </p:sp>
      <p:sp>
        <p:nvSpPr>
          <p:cNvPr id="3" name="Rectangle 3">
            <a:extLst>
              <a:ext uri="{FF2B5EF4-FFF2-40B4-BE49-F238E27FC236}">
                <a16:creationId xmlns:a16="http://schemas.microsoft.com/office/drawing/2014/main" id="{30C2F0DE-8E81-4C98-B216-D3336E7E9346}"/>
              </a:ext>
            </a:extLst>
          </p:cNvPr>
          <p:cNvSpPr txBox="1">
            <a:spLocks noChangeArrowheads="1"/>
          </p:cNvSpPr>
          <p:nvPr/>
        </p:nvSpPr>
        <p:spPr bwMode="auto">
          <a:xfrm>
            <a:off x="251520" y="1340768"/>
            <a:ext cx="8353425"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908050" indent="-436563">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304925" indent="-395288">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93863" indent="-38735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93913" indent="-398463">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lvl="1" eaLnBrk="1" hangingPunct="1">
              <a:lnSpc>
                <a:spcPct val="120000"/>
              </a:lnSpc>
              <a:spcBef>
                <a:spcPts val="600"/>
              </a:spcBef>
              <a:spcAft>
                <a:spcPts val="600"/>
              </a:spcAft>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anose="020F0502020204030204" pitchFamily="34" charset="0"/>
              </a:rPr>
              <a:t>区间标度变量</a:t>
            </a:r>
            <a:r>
              <a:rPr lang="zh-CN" altLang="en-US" sz="2800" dirty="0">
                <a:solidFill>
                  <a:srgbClr val="FF0000"/>
                </a:solidFill>
                <a:latin typeface="Calibri" panose="020F0502020204030204" pitchFamily="34" charset="0"/>
                <a:cs typeface="Calibri" panose="020F0502020204030204" pitchFamily="34" charset="0"/>
              </a:rPr>
              <a:t>（</a:t>
            </a:r>
            <a:r>
              <a:rPr lang="en-US" altLang="zh-CN" sz="2800" b="0" dirty="0">
                <a:solidFill>
                  <a:srgbClr val="FF0000"/>
                </a:solidFill>
                <a:latin typeface="Calibri" panose="020F0502020204030204" pitchFamily="34" charset="0"/>
                <a:cs typeface="Calibri" panose="020F0502020204030204" pitchFamily="34" charset="0"/>
              </a:rPr>
              <a:t>Interval-scaled variables</a:t>
            </a:r>
            <a:r>
              <a:rPr lang="en-US" altLang="zh-CN" sz="2800" dirty="0">
                <a:solidFill>
                  <a:srgbClr val="FF0000"/>
                </a:solidFill>
                <a:latin typeface="Calibri" panose="020F0502020204030204" pitchFamily="34" charset="0"/>
                <a:cs typeface="Calibri" panose="020F0502020204030204" pitchFamily="34" charset="0"/>
              </a:rPr>
              <a:t>）</a:t>
            </a:r>
          </a:p>
          <a:p>
            <a:pPr lvl="1" eaLnBrk="1" hangingPunct="1">
              <a:lnSpc>
                <a:spcPct val="120000"/>
              </a:lnSpc>
              <a:spcBef>
                <a:spcPts val="600"/>
              </a:spcBef>
              <a:spcAft>
                <a:spcPts val="600"/>
              </a:spcAft>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anose="020F0502020204030204" pitchFamily="34" charset="0"/>
              </a:rPr>
              <a:t>二元变量</a:t>
            </a:r>
            <a:r>
              <a:rPr lang="zh-CN" altLang="en-US" sz="2800" b="0" dirty="0">
                <a:solidFill>
                  <a:srgbClr val="FF0000"/>
                </a:solidFill>
                <a:latin typeface="Calibri" panose="020F0502020204030204" pitchFamily="34" charset="0"/>
                <a:cs typeface="Calibri" panose="020F0502020204030204" pitchFamily="34" charset="0"/>
              </a:rPr>
              <a:t>（</a:t>
            </a:r>
            <a:r>
              <a:rPr lang="en-US" altLang="zh-CN" sz="2800" b="0" dirty="0">
                <a:solidFill>
                  <a:srgbClr val="FF0000"/>
                </a:solidFill>
                <a:latin typeface="Calibri" panose="020F0502020204030204" pitchFamily="34" charset="0"/>
                <a:cs typeface="Calibri" panose="020F0502020204030204" pitchFamily="34" charset="0"/>
              </a:rPr>
              <a:t>Binary variables）</a:t>
            </a:r>
          </a:p>
          <a:p>
            <a:pPr lvl="1" eaLnBrk="1" hangingPunct="1">
              <a:lnSpc>
                <a:spcPct val="120000"/>
              </a:lnSpc>
              <a:spcBef>
                <a:spcPts val="600"/>
              </a:spcBef>
              <a:spcAft>
                <a:spcPts val="600"/>
              </a:spcAft>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anose="020F0502020204030204" pitchFamily="34" charset="0"/>
              </a:rPr>
              <a:t>枚举型，序数型和比例型变量</a:t>
            </a:r>
            <a:r>
              <a:rPr lang="zh-CN" altLang="en-US" sz="2800" b="0" dirty="0">
                <a:solidFill>
                  <a:srgbClr val="FF0000"/>
                </a:solidFill>
                <a:latin typeface="Calibri" panose="020F0502020204030204" pitchFamily="34" charset="0"/>
                <a:cs typeface="Calibri" panose="020F0502020204030204" pitchFamily="34" charset="0"/>
              </a:rPr>
              <a:t>（</a:t>
            </a:r>
            <a:r>
              <a:rPr lang="en-US" altLang="zh-CN" sz="2800" b="0" dirty="0">
                <a:solidFill>
                  <a:srgbClr val="FF0000"/>
                </a:solidFill>
                <a:latin typeface="Calibri" panose="020F0502020204030204" pitchFamily="34" charset="0"/>
                <a:cs typeface="Calibri" panose="020F0502020204030204" pitchFamily="34" charset="0"/>
              </a:rPr>
              <a:t>Nominal, ordinal, and ratio variables）</a:t>
            </a:r>
          </a:p>
          <a:p>
            <a:pPr lvl="1" eaLnBrk="1" hangingPunct="1">
              <a:lnSpc>
                <a:spcPct val="120000"/>
              </a:lnSpc>
              <a:spcBef>
                <a:spcPts val="600"/>
              </a:spcBef>
              <a:spcAft>
                <a:spcPts val="600"/>
              </a:spcAft>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anose="020F0502020204030204" pitchFamily="34" charset="0"/>
              </a:rPr>
              <a:t>混合类型变量</a:t>
            </a:r>
            <a:r>
              <a:rPr lang="zh-CN" altLang="en-US" sz="2800" b="0" dirty="0">
                <a:solidFill>
                  <a:srgbClr val="FF0000"/>
                </a:solidFill>
                <a:latin typeface="Calibri" panose="020F0502020204030204" pitchFamily="34" charset="0"/>
                <a:cs typeface="Calibri" panose="020F0502020204030204" pitchFamily="34" charset="0"/>
              </a:rPr>
              <a:t>（</a:t>
            </a:r>
            <a:r>
              <a:rPr lang="en-US" altLang="zh-CN" sz="2800" b="0" dirty="0">
                <a:solidFill>
                  <a:srgbClr val="FF0000"/>
                </a:solidFill>
                <a:latin typeface="Calibri" panose="020F0502020204030204" pitchFamily="34" charset="0"/>
                <a:cs typeface="Calibri" panose="020F0502020204030204" pitchFamily="34" charset="0"/>
              </a:rPr>
              <a:t>Variables of mixed types）</a:t>
            </a:r>
          </a:p>
          <a:p>
            <a:pPr lvl="1" algn="ctr" eaLnBrk="1" hangingPunct="1">
              <a:lnSpc>
                <a:spcPct val="120000"/>
              </a:lnSpc>
              <a:spcBef>
                <a:spcPts val="600"/>
              </a:spcBef>
              <a:spcAft>
                <a:spcPts val="600"/>
              </a:spcAft>
            </a:pPr>
            <a:endParaRPr lang="zh-CN" altLang="en-US" sz="2800" dirty="0">
              <a:latin typeface="Calibri" panose="020F0502020204030204" pitchFamily="34" charset="0"/>
              <a:cs typeface="Calibri" panose="020F0502020204030204" pitchFamily="34" charset="0"/>
              <a:sym typeface="Symbol" panose="05050102010706020507" pitchFamily="18" charset="2"/>
            </a:endParaRPr>
          </a:p>
        </p:txBody>
      </p:sp>
    </p:spTree>
    <p:extLst>
      <p:ext uri="{BB962C8B-B14F-4D97-AF65-F5344CB8AC3E}">
        <p14:creationId xmlns:p14="http://schemas.microsoft.com/office/powerpoint/2010/main" val="607035283"/>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6.2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聚类分析中的数据类型</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区间标度变量</a:t>
            </a:r>
          </a:p>
        </p:txBody>
      </p:sp>
      <p:sp>
        <p:nvSpPr>
          <p:cNvPr id="3" name="Rectangle 3">
            <a:extLst>
              <a:ext uri="{FF2B5EF4-FFF2-40B4-BE49-F238E27FC236}">
                <a16:creationId xmlns:a16="http://schemas.microsoft.com/office/drawing/2014/main" id="{7B8A8295-9DB5-42AE-91B5-42C7747D7233}"/>
              </a:ext>
            </a:extLst>
          </p:cNvPr>
          <p:cNvSpPr txBox="1">
            <a:spLocks noChangeArrowheads="1"/>
          </p:cNvSpPr>
          <p:nvPr/>
        </p:nvSpPr>
        <p:spPr bwMode="auto">
          <a:xfrm>
            <a:off x="395287" y="938668"/>
            <a:ext cx="8353425" cy="5416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lvl="1">
              <a:lnSpc>
                <a:spcPct val="120000"/>
              </a:lnSpc>
              <a:spcBef>
                <a:spcPts val="600"/>
              </a:spcBef>
              <a:spcAft>
                <a:spcPts val="600"/>
              </a:spcAft>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区间标度变量</a:t>
            </a:r>
            <a:r>
              <a:rPr lang="zh-CN" altLang="en-US" sz="2800" dirty="0">
                <a:solidFill>
                  <a:srgbClr val="FF0000"/>
                </a:solidFill>
                <a:latin typeface="方正兰亭中黑_GBK" panose="02000000000000000000" pitchFamily="2" charset="-122"/>
                <a:ea typeface="方正兰亭中黑_GBK" panose="02000000000000000000" pitchFamily="2" charset="-122"/>
                <a:cs typeface="Calibri" pitchFamily="34" charset="0"/>
              </a:rPr>
              <a:t>：</a:t>
            </a:r>
            <a:r>
              <a:rPr lang="zh-CN" altLang="en-US" sz="2800" dirty="0">
                <a:solidFill>
                  <a:srgbClr val="0070C0"/>
                </a:solidFill>
                <a:latin typeface="方正兰亭中黑_GBK" panose="02000000000000000000" pitchFamily="2" charset="-122"/>
                <a:ea typeface="方正兰亭中黑_GBK" panose="02000000000000000000" pitchFamily="2" charset="-122"/>
                <a:cs typeface="Calibri" pitchFamily="34" charset="0"/>
              </a:rPr>
              <a:t>一种线形标度的连续度量</a:t>
            </a:r>
          </a:p>
          <a:p>
            <a:pPr lvl="1">
              <a:lnSpc>
                <a:spcPct val="120000"/>
              </a:lnSpc>
              <a:spcBef>
                <a:spcPts val="600"/>
              </a:spcBef>
              <a:spcAft>
                <a:spcPts val="600"/>
              </a:spcAft>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数据标准化</a:t>
            </a:r>
          </a:p>
          <a:p>
            <a:pPr lvl="2">
              <a:lnSpc>
                <a:spcPct val="120000"/>
              </a:lnSpc>
              <a:spcBef>
                <a:spcPts val="600"/>
              </a:spcBef>
              <a:spcAft>
                <a:spcPts val="600"/>
              </a:spcAft>
              <a:buClr>
                <a:srgbClr val="0000FF"/>
              </a:buClr>
              <a:buFont typeface="Wingdings" pitchFamily="2" charset="2"/>
              <a:buChar char="ü"/>
              <a:defRPr/>
            </a:pPr>
            <a:r>
              <a:rPr lang="zh-CN" altLang="en-US" sz="2000" b="0" dirty="0">
                <a:solidFill>
                  <a:srgbClr val="0070C0"/>
                </a:solidFill>
                <a:latin typeface="方正兰亭中黑_GBK" panose="02000000000000000000" pitchFamily="2" charset="-122"/>
                <a:ea typeface="方正兰亭中黑_GBK" panose="02000000000000000000" pitchFamily="2" charset="-122"/>
              </a:rPr>
              <a:t>计算绝对偏差的平均值:</a:t>
            </a:r>
          </a:p>
          <a:p>
            <a:pPr>
              <a:lnSpc>
                <a:spcPct val="140000"/>
              </a:lnSpc>
              <a:defRPr/>
            </a:pPr>
            <a:endParaRPr lang="en-US" altLang="zh-CN" sz="2400" dirty="0">
              <a:ea typeface="宋体" pitchFamily="2" charset="-122"/>
            </a:endParaRPr>
          </a:p>
          <a:p>
            <a:pPr lvl="1">
              <a:lnSpc>
                <a:spcPct val="140000"/>
              </a:lnSpc>
              <a:buFont typeface="Wingdings" pitchFamily="2" charset="2"/>
              <a:buNone/>
              <a:defRPr/>
            </a:pPr>
            <a:r>
              <a:rPr lang="en-US" altLang="zh-CN" sz="2000" b="0" dirty="0">
                <a:solidFill>
                  <a:srgbClr val="0000FF"/>
                </a:solidFill>
                <a:latin typeface="+mn-ea"/>
              </a:rPr>
              <a:t>	   </a:t>
            </a:r>
            <a:r>
              <a:rPr lang="zh-CN" altLang="en-US" sz="2000" b="0" dirty="0">
                <a:solidFill>
                  <a:srgbClr val="0000FF"/>
                </a:solidFill>
                <a:latin typeface="+mn-ea"/>
              </a:rPr>
              <a:t>其中</a:t>
            </a:r>
          </a:p>
          <a:p>
            <a:pPr lvl="2">
              <a:lnSpc>
                <a:spcPct val="120000"/>
              </a:lnSpc>
              <a:spcBef>
                <a:spcPts val="1200"/>
              </a:spcBef>
              <a:spcAft>
                <a:spcPts val="600"/>
              </a:spcAft>
              <a:buClr>
                <a:srgbClr val="0000FF"/>
              </a:buClr>
              <a:buFont typeface="Wingdings" pitchFamily="2" charset="2"/>
              <a:buChar char="ü"/>
              <a:defRPr/>
            </a:pPr>
            <a:r>
              <a:rPr lang="zh-CN" altLang="en-US" sz="2000" b="0" dirty="0">
                <a:solidFill>
                  <a:srgbClr val="0070C0"/>
                </a:solidFill>
                <a:latin typeface="方正兰亭中黑_GBK" panose="02000000000000000000" pitchFamily="2" charset="-122"/>
                <a:ea typeface="方正兰亭中黑_GBK" panose="02000000000000000000" pitchFamily="2" charset="-122"/>
              </a:rPr>
              <a:t>计算标准度量值 </a:t>
            </a:r>
            <a:r>
              <a:rPr lang="zh-CN" altLang="en-US" sz="2000" b="0" dirty="0">
                <a:solidFill>
                  <a:srgbClr val="0070C0"/>
                </a:solidFill>
                <a:latin typeface="+mn-ea"/>
              </a:rPr>
              <a:t>(</a:t>
            </a:r>
            <a:r>
              <a:rPr lang="en-US" altLang="zh-CN" sz="2000" b="0" dirty="0">
                <a:solidFill>
                  <a:srgbClr val="0070C0"/>
                </a:solidFill>
                <a:latin typeface="Calibri" panose="020F0502020204030204" pitchFamily="34" charset="0"/>
                <a:cs typeface="Calibri" panose="020F0502020204030204" pitchFamily="34" charset="0"/>
              </a:rPr>
              <a:t>z-score</a:t>
            </a:r>
            <a:r>
              <a:rPr lang="en-US" altLang="zh-CN" sz="2000" b="0" dirty="0">
                <a:solidFill>
                  <a:srgbClr val="0070C0"/>
                </a:solidFill>
                <a:latin typeface="+mn-ea"/>
              </a:rPr>
              <a:t>)</a:t>
            </a:r>
          </a:p>
          <a:p>
            <a:pPr>
              <a:lnSpc>
                <a:spcPct val="140000"/>
              </a:lnSpc>
              <a:defRPr/>
            </a:pPr>
            <a:endParaRPr lang="en-US" altLang="zh-CN" sz="2400" dirty="0">
              <a:ea typeface="宋体" pitchFamily="2" charset="-122"/>
            </a:endParaRPr>
          </a:p>
          <a:p>
            <a:pPr lvl="1">
              <a:lnSpc>
                <a:spcPct val="120000"/>
              </a:lnSpc>
              <a:spcBef>
                <a:spcPts val="1200"/>
              </a:spcBef>
              <a:spcAft>
                <a:spcPts val="600"/>
              </a:spcAft>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使用绝对偏差的平均值比使用标准偏差更健壮（</a:t>
            </a:r>
            <a:r>
              <a:rPr lang="en-US" altLang="zh-CN" sz="2800" b="0" dirty="0">
                <a:solidFill>
                  <a:srgbClr val="FF0000"/>
                </a:solidFill>
                <a:latin typeface="Calibri" panose="020F0502020204030204" pitchFamily="34" charset="0"/>
                <a:ea typeface="方正兰亭中黑_GBK" panose="02000000000000000000" pitchFamily="2" charset="-122"/>
                <a:cs typeface="Calibri" panose="020F0502020204030204" pitchFamily="34" charset="0"/>
              </a:rPr>
              <a:t>robust</a:t>
            </a:r>
            <a:r>
              <a:rPr lang="en-US" altLang="zh-CN"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a:t>
            </a:r>
            <a:endPar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sym typeface="Symbol" pitchFamily="18" charset="2"/>
            </a:endParaRPr>
          </a:p>
        </p:txBody>
      </p:sp>
      <p:pic>
        <p:nvPicPr>
          <p:cNvPr id="4" name="对象 1">
            <a:extLst>
              <a:ext uri="{FF2B5EF4-FFF2-40B4-BE49-F238E27FC236}">
                <a16:creationId xmlns:a16="http://schemas.microsoft.com/office/drawing/2014/main" id="{B1A440E2-32C5-40C7-AD0E-EAE11032CF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2848764"/>
            <a:ext cx="504031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对象 2">
            <a:extLst>
              <a:ext uri="{FF2B5EF4-FFF2-40B4-BE49-F238E27FC236}">
                <a16:creationId xmlns:a16="http://schemas.microsoft.com/office/drawing/2014/main" id="{DF987135-4F0D-4F88-9432-5338F958DE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3400731"/>
            <a:ext cx="28082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对象 3">
            <a:extLst>
              <a:ext uri="{FF2B5EF4-FFF2-40B4-BE49-F238E27FC236}">
                <a16:creationId xmlns:a16="http://schemas.microsoft.com/office/drawing/2014/main" id="{0D1D2112-F705-4977-B8B1-647CD56910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43336" y="4382524"/>
            <a:ext cx="1584325"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8327488"/>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6.2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聚类分析中的数据类型</a:t>
            </a:r>
          </a:p>
        </p:txBody>
      </p:sp>
      <p:sp>
        <p:nvSpPr>
          <p:cNvPr id="3" name="Rectangle 6">
            <a:extLst>
              <a:ext uri="{FF2B5EF4-FFF2-40B4-BE49-F238E27FC236}">
                <a16:creationId xmlns:a16="http://schemas.microsoft.com/office/drawing/2014/main" id="{2B2DEC46-6C94-424F-B2EF-0886AF378384}"/>
              </a:ext>
            </a:extLst>
          </p:cNvPr>
          <p:cNvSpPr txBox="1">
            <a:spLocks noChangeArrowheads="1"/>
          </p:cNvSpPr>
          <p:nvPr/>
        </p:nvSpPr>
        <p:spPr bwMode="auto">
          <a:xfrm>
            <a:off x="179512" y="1124744"/>
            <a:ext cx="85090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0850" indent="-450850" eaLnBrk="0" hangingPunct="0">
              <a:defRPr b="1">
                <a:solidFill>
                  <a:schemeClr val="tx1"/>
                </a:solidFill>
                <a:latin typeface="Verdana" pitchFamily="34" charset="0"/>
                <a:ea typeface="SimSun" pitchFamily="2" charset="-122"/>
              </a:defRPr>
            </a:lvl1pPr>
            <a:lvl2pPr marL="908050" indent="-436563" eaLnBrk="0" hangingPunct="0">
              <a:defRPr b="1">
                <a:solidFill>
                  <a:schemeClr val="tx1"/>
                </a:solidFill>
                <a:latin typeface="Verdana" pitchFamily="34" charset="0"/>
                <a:ea typeface="SimSun" pitchFamily="2" charset="-122"/>
              </a:defRPr>
            </a:lvl2pPr>
            <a:lvl3pPr marL="1143000" indent="-228600" eaLnBrk="0" hangingPunct="0">
              <a:defRPr b="1">
                <a:solidFill>
                  <a:schemeClr val="tx1"/>
                </a:solidFill>
                <a:latin typeface="Verdana" pitchFamily="34" charset="0"/>
                <a:ea typeface="SimSun" pitchFamily="2" charset="-122"/>
              </a:defRPr>
            </a:lvl3pPr>
            <a:lvl4pPr marL="1600200" indent="-228600" eaLnBrk="0" hangingPunct="0">
              <a:defRPr b="1">
                <a:solidFill>
                  <a:schemeClr val="tx1"/>
                </a:solidFill>
                <a:latin typeface="Verdana" pitchFamily="34" charset="0"/>
                <a:ea typeface="SimSun" pitchFamily="2" charset="-122"/>
              </a:defRPr>
            </a:lvl4pPr>
            <a:lvl5pPr marL="2057400" indent="-228600" eaLnBrk="0" hangingPunct="0">
              <a:defRPr b="1">
                <a:solidFill>
                  <a:schemeClr val="tx1"/>
                </a:solidFill>
                <a:latin typeface="Verdana" pitchFamily="34" charset="0"/>
                <a:ea typeface="SimSun"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SimSun"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SimSun"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SimSun"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SimSun" pitchFamily="2" charset="-122"/>
              </a:defRPr>
            </a:lvl9pPr>
          </a:lstStyle>
          <a:p>
            <a:pPr>
              <a:lnSpc>
                <a:spcPct val="130000"/>
              </a:lnSpc>
              <a:spcBef>
                <a:spcPct val="20000"/>
              </a:spcBef>
              <a:buClr>
                <a:schemeClr val="accent2"/>
              </a:buClr>
              <a:buFont typeface="Wingdings"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rPr>
              <a:t>距离可用于测量两个数据对象间的相似性或差异性</a:t>
            </a:r>
            <a:endParaRPr lang="en-US" altLang="zh-CN" sz="2800" b="0" dirty="0">
              <a:solidFill>
                <a:srgbClr val="FF0000"/>
              </a:solidFill>
              <a:latin typeface="方正兰亭中黑_GBK" panose="02000000000000000000" pitchFamily="2" charset="-122"/>
              <a:ea typeface="方正兰亭中黑_GBK" panose="02000000000000000000" pitchFamily="2" charset="-122"/>
            </a:endParaRPr>
          </a:p>
          <a:p>
            <a:pPr>
              <a:lnSpc>
                <a:spcPct val="130000"/>
              </a:lnSpc>
              <a:spcBef>
                <a:spcPct val="20000"/>
              </a:spcBef>
              <a:spcAft>
                <a:spcPts val="600"/>
              </a:spcAft>
              <a:buClr>
                <a:schemeClr val="accent2"/>
              </a:buClr>
              <a:buFont typeface="Wingdings"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rPr>
              <a:t>常用的距离表示：</a:t>
            </a:r>
            <a:r>
              <a:rPr lang="en-US" altLang="zh-CN" sz="2800" b="0" dirty="0">
                <a:solidFill>
                  <a:srgbClr val="FF0000"/>
                </a:solidFill>
                <a:latin typeface="方正兰亭中黑_GBK" panose="02000000000000000000" pitchFamily="2" charset="-122"/>
                <a:ea typeface="方正兰亭中黑_GBK" panose="02000000000000000000" pitchFamily="2" charset="-122"/>
              </a:rPr>
              <a:t> </a:t>
            </a:r>
            <a:r>
              <a:rPr lang="en-US" altLang="zh-CN" sz="2800" dirty="0" err="1">
                <a:solidFill>
                  <a:srgbClr val="0000FF"/>
                </a:solidFill>
                <a:latin typeface="Calibri" pitchFamily="34" charset="0"/>
                <a:cs typeface="Calibri" pitchFamily="34" charset="0"/>
              </a:rPr>
              <a:t>Minkowski</a:t>
            </a:r>
            <a:r>
              <a:rPr lang="en-US" altLang="zh-CN" sz="2800" dirty="0">
                <a:solidFill>
                  <a:srgbClr val="0000FF"/>
                </a:solidFill>
                <a:latin typeface="Calibri" pitchFamily="34" charset="0"/>
                <a:cs typeface="Calibri" pitchFamily="34" charset="0"/>
              </a:rPr>
              <a:t> Distance</a:t>
            </a:r>
          </a:p>
          <a:p>
            <a:pPr>
              <a:lnSpc>
                <a:spcPct val="130000"/>
              </a:lnSpc>
              <a:spcBef>
                <a:spcPct val="20000"/>
              </a:spcBef>
              <a:spcAft>
                <a:spcPts val="600"/>
              </a:spcAft>
              <a:buClr>
                <a:schemeClr val="accent2"/>
              </a:buClr>
              <a:buFont typeface="Wingdings" pitchFamily="2" charset="2"/>
              <a:buChar char="n"/>
              <a:defRPr/>
            </a:pPr>
            <a:endParaRPr lang="en-US" altLang="zh-CN" sz="2800" dirty="0">
              <a:solidFill>
                <a:srgbClr val="0000FF"/>
              </a:solidFill>
              <a:effectLst>
                <a:outerShdw blurRad="38100" dist="38100" dir="2700000" algn="tl">
                  <a:srgbClr val="C0C0C0"/>
                </a:outerShdw>
              </a:effectLst>
              <a:latin typeface="Calibri" pitchFamily="34" charset="0"/>
              <a:ea typeface="黑体" pitchFamily="49" charset="-122"/>
              <a:cs typeface="Calibri" pitchFamily="34" charset="0"/>
            </a:endParaRPr>
          </a:p>
          <a:p>
            <a:pPr marL="0" indent="0">
              <a:lnSpc>
                <a:spcPct val="130000"/>
              </a:lnSpc>
              <a:spcBef>
                <a:spcPct val="20000"/>
              </a:spcBef>
              <a:spcAft>
                <a:spcPts val="600"/>
              </a:spcAft>
              <a:buClr>
                <a:schemeClr val="accent2"/>
              </a:buClr>
              <a:defRPr/>
            </a:pPr>
            <a:r>
              <a:rPr lang="en-US" altLang="zh-CN" sz="2800" dirty="0">
                <a:solidFill>
                  <a:srgbClr val="0000FF"/>
                </a:solidFill>
                <a:effectLst>
                  <a:outerShdw blurRad="38100" dist="38100" dir="2700000" algn="tl">
                    <a:srgbClr val="C0C0C0"/>
                  </a:outerShdw>
                </a:effectLst>
                <a:latin typeface="Calibri" pitchFamily="34" charset="0"/>
                <a:ea typeface="黑体" pitchFamily="49" charset="-122"/>
                <a:cs typeface="Calibri" pitchFamily="34" charset="0"/>
              </a:rPr>
              <a:t>                                       </a:t>
            </a: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itchFamily="34" charset="0"/>
              </a:rPr>
              <a:t>与</a:t>
            </a:r>
            <a:r>
              <a:rPr lang="en-US" altLang="zh-CN" sz="2800" b="0" dirty="0">
                <a:solidFill>
                  <a:srgbClr val="0000FF"/>
                </a:solidFill>
                <a:effectLst>
                  <a:outerShdw blurRad="38100" dist="38100" dir="2700000" algn="tl">
                    <a:srgbClr val="C0C0C0"/>
                  </a:outerShdw>
                </a:effectLst>
                <a:latin typeface="Calibri" pitchFamily="34" charset="0"/>
                <a:ea typeface="黑体" pitchFamily="49" charset="-122"/>
                <a:cs typeface="Calibri" pitchFamily="34" charset="0"/>
              </a:rPr>
              <a:t>          </a:t>
            </a:r>
            <a:r>
              <a:rPr lang="en-US" altLang="zh-CN" sz="2800" b="0" dirty="0">
                <a:solidFill>
                  <a:srgbClr val="0070C0"/>
                </a:solidFill>
                <a:effectLst>
                  <a:outerShdw blurRad="38100" dist="38100" dir="2700000" algn="tl">
                    <a:srgbClr val="C0C0C0"/>
                  </a:outerShdw>
                </a:effectLst>
                <a:latin typeface="Calibri" pitchFamily="34" charset="0"/>
                <a:ea typeface="黑体" pitchFamily="49" charset="-122"/>
                <a:cs typeface="Calibri" pitchFamily="34" charset="0"/>
              </a:rPr>
              <a:t>                     </a:t>
            </a:r>
            <a:r>
              <a:rPr lang="en-US" altLang="zh-CN" sz="2800" b="0" dirty="0">
                <a:solidFill>
                  <a:srgbClr val="0000FF"/>
                </a:solidFill>
                <a:effectLst>
                  <a:outerShdw blurRad="38100" dist="38100" dir="2700000" algn="tl">
                    <a:srgbClr val="C0C0C0"/>
                  </a:outerShdw>
                </a:effectLst>
                <a:latin typeface="Calibri" pitchFamily="34" charset="0"/>
                <a:ea typeface="黑体" pitchFamily="49" charset="-122"/>
                <a:cs typeface="Calibri" pitchFamily="34" charset="0"/>
              </a:rPr>
              <a:t>    </a:t>
            </a: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itchFamily="34" charset="0"/>
              </a:rPr>
              <a:t>是两个</a:t>
            </a:r>
            <a:r>
              <a:rPr lang="en-US" altLang="zh-CN" sz="2400" b="0" dirty="0">
                <a:solidFill>
                  <a:srgbClr val="0070C0"/>
                </a:solidFill>
                <a:latin typeface="方正兰亭中黑_GBK" panose="02000000000000000000" pitchFamily="2" charset="-122"/>
                <a:ea typeface="方正兰亭中黑_GBK" panose="02000000000000000000" pitchFamily="2" charset="-122"/>
                <a:cs typeface="Calibri" pitchFamily="34" charset="0"/>
              </a:rPr>
              <a:t>p-</a:t>
            </a: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itchFamily="34" charset="0"/>
              </a:rPr>
              <a:t>维的数据对象，</a:t>
            </a:r>
            <a:r>
              <a:rPr lang="en-US" altLang="zh-CN" sz="2400" b="0" dirty="0">
                <a:solidFill>
                  <a:srgbClr val="0070C0"/>
                </a:solidFill>
                <a:latin typeface="方正兰亭中黑_GBK" panose="02000000000000000000" pitchFamily="2" charset="-122"/>
                <a:ea typeface="方正兰亭中黑_GBK" panose="02000000000000000000" pitchFamily="2" charset="-122"/>
                <a:cs typeface="Calibri" pitchFamily="34" charset="0"/>
              </a:rPr>
              <a:t>p</a:t>
            </a: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itchFamily="34" charset="0"/>
              </a:rPr>
              <a:t>为正整数</a:t>
            </a:r>
            <a:endParaRPr lang="en-US" altLang="zh-CN" sz="2400" b="0" dirty="0">
              <a:solidFill>
                <a:srgbClr val="0070C0"/>
              </a:solidFill>
              <a:latin typeface="方正兰亭中黑_GBK" panose="02000000000000000000" pitchFamily="2" charset="-122"/>
              <a:ea typeface="方正兰亭中黑_GBK" panose="02000000000000000000" pitchFamily="2" charset="-122"/>
              <a:cs typeface="Calibri" pitchFamily="34" charset="0"/>
            </a:endParaRPr>
          </a:p>
          <a:p>
            <a:pPr marL="800100" lvl="1" indent="-342900">
              <a:lnSpc>
                <a:spcPct val="130000"/>
              </a:lnSpc>
              <a:spcBef>
                <a:spcPct val="20000"/>
              </a:spcBef>
              <a:spcAft>
                <a:spcPts val="600"/>
              </a:spcAft>
              <a:buClr>
                <a:srgbClr val="0000FF"/>
              </a:buClr>
              <a:buFont typeface="Wingdings" pitchFamily="2" charset="2"/>
              <a:buChar char="ü"/>
              <a:defRPr/>
            </a:pPr>
            <a:r>
              <a:rPr lang="zh-CN" altLang="en-US" sz="2400" dirty="0">
                <a:latin typeface="Calibri" pitchFamily="34" charset="0"/>
                <a:ea typeface="黑体" pitchFamily="49" charset="-122"/>
                <a:cs typeface="Calibri" pitchFamily="34" charset="0"/>
              </a:rPr>
              <a:t> </a:t>
            </a:r>
            <a:r>
              <a:rPr lang="zh-CN" altLang="en-US" sz="2400" dirty="0">
                <a:solidFill>
                  <a:srgbClr val="0000FF"/>
                </a:solidFill>
                <a:latin typeface="Calibri" pitchFamily="34" charset="0"/>
                <a:ea typeface="黑体" pitchFamily="49" charset="-122"/>
                <a:cs typeface="Calibri" pitchFamily="34" charset="0"/>
              </a:rPr>
              <a:t>如果</a:t>
            </a:r>
            <a:r>
              <a:rPr lang="en-US" altLang="zh-CN" sz="2400" i="1" dirty="0">
                <a:solidFill>
                  <a:srgbClr val="0000FF"/>
                </a:solidFill>
                <a:latin typeface="Calibri" pitchFamily="34" charset="0"/>
                <a:ea typeface="黑体" pitchFamily="49" charset="-122"/>
                <a:cs typeface="Calibri" pitchFamily="34" charset="0"/>
              </a:rPr>
              <a:t>q</a:t>
            </a:r>
            <a:r>
              <a:rPr lang="en-US" altLang="zh-CN" sz="2400" dirty="0">
                <a:solidFill>
                  <a:srgbClr val="0000FF"/>
                </a:solidFill>
                <a:latin typeface="Calibri" pitchFamily="34" charset="0"/>
                <a:ea typeface="黑体" pitchFamily="49" charset="-122"/>
                <a:cs typeface="Calibri" pitchFamily="34" charset="0"/>
              </a:rPr>
              <a:t>=1</a:t>
            </a:r>
            <a:r>
              <a:rPr lang="zh-CN" altLang="en-US" sz="2400" dirty="0">
                <a:solidFill>
                  <a:srgbClr val="0000FF"/>
                </a:solidFill>
                <a:latin typeface="Calibri" pitchFamily="34" charset="0"/>
                <a:ea typeface="黑体" pitchFamily="49" charset="-122"/>
                <a:cs typeface="Calibri" pitchFamily="34" charset="0"/>
              </a:rPr>
              <a:t>，</a:t>
            </a:r>
            <a:r>
              <a:rPr lang="en-US" altLang="zh-CN" sz="2400" dirty="0">
                <a:solidFill>
                  <a:srgbClr val="0000FF"/>
                </a:solidFill>
                <a:latin typeface="Calibri" pitchFamily="34" charset="0"/>
                <a:ea typeface="黑体" pitchFamily="49" charset="-122"/>
                <a:cs typeface="Calibri" pitchFamily="34" charset="0"/>
              </a:rPr>
              <a:t>d</a:t>
            </a:r>
            <a:r>
              <a:rPr lang="zh-CN" altLang="en-US" sz="2400" dirty="0">
                <a:solidFill>
                  <a:srgbClr val="0000FF"/>
                </a:solidFill>
                <a:latin typeface="Calibri" pitchFamily="34" charset="0"/>
                <a:ea typeface="黑体" pitchFamily="49" charset="-122"/>
                <a:cs typeface="Calibri" pitchFamily="34" charset="0"/>
              </a:rPr>
              <a:t>为</a:t>
            </a:r>
            <a:r>
              <a:rPr lang="en-US" altLang="zh-CN" sz="2400" dirty="0">
                <a:solidFill>
                  <a:srgbClr val="0000FF"/>
                </a:solidFill>
                <a:latin typeface="Calibri" pitchFamily="34" charset="0"/>
                <a:ea typeface="黑体" pitchFamily="49" charset="-122"/>
                <a:cs typeface="Calibri" pitchFamily="34" charset="0"/>
              </a:rPr>
              <a:t>Manhattan  Distance</a:t>
            </a:r>
            <a:endParaRPr lang="en-US" altLang="zh-CN" sz="3200" dirty="0">
              <a:solidFill>
                <a:srgbClr val="0000FF"/>
              </a:solidFill>
              <a:ea typeface="黑体" pitchFamily="49" charset="-122"/>
            </a:endParaRPr>
          </a:p>
        </p:txBody>
      </p:sp>
      <p:graphicFrame>
        <p:nvGraphicFramePr>
          <p:cNvPr id="4" name="对象 1">
            <a:extLst>
              <a:ext uri="{FF2B5EF4-FFF2-40B4-BE49-F238E27FC236}">
                <a16:creationId xmlns:a16="http://schemas.microsoft.com/office/drawing/2014/main" id="{737E92D4-47FE-44F7-91BA-E1B2616F04A6}"/>
              </a:ext>
            </a:extLst>
          </p:cNvPr>
          <p:cNvGraphicFramePr>
            <a:graphicFrameLocks noChangeAspect="1"/>
          </p:cNvGraphicFramePr>
          <p:nvPr>
            <p:extLst>
              <p:ext uri="{D42A27DB-BD31-4B8C-83A1-F6EECF244321}">
                <p14:modId xmlns:p14="http://schemas.microsoft.com/office/powerpoint/2010/main" val="871833306"/>
              </p:ext>
            </p:extLst>
          </p:nvPr>
        </p:nvGraphicFramePr>
        <p:xfrm>
          <a:off x="766887" y="2492896"/>
          <a:ext cx="7334250" cy="623888"/>
        </p:xfrm>
        <a:graphic>
          <a:graphicData uri="http://schemas.openxmlformats.org/presentationml/2006/ole">
            <mc:AlternateContent xmlns:mc="http://schemas.openxmlformats.org/markup-compatibility/2006">
              <mc:Choice xmlns:v="urn:schemas-microsoft-com:vml" Requires="v">
                <p:oleObj spid="_x0000_s26638" name="Formula" r:id="rId4" imgW="3303270" imgH="280670" progId="Equation.Ribbit">
                  <p:embed/>
                </p:oleObj>
              </mc:Choice>
              <mc:Fallback>
                <p:oleObj name="Formula" r:id="rId4" imgW="3303270" imgH="280670" progId="Equation.Ribbit">
                  <p:embed/>
                  <p:pic>
                    <p:nvPicPr>
                      <p:cNvPr id="37892" name="对象 1">
                        <a:extLst>
                          <a:ext uri="{FF2B5EF4-FFF2-40B4-BE49-F238E27FC236}">
                            <a16:creationId xmlns:a16="http://schemas.microsoft.com/office/drawing/2014/main" id="{F56D69F1-24CB-4A30-8417-BC10441256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887" y="2492896"/>
                        <a:ext cx="733425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2">
            <a:extLst>
              <a:ext uri="{FF2B5EF4-FFF2-40B4-BE49-F238E27FC236}">
                <a16:creationId xmlns:a16="http://schemas.microsoft.com/office/drawing/2014/main" id="{C51AB440-4607-49FD-A746-50B31F8DE359}"/>
              </a:ext>
            </a:extLst>
          </p:cNvPr>
          <p:cNvGraphicFramePr>
            <a:graphicFrameLocks noChangeAspect="1"/>
          </p:cNvGraphicFramePr>
          <p:nvPr>
            <p:extLst>
              <p:ext uri="{D42A27DB-BD31-4B8C-83A1-F6EECF244321}">
                <p14:modId xmlns:p14="http://schemas.microsoft.com/office/powerpoint/2010/main" val="1980435015"/>
              </p:ext>
            </p:extLst>
          </p:nvPr>
        </p:nvGraphicFramePr>
        <p:xfrm>
          <a:off x="766887" y="3339580"/>
          <a:ext cx="2573337" cy="401637"/>
        </p:xfrm>
        <a:graphic>
          <a:graphicData uri="http://schemas.openxmlformats.org/presentationml/2006/ole">
            <mc:AlternateContent xmlns:mc="http://schemas.openxmlformats.org/markup-compatibility/2006">
              <mc:Choice xmlns:v="urn:schemas-microsoft-com:vml" Requires="v">
                <p:oleObj spid="_x0000_s26639" name="Formula" r:id="rId6" imgW="1158240" imgH="180340" progId="Equation.Ribbit">
                  <p:embed/>
                </p:oleObj>
              </mc:Choice>
              <mc:Fallback>
                <p:oleObj name="Formula" r:id="rId6" imgW="1158240" imgH="180340" progId="Equation.Ribbit">
                  <p:embed/>
                  <p:pic>
                    <p:nvPicPr>
                      <p:cNvPr id="37893" name="对象 2">
                        <a:extLst>
                          <a:ext uri="{FF2B5EF4-FFF2-40B4-BE49-F238E27FC236}">
                            <a16:creationId xmlns:a16="http://schemas.microsoft.com/office/drawing/2014/main" id="{E845F344-8649-4435-B738-132949D2E0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887" y="3339580"/>
                        <a:ext cx="2573337"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3">
            <a:extLst>
              <a:ext uri="{FF2B5EF4-FFF2-40B4-BE49-F238E27FC236}">
                <a16:creationId xmlns:a16="http://schemas.microsoft.com/office/drawing/2014/main" id="{EFF090A6-BF91-43D3-96F0-2D67D79AEC28}"/>
              </a:ext>
            </a:extLst>
          </p:cNvPr>
          <p:cNvGraphicFramePr>
            <a:graphicFrameLocks noChangeAspect="1"/>
          </p:cNvGraphicFramePr>
          <p:nvPr>
            <p:extLst>
              <p:ext uri="{D42A27DB-BD31-4B8C-83A1-F6EECF244321}">
                <p14:modId xmlns:p14="http://schemas.microsoft.com/office/powerpoint/2010/main" val="2675328206"/>
              </p:ext>
            </p:extLst>
          </p:nvPr>
        </p:nvGraphicFramePr>
        <p:xfrm>
          <a:off x="3779912" y="3339580"/>
          <a:ext cx="2676525" cy="401637"/>
        </p:xfrm>
        <a:graphic>
          <a:graphicData uri="http://schemas.openxmlformats.org/presentationml/2006/ole">
            <mc:AlternateContent xmlns:mc="http://schemas.openxmlformats.org/markup-compatibility/2006">
              <mc:Choice xmlns:v="urn:schemas-microsoft-com:vml" Requires="v">
                <p:oleObj spid="_x0000_s26640" name="Formula" r:id="rId8" imgW="1203960" imgH="180340" progId="Equation.Ribbit">
                  <p:embed/>
                </p:oleObj>
              </mc:Choice>
              <mc:Fallback>
                <p:oleObj name="Formula" r:id="rId8" imgW="1203960" imgH="180340" progId="Equation.Ribbit">
                  <p:embed/>
                  <p:pic>
                    <p:nvPicPr>
                      <p:cNvPr id="37894" name="对象 3">
                        <a:extLst>
                          <a:ext uri="{FF2B5EF4-FFF2-40B4-BE49-F238E27FC236}">
                            <a16:creationId xmlns:a16="http://schemas.microsoft.com/office/drawing/2014/main" id="{37A4E0DC-9213-4FDF-B8A3-5B26E2C75F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9912" y="3339580"/>
                        <a:ext cx="267652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a:extLst>
              <a:ext uri="{FF2B5EF4-FFF2-40B4-BE49-F238E27FC236}">
                <a16:creationId xmlns:a16="http://schemas.microsoft.com/office/drawing/2014/main" id="{FE96136D-99DB-454B-B3CF-DF445864F5BE}"/>
              </a:ext>
            </a:extLst>
          </p:cNvPr>
          <p:cNvGraphicFramePr>
            <a:graphicFrameLocks noChangeAspect="1"/>
          </p:cNvGraphicFramePr>
          <p:nvPr>
            <p:extLst>
              <p:ext uri="{D42A27DB-BD31-4B8C-83A1-F6EECF244321}">
                <p14:modId xmlns:p14="http://schemas.microsoft.com/office/powerpoint/2010/main" val="1863442543"/>
              </p:ext>
            </p:extLst>
          </p:nvPr>
        </p:nvGraphicFramePr>
        <p:xfrm>
          <a:off x="766887" y="5157192"/>
          <a:ext cx="6588125" cy="403225"/>
        </p:xfrm>
        <a:graphic>
          <a:graphicData uri="http://schemas.openxmlformats.org/presentationml/2006/ole">
            <mc:AlternateContent xmlns:mc="http://schemas.openxmlformats.org/markup-compatibility/2006">
              <mc:Choice xmlns:v="urn:schemas-microsoft-com:vml" Requires="v">
                <p:oleObj spid="_x0000_s26641" name="Formula" r:id="rId10" imgW="2966720" imgH="180340" progId="Equation.Ribbit">
                  <p:embed/>
                </p:oleObj>
              </mc:Choice>
              <mc:Fallback>
                <p:oleObj name="Formula" r:id="rId10" imgW="2966720" imgH="180340" progId="Equation.Ribbit">
                  <p:embed/>
                  <p:pic>
                    <p:nvPicPr>
                      <p:cNvPr id="37895" name="对象 6">
                        <a:extLst>
                          <a:ext uri="{FF2B5EF4-FFF2-40B4-BE49-F238E27FC236}">
                            <a16:creationId xmlns:a16="http://schemas.microsoft.com/office/drawing/2014/main" id="{478F553B-87C6-4003-A5A4-6C5999466D3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6887" y="5157192"/>
                        <a:ext cx="65881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66027564"/>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6.2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聚类分析中的数据类型</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数值型</a:t>
            </a:r>
          </a:p>
        </p:txBody>
      </p:sp>
      <p:sp>
        <p:nvSpPr>
          <p:cNvPr id="8" name="Rectangle 6">
            <a:extLst>
              <a:ext uri="{FF2B5EF4-FFF2-40B4-BE49-F238E27FC236}">
                <a16:creationId xmlns:a16="http://schemas.microsoft.com/office/drawing/2014/main" id="{F8E737C0-55D9-4FFC-B333-816A757B75B1}"/>
              </a:ext>
            </a:extLst>
          </p:cNvPr>
          <p:cNvSpPr txBox="1">
            <a:spLocks noChangeArrowheads="1"/>
          </p:cNvSpPr>
          <p:nvPr/>
        </p:nvSpPr>
        <p:spPr bwMode="auto">
          <a:xfrm>
            <a:off x="0" y="1124744"/>
            <a:ext cx="85090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0850" indent="-45085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800100" indent="-34290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lvl="1">
              <a:lnSpc>
                <a:spcPct val="130000"/>
              </a:lnSpc>
              <a:spcAft>
                <a:spcPts val="600"/>
              </a:spcAft>
              <a:buClr>
                <a:srgbClr val="0000FF"/>
              </a:buClr>
              <a:buFont typeface="Wingdings" panose="05000000000000000000" pitchFamily="2" charset="2"/>
              <a:buChar char="ü"/>
            </a:pPr>
            <a:r>
              <a:rPr lang="zh-CN" altLang="en-US" sz="2400" dirty="0">
                <a:solidFill>
                  <a:srgbClr val="0000FF"/>
                </a:solidFill>
                <a:latin typeface="Calibri" panose="020F0502020204030204" pitchFamily="34" charset="0"/>
                <a:cs typeface="Calibri" panose="020F0502020204030204" pitchFamily="34" charset="0"/>
              </a:rPr>
              <a:t> </a:t>
            </a: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如果</a:t>
            </a:r>
            <a:r>
              <a:rPr lang="en-US" altLang="zh-CN" sz="2400" b="0" i="1" dirty="0">
                <a:solidFill>
                  <a:srgbClr val="0000FF"/>
                </a:solidFill>
                <a:latin typeface="Calibri" panose="020F0502020204030204" pitchFamily="34" charset="0"/>
                <a:cs typeface="Calibri" panose="020F0502020204030204" pitchFamily="34" charset="0"/>
              </a:rPr>
              <a:t>q</a:t>
            </a:r>
            <a:r>
              <a:rPr lang="en-US" altLang="zh-CN" sz="2400" b="0" dirty="0">
                <a:solidFill>
                  <a:srgbClr val="0000FF"/>
                </a:solidFill>
                <a:latin typeface="Calibri" panose="020F0502020204030204" pitchFamily="34" charset="0"/>
                <a:cs typeface="Calibri" panose="020F0502020204030204" pitchFamily="34" charset="0"/>
              </a:rPr>
              <a:t>=2</a:t>
            </a:r>
            <a:r>
              <a:rPr lang="zh-CN" altLang="en-US" sz="2400" dirty="0">
                <a:solidFill>
                  <a:srgbClr val="0000FF"/>
                </a:solidFill>
                <a:latin typeface="Calibri" panose="020F0502020204030204" pitchFamily="34" charset="0"/>
                <a:cs typeface="Calibri" panose="020F0502020204030204" pitchFamily="34" charset="0"/>
              </a:rPr>
              <a:t>，</a:t>
            </a:r>
            <a:r>
              <a:rPr lang="en-US" altLang="zh-CN" sz="2400" b="0" dirty="0">
                <a:solidFill>
                  <a:srgbClr val="0000FF"/>
                </a:solidFill>
                <a:latin typeface="Calibri" panose="020F0502020204030204" pitchFamily="34" charset="0"/>
                <a:cs typeface="Calibri" panose="020F0502020204030204" pitchFamily="34" charset="0"/>
              </a:rPr>
              <a:t>d</a:t>
            </a: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为</a:t>
            </a:r>
            <a:r>
              <a:rPr lang="en-US" altLang="zh-CN" sz="2400" b="0" dirty="0">
                <a:solidFill>
                  <a:srgbClr val="0000FF"/>
                </a:solidFill>
                <a:latin typeface="Calibri" panose="020F0502020204030204" pitchFamily="34" charset="0"/>
                <a:cs typeface="Calibri" panose="020F0502020204030204" pitchFamily="34" charset="0"/>
              </a:rPr>
              <a:t>Euclidean Distance</a:t>
            </a:r>
          </a:p>
          <a:p>
            <a:pPr lvl="1">
              <a:lnSpc>
                <a:spcPct val="130000"/>
              </a:lnSpc>
              <a:spcAft>
                <a:spcPts val="600"/>
              </a:spcAft>
              <a:buClr>
                <a:srgbClr val="0000FF"/>
              </a:buClr>
              <a:buFont typeface="Wingdings" panose="05000000000000000000" pitchFamily="2" charset="2"/>
              <a:buChar char="ü"/>
            </a:pPr>
            <a:endParaRPr lang="en-US" altLang="zh-CN" sz="2400" dirty="0">
              <a:solidFill>
                <a:srgbClr val="0000FF"/>
              </a:solidFill>
              <a:latin typeface="Calibri" panose="020F0502020204030204" pitchFamily="34" charset="0"/>
              <a:cs typeface="Calibri" panose="020F0502020204030204" pitchFamily="34" charset="0"/>
            </a:endParaRPr>
          </a:p>
          <a:p>
            <a:pPr lvl="1">
              <a:lnSpc>
                <a:spcPct val="130000"/>
              </a:lnSpc>
              <a:spcBef>
                <a:spcPts val="1200"/>
              </a:spcBef>
              <a:spcAft>
                <a:spcPts val="600"/>
              </a:spcAft>
              <a:buClr>
                <a:srgbClr val="0000FF"/>
              </a:buClr>
              <a:buFont typeface="Wingdings" panose="05000000000000000000" pitchFamily="2" charset="2"/>
              <a:buChar char="ü"/>
            </a:pP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性质</a:t>
            </a:r>
            <a:endParaRPr lang="en-US" altLang="zh-CN"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endParaRPr>
          </a:p>
        </p:txBody>
      </p:sp>
      <p:graphicFrame>
        <p:nvGraphicFramePr>
          <p:cNvPr id="9" name="对象 1">
            <a:extLst>
              <a:ext uri="{FF2B5EF4-FFF2-40B4-BE49-F238E27FC236}">
                <a16:creationId xmlns:a16="http://schemas.microsoft.com/office/drawing/2014/main" id="{CAF4810B-C449-4E5C-8363-0533F1E70BF8}"/>
              </a:ext>
            </a:extLst>
          </p:cNvPr>
          <p:cNvGraphicFramePr>
            <a:graphicFrameLocks noChangeAspect="1"/>
          </p:cNvGraphicFramePr>
          <p:nvPr>
            <p:extLst>
              <p:ext uri="{D42A27DB-BD31-4B8C-83A1-F6EECF244321}">
                <p14:modId xmlns:p14="http://schemas.microsoft.com/office/powerpoint/2010/main" val="1791349100"/>
              </p:ext>
            </p:extLst>
          </p:nvPr>
        </p:nvGraphicFramePr>
        <p:xfrm>
          <a:off x="904875" y="1772816"/>
          <a:ext cx="7334250" cy="600075"/>
        </p:xfrm>
        <a:graphic>
          <a:graphicData uri="http://schemas.openxmlformats.org/presentationml/2006/ole">
            <mc:AlternateContent xmlns:mc="http://schemas.openxmlformats.org/markup-compatibility/2006">
              <mc:Choice xmlns:v="urn:schemas-microsoft-com:vml" Requires="v">
                <p:oleObj spid="_x0000_s27665" name="Formula" r:id="rId4" imgW="3303270" imgH="269240" progId="Equation.Ribbit">
                  <p:embed/>
                </p:oleObj>
              </mc:Choice>
              <mc:Fallback>
                <p:oleObj name="Formula" r:id="rId4" imgW="3303270" imgH="269240" progId="Equation.Ribbit">
                  <p:embed/>
                  <p:pic>
                    <p:nvPicPr>
                      <p:cNvPr id="39940" name="对象 1">
                        <a:extLst>
                          <a:ext uri="{FF2B5EF4-FFF2-40B4-BE49-F238E27FC236}">
                            <a16:creationId xmlns:a16="http://schemas.microsoft.com/office/drawing/2014/main" id="{ABB3A17F-2E45-4111-921D-53F94AE058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875" y="1772816"/>
                        <a:ext cx="73342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7">
            <a:extLst>
              <a:ext uri="{FF2B5EF4-FFF2-40B4-BE49-F238E27FC236}">
                <a16:creationId xmlns:a16="http://schemas.microsoft.com/office/drawing/2014/main" id="{BFE46226-2661-47F1-9B32-8764FDF14DC9}"/>
              </a:ext>
            </a:extLst>
          </p:cNvPr>
          <p:cNvGraphicFramePr>
            <a:graphicFrameLocks noChangeAspect="1"/>
          </p:cNvGraphicFramePr>
          <p:nvPr>
            <p:extLst>
              <p:ext uri="{D42A27DB-BD31-4B8C-83A1-F6EECF244321}">
                <p14:modId xmlns:p14="http://schemas.microsoft.com/office/powerpoint/2010/main" val="3903095022"/>
              </p:ext>
            </p:extLst>
          </p:nvPr>
        </p:nvGraphicFramePr>
        <p:xfrm>
          <a:off x="904875" y="3068030"/>
          <a:ext cx="1352550" cy="373062"/>
        </p:xfrm>
        <a:graphic>
          <a:graphicData uri="http://schemas.openxmlformats.org/presentationml/2006/ole">
            <mc:AlternateContent xmlns:mc="http://schemas.openxmlformats.org/markup-compatibility/2006">
              <mc:Choice xmlns:v="urn:schemas-microsoft-com:vml" Requires="v">
                <p:oleObj spid="_x0000_s27666" name="Formula" r:id="rId6" imgW="609600" imgH="167640" progId="Equation.Ribbit">
                  <p:embed/>
                </p:oleObj>
              </mc:Choice>
              <mc:Fallback>
                <p:oleObj name="Formula" r:id="rId6" imgW="609600" imgH="167640" progId="Equation.Ribbit">
                  <p:embed/>
                  <p:pic>
                    <p:nvPicPr>
                      <p:cNvPr id="39941" name="对象 7">
                        <a:extLst>
                          <a:ext uri="{FF2B5EF4-FFF2-40B4-BE49-F238E27FC236}">
                            <a16:creationId xmlns:a16="http://schemas.microsoft.com/office/drawing/2014/main" id="{D99C9324-D352-4FD2-A5DF-D9289022B3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4875" y="3068030"/>
                        <a:ext cx="1352550"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8">
            <a:extLst>
              <a:ext uri="{FF2B5EF4-FFF2-40B4-BE49-F238E27FC236}">
                <a16:creationId xmlns:a16="http://schemas.microsoft.com/office/drawing/2014/main" id="{123D9902-3820-4D65-8948-9B7E10BA0D9F}"/>
              </a:ext>
            </a:extLst>
          </p:cNvPr>
          <p:cNvGraphicFramePr>
            <a:graphicFrameLocks noChangeAspect="1"/>
          </p:cNvGraphicFramePr>
          <p:nvPr>
            <p:extLst>
              <p:ext uri="{D42A27DB-BD31-4B8C-83A1-F6EECF244321}">
                <p14:modId xmlns:p14="http://schemas.microsoft.com/office/powerpoint/2010/main" val="4183607479"/>
              </p:ext>
            </p:extLst>
          </p:nvPr>
        </p:nvGraphicFramePr>
        <p:xfrm>
          <a:off x="923925" y="3585555"/>
          <a:ext cx="1312863" cy="373062"/>
        </p:xfrm>
        <a:graphic>
          <a:graphicData uri="http://schemas.openxmlformats.org/presentationml/2006/ole">
            <mc:AlternateContent xmlns:mc="http://schemas.openxmlformats.org/markup-compatibility/2006">
              <mc:Choice xmlns:v="urn:schemas-microsoft-com:vml" Requires="v">
                <p:oleObj spid="_x0000_s27667" name="Formula" r:id="rId8" imgW="591820" imgH="167640" progId="Equation.Ribbit">
                  <p:embed/>
                </p:oleObj>
              </mc:Choice>
              <mc:Fallback>
                <p:oleObj name="Formula" r:id="rId8" imgW="591820" imgH="167640" progId="Equation.Ribbit">
                  <p:embed/>
                  <p:pic>
                    <p:nvPicPr>
                      <p:cNvPr id="39942" name="对象 8">
                        <a:extLst>
                          <a:ext uri="{FF2B5EF4-FFF2-40B4-BE49-F238E27FC236}">
                            <a16:creationId xmlns:a16="http://schemas.microsoft.com/office/drawing/2014/main" id="{776FE990-48C3-4CA2-847B-AB49964482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3925" y="3585555"/>
                        <a:ext cx="1312863"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9">
            <a:extLst>
              <a:ext uri="{FF2B5EF4-FFF2-40B4-BE49-F238E27FC236}">
                <a16:creationId xmlns:a16="http://schemas.microsoft.com/office/drawing/2014/main" id="{26141B6B-2EFB-4226-A7FD-D1456EB6FB4C}"/>
              </a:ext>
            </a:extLst>
          </p:cNvPr>
          <p:cNvGraphicFramePr>
            <a:graphicFrameLocks noChangeAspect="1"/>
          </p:cNvGraphicFramePr>
          <p:nvPr>
            <p:extLst>
              <p:ext uri="{D42A27DB-BD31-4B8C-83A1-F6EECF244321}">
                <p14:modId xmlns:p14="http://schemas.microsoft.com/office/powerpoint/2010/main" val="4107427470"/>
              </p:ext>
            </p:extLst>
          </p:nvPr>
        </p:nvGraphicFramePr>
        <p:xfrm>
          <a:off x="904875" y="4088792"/>
          <a:ext cx="1946275" cy="373063"/>
        </p:xfrm>
        <a:graphic>
          <a:graphicData uri="http://schemas.openxmlformats.org/presentationml/2006/ole">
            <mc:AlternateContent xmlns:mc="http://schemas.openxmlformats.org/markup-compatibility/2006">
              <mc:Choice xmlns:v="urn:schemas-microsoft-com:vml" Requires="v">
                <p:oleObj spid="_x0000_s27668" name="Formula" r:id="rId10" imgW="877570" imgH="167640" progId="Equation.Ribbit">
                  <p:embed/>
                </p:oleObj>
              </mc:Choice>
              <mc:Fallback>
                <p:oleObj name="Formula" r:id="rId10" imgW="877570" imgH="167640" progId="Equation.Ribbit">
                  <p:embed/>
                  <p:pic>
                    <p:nvPicPr>
                      <p:cNvPr id="39943" name="对象 9">
                        <a:extLst>
                          <a:ext uri="{FF2B5EF4-FFF2-40B4-BE49-F238E27FC236}">
                            <a16:creationId xmlns:a16="http://schemas.microsoft.com/office/drawing/2014/main" id="{263B76DE-6CFC-4210-8E05-742EAD0EB3D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4875" y="4088792"/>
                        <a:ext cx="1946275"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0">
            <a:extLst>
              <a:ext uri="{FF2B5EF4-FFF2-40B4-BE49-F238E27FC236}">
                <a16:creationId xmlns:a16="http://schemas.microsoft.com/office/drawing/2014/main" id="{B476595B-AF18-40DE-B1E3-D61A84CE6231}"/>
              </a:ext>
            </a:extLst>
          </p:cNvPr>
          <p:cNvGraphicFramePr>
            <a:graphicFrameLocks noChangeAspect="1"/>
          </p:cNvGraphicFramePr>
          <p:nvPr>
            <p:extLst>
              <p:ext uri="{D42A27DB-BD31-4B8C-83A1-F6EECF244321}">
                <p14:modId xmlns:p14="http://schemas.microsoft.com/office/powerpoint/2010/main" val="1129151714"/>
              </p:ext>
            </p:extLst>
          </p:nvPr>
        </p:nvGraphicFramePr>
        <p:xfrm>
          <a:off x="904875" y="4665055"/>
          <a:ext cx="3209925" cy="373062"/>
        </p:xfrm>
        <a:graphic>
          <a:graphicData uri="http://schemas.openxmlformats.org/presentationml/2006/ole">
            <mc:AlternateContent xmlns:mc="http://schemas.openxmlformats.org/markup-compatibility/2006">
              <mc:Choice xmlns:v="urn:schemas-microsoft-com:vml" Requires="v">
                <p:oleObj spid="_x0000_s27669" name="Formula" r:id="rId12" imgW="1447800" imgH="167640" progId="Equation.Ribbit">
                  <p:embed/>
                </p:oleObj>
              </mc:Choice>
              <mc:Fallback>
                <p:oleObj name="Formula" r:id="rId12" imgW="1447800" imgH="167640" progId="Equation.Ribbit">
                  <p:embed/>
                  <p:pic>
                    <p:nvPicPr>
                      <p:cNvPr id="39944" name="对象 10">
                        <a:extLst>
                          <a:ext uri="{FF2B5EF4-FFF2-40B4-BE49-F238E27FC236}">
                            <a16:creationId xmlns:a16="http://schemas.microsoft.com/office/drawing/2014/main" id="{2CD5B687-E549-4231-BC2E-75AE876005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4875" y="4665055"/>
                        <a:ext cx="320992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69635865"/>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6.2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聚类分析中的数据类型</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布尔型</a:t>
            </a:r>
          </a:p>
        </p:txBody>
      </p:sp>
      <p:sp>
        <p:nvSpPr>
          <p:cNvPr id="14" name="Rectangle 6">
            <a:extLst>
              <a:ext uri="{FF2B5EF4-FFF2-40B4-BE49-F238E27FC236}">
                <a16:creationId xmlns:a16="http://schemas.microsoft.com/office/drawing/2014/main" id="{1CD50F10-C7DF-410F-B4D4-D70A2EA94D31}"/>
              </a:ext>
            </a:extLst>
          </p:cNvPr>
          <p:cNvSpPr txBox="1">
            <a:spLocks noChangeArrowheads="1"/>
          </p:cNvSpPr>
          <p:nvPr/>
        </p:nvSpPr>
        <p:spPr bwMode="auto">
          <a:xfrm>
            <a:off x="0" y="980728"/>
            <a:ext cx="8509000" cy="551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0850" indent="-450850" eaLnBrk="0" hangingPunct="0">
              <a:defRPr b="1">
                <a:solidFill>
                  <a:schemeClr val="tx1"/>
                </a:solidFill>
                <a:latin typeface="Verdana" pitchFamily="34" charset="0"/>
                <a:ea typeface="SimSun" pitchFamily="2" charset="-122"/>
              </a:defRPr>
            </a:lvl1pPr>
            <a:lvl2pPr marL="908050" indent="-436563" eaLnBrk="0" hangingPunct="0">
              <a:defRPr b="1">
                <a:solidFill>
                  <a:schemeClr val="tx1"/>
                </a:solidFill>
                <a:latin typeface="Verdana" pitchFamily="34" charset="0"/>
                <a:ea typeface="SimSun" pitchFamily="2" charset="-122"/>
              </a:defRPr>
            </a:lvl2pPr>
            <a:lvl3pPr marL="1143000" indent="-228600" eaLnBrk="0" hangingPunct="0">
              <a:defRPr b="1">
                <a:solidFill>
                  <a:schemeClr val="tx1"/>
                </a:solidFill>
                <a:latin typeface="Verdana" pitchFamily="34" charset="0"/>
                <a:ea typeface="SimSun" pitchFamily="2" charset="-122"/>
              </a:defRPr>
            </a:lvl3pPr>
            <a:lvl4pPr marL="1600200" indent="-228600" eaLnBrk="0" hangingPunct="0">
              <a:defRPr b="1">
                <a:solidFill>
                  <a:schemeClr val="tx1"/>
                </a:solidFill>
                <a:latin typeface="Verdana" pitchFamily="34" charset="0"/>
                <a:ea typeface="SimSun" pitchFamily="2" charset="-122"/>
              </a:defRPr>
            </a:lvl4pPr>
            <a:lvl5pPr marL="2057400" indent="-228600" eaLnBrk="0" hangingPunct="0">
              <a:defRPr b="1">
                <a:solidFill>
                  <a:schemeClr val="tx1"/>
                </a:solidFill>
                <a:latin typeface="Verdana" pitchFamily="34" charset="0"/>
                <a:ea typeface="SimSun"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SimSun"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SimSun"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SimSun"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SimSun" pitchFamily="2" charset="-122"/>
              </a:defRPr>
            </a:lvl9pPr>
          </a:lstStyle>
          <a:p>
            <a:pPr algn="ctr">
              <a:lnSpc>
                <a:spcPct val="130000"/>
              </a:lnSpc>
              <a:spcBef>
                <a:spcPct val="20000"/>
              </a:spcBef>
              <a:spcAft>
                <a:spcPts val="600"/>
              </a:spcAft>
              <a:buClr>
                <a:schemeClr val="accent2"/>
              </a:buClr>
              <a:buFont typeface="Wingdings" pitchFamily="2" charset="2"/>
              <a:buChar char="n"/>
              <a:defRPr/>
            </a:pPr>
            <a:r>
              <a:rPr lang="zh-CN" altLang="en-US" sz="2800" dirty="0">
                <a:solidFill>
                  <a:srgbClr val="FF0000"/>
                </a:solidFill>
                <a:latin typeface="方正兰亭中黑_GBK" panose="02000000000000000000" pitchFamily="2" charset="-122"/>
                <a:ea typeface="方正兰亭中黑_GBK" panose="02000000000000000000" pitchFamily="2" charset="-122"/>
              </a:rPr>
              <a:t>布尔型数据的列联表</a:t>
            </a:r>
            <a:r>
              <a:rPr lang="zh-CN" altLang="en-US" sz="2800" b="0" dirty="0">
                <a:solidFill>
                  <a:srgbClr val="FF0000"/>
                </a:solidFill>
                <a:latin typeface="方正兰亭中黑_GBK" panose="02000000000000000000" pitchFamily="2" charset="-122"/>
                <a:ea typeface="方正兰亭中黑_GBK" panose="02000000000000000000" pitchFamily="2" charset="-122"/>
              </a:rPr>
              <a:t>（</a:t>
            </a:r>
            <a:r>
              <a:rPr lang="en-US" altLang="zh-CN" sz="2800" dirty="0">
                <a:solidFill>
                  <a:srgbClr val="FF0000"/>
                </a:solidFill>
                <a:latin typeface="Calibri" panose="020F0502020204030204" pitchFamily="34" charset="0"/>
                <a:ea typeface="方正兰亭中黑_GBK" panose="02000000000000000000" pitchFamily="2" charset="-122"/>
                <a:cs typeface="Calibri" panose="020F0502020204030204" pitchFamily="34" charset="0"/>
              </a:rPr>
              <a:t>Contingency table </a:t>
            </a:r>
            <a:r>
              <a:rPr lang="zh-CN" altLang="en-US" sz="2800" b="0" dirty="0">
                <a:solidFill>
                  <a:srgbClr val="FF0000"/>
                </a:solidFill>
                <a:latin typeface="方正兰亭中黑_GBK" panose="02000000000000000000" pitchFamily="2" charset="-122"/>
                <a:ea typeface="方正兰亭中黑_GBK" panose="02000000000000000000" pitchFamily="2" charset="-122"/>
              </a:rPr>
              <a:t>）</a:t>
            </a:r>
            <a:endParaRPr lang="en-US" altLang="zh-CN" sz="2800" b="0" dirty="0">
              <a:solidFill>
                <a:srgbClr val="FF0000"/>
              </a:solidFill>
              <a:latin typeface="方正兰亭中黑_GBK" panose="02000000000000000000" pitchFamily="2" charset="-122"/>
              <a:ea typeface="方正兰亭中黑_GBK" panose="02000000000000000000" pitchFamily="2" charset="-122"/>
            </a:endParaRPr>
          </a:p>
          <a:p>
            <a:pPr algn="ctr">
              <a:lnSpc>
                <a:spcPct val="130000"/>
              </a:lnSpc>
              <a:spcBef>
                <a:spcPct val="20000"/>
              </a:spcBef>
              <a:spcAft>
                <a:spcPts val="600"/>
              </a:spcAft>
              <a:buClr>
                <a:schemeClr val="accent2"/>
              </a:buClr>
              <a:buFont typeface="Wingdings" pitchFamily="2" charset="2"/>
              <a:buChar char="n"/>
              <a:defRPr/>
            </a:pPr>
            <a:endParaRPr lang="en-US" altLang="zh-CN" sz="2800" b="0" dirty="0">
              <a:solidFill>
                <a:srgbClr val="C00000"/>
              </a:solidFill>
              <a:effectLst>
                <a:outerShdw blurRad="38100" dist="38100" dir="2700000" algn="tl">
                  <a:srgbClr val="C0C0C0"/>
                </a:outerShdw>
              </a:effectLst>
              <a:latin typeface="Times New Roman" pitchFamily="18" charset="0"/>
              <a:ea typeface="黑体" pitchFamily="49" charset="-122"/>
              <a:cs typeface="Calibri" pitchFamily="34" charset="0"/>
            </a:endParaRPr>
          </a:p>
          <a:p>
            <a:pPr algn="ctr">
              <a:lnSpc>
                <a:spcPct val="130000"/>
              </a:lnSpc>
              <a:spcBef>
                <a:spcPct val="20000"/>
              </a:spcBef>
              <a:spcAft>
                <a:spcPts val="600"/>
              </a:spcAft>
              <a:buClr>
                <a:schemeClr val="accent2"/>
              </a:buClr>
              <a:buFont typeface="Wingdings" pitchFamily="2" charset="2"/>
              <a:buChar char="n"/>
              <a:defRPr/>
            </a:pPr>
            <a:endParaRPr lang="en-US" altLang="zh-CN" sz="2800" b="0" dirty="0">
              <a:solidFill>
                <a:srgbClr val="C00000"/>
              </a:solidFill>
              <a:effectLst>
                <a:outerShdw blurRad="38100" dist="38100" dir="2700000" algn="tl">
                  <a:srgbClr val="C0C0C0"/>
                </a:outerShdw>
              </a:effectLst>
              <a:latin typeface="Times New Roman" pitchFamily="18" charset="0"/>
              <a:ea typeface="黑体" pitchFamily="49" charset="-122"/>
              <a:cs typeface="Calibri" pitchFamily="34" charset="0"/>
            </a:endParaRPr>
          </a:p>
          <a:p>
            <a:pPr algn="ctr">
              <a:lnSpc>
                <a:spcPct val="130000"/>
              </a:lnSpc>
              <a:spcBef>
                <a:spcPct val="20000"/>
              </a:spcBef>
              <a:spcAft>
                <a:spcPts val="600"/>
              </a:spcAft>
              <a:buClr>
                <a:schemeClr val="accent2"/>
              </a:buClr>
              <a:buFont typeface="Wingdings" pitchFamily="2" charset="2"/>
              <a:buChar char="n"/>
              <a:defRPr/>
            </a:pPr>
            <a:endParaRPr lang="en-US" altLang="zh-CN" sz="2800" b="0" dirty="0">
              <a:solidFill>
                <a:srgbClr val="C00000"/>
              </a:solidFill>
              <a:effectLst>
                <a:outerShdw blurRad="38100" dist="38100" dir="2700000" algn="tl">
                  <a:srgbClr val="C0C0C0"/>
                </a:outerShdw>
              </a:effectLst>
              <a:latin typeface="Times New Roman" pitchFamily="18" charset="0"/>
              <a:ea typeface="黑体" pitchFamily="49" charset="-122"/>
              <a:cs typeface="Calibri" pitchFamily="34" charset="0"/>
            </a:endParaRPr>
          </a:p>
          <a:p>
            <a:pPr algn="ctr">
              <a:lnSpc>
                <a:spcPct val="130000"/>
              </a:lnSpc>
              <a:spcBef>
                <a:spcPct val="20000"/>
              </a:spcBef>
              <a:spcAft>
                <a:spcPts val="600"/>
              </a:spcAft>
              <a:buClr>
                <a:schemeClr val="accent2"/>
              </a:buClr>
              <a:buFont typeface="Wingdings" pitchFamily="2" charset="2"/>
              <a:buChar char="n"/>
              <a:defRPr/>
            </a:pPr>
            <a:r>
              <a:rPr lang="zh-CN" altLang="en-US" sz="2800" dirty="0">
                <a:solidFill>
                  <a:srgbClr val="FF0000"/>
                </a:solidFill>
                <a:latin typeface="方正兰亭中黑_GBK" panose="02000000000000000000" pitchFamily="2" charset="-122"/>
                <a:ea typeface="方正兰亭中黑_GBK" panose="02000000000000000000" pitchFamily="2" charset="-122"/>
              </a:rPr>
              <a:t>简单匹配系数（</a:t>
            </a:r>
            <a:r>
              <a:rPr lang="en-US" altLang="zh-CN" sz="2800" dirty="0">
                <a:solidFill>
                  <a:srgbClr val="FF0000"/>
                </a:solidFill>
                <a:latin typeface="Calibri" panose="020F0502020204030204" pitchFamily="34" charset="0"/>
                <a:ea typeface="方正兰亭中黑_GBK" panose="02000000000000000000" pitchFamily="2" charset="-122"/>
                <a:cs typeface="Calibri" panose="020F0502020204030204" pitchFamily="34" charset="0"/>
              </a:rPr>
              <a:t>Simple matching coefficient </a:t>
            </a:r>
            <a:r>
              <a:rPr lang="zh-CN" altLang="en-US" sz="2800" dirty="0">
                <a:solidFill>
                  <a:srgbClr val="FF0000"/>
                </a:solidFill>
                <a:latin typeface="方正兰亭中黑_GBK" panose="02000000000000000000" pitchFamily="2" charset="-122"/>
                <a:ea typeface="方正兰亭中黑_GBK" panose="02000000000000000000" pitchFamily="2" charset="-122"/>
              </a:rPr>
              <a:t>）</a:t>
            </a:r>
            <a:endParaRPr lang="en-US" altLang="zh-CN" sz="2800" dirty="0">
              <a:solidFill>
                <a:srgbClr val="FF0000"/>
              </a:solidFill>
              <a:latin typeface="方正兰亭中黑_GBK" panose="02000000000000000000" pitchFamily="2" charset="-122"/>
              <a:ea typeface="方正兰亭中黑_GBK" panose="02000000000000000000" pitchFamily="2" charset="-122"/>
            </a:endParaRPr>
          </a:p>
          <a:p>
            <a:pPr algn="ctr">
              <a:lnSpc>
                <a:spcPct val="130000"/>
              </a:lnSpc>
              <a:spcBef>
                <a:spcPct val="20000"/>
              </a:spcBef>
              <a:spcAft>
                <a:spcPts val="600"/>
              </a:spcAft>
              <a:buClr>
                <a:schemeClr val="accent2"/>
              </a:buClr>
              <a:buFont typeface="Wingdings" pitchFamily="2" charset="2"/>
              <a:buChar char="n"/>
              <a:defRPr/>
            </a:pPr>
            <a:endParaRPr lang="en-US" altLang="zh-CN" sz="2800" dirty="0">
              <a:solidFill>
                <a:srgbClr val="C00000"/>
              </a:solidFill>
              <a:effectLst>
                <a:outerShdw blurRad="38100" dist="38100" dir="2700000" algn="tl">
                  <a:srgbClr val="C0C0C0"/>
                </a:outerShdw>
              </a:effectLst>
              <a:latin typeface="Times New Roman" pitchFamily="18" charset="0"/>
              <a:ea typeface="黑体" pitchFamily="49" charset="-122"/>
            </a:endParaRPr>
          </a:p>
          <a:p>
            <a:pPr lvl="1">
              <a:lnSpc>
                <a:spcPct val="120000"/>
              </a:lnSpc>
              <a:spcBef>
                <a:spcPct val="20000"/>
              </a:spcBef>
              <a:spcAft>
                <a:spcPts val="600"/>
              </a:spcAft>
              <a:buClr>
                <a:schemeClr val="accent2"/>
              </a:buClr>
              <a:buFont typeface="Wingdings" pitchFamily="2" charset="2"/>
              <a:buChar char="n"/>
              <a:defRPr/>
            </a:pPr>
            <a:r>
              <a:rPr lang="en-US" altLang="zh-CN" sz="2800" dirty="0">
                <a:solidFill>
                  <a:srgbClr val="FF0000"/>
                </a:solidFill>
                <a:effectLst>
                  <a:outerShdw blurRad="38100" dist="38100" dir="2700000" algn="tl">
                    <a:srgbClr val="C0C0C0"/>
                  </a:outerShdw>
                </a:effectLst>
                <a:latin typeface="Calibri" panose="020F0502020204030204" pitchFamily="34" charset="0"/>
                <a:ea typeface="黑体" pitchFamily="49" charset="-122"/>
                <a:cs typeface="Calibri" panose="020F0502020204030204" pitchFamily="34" charset="0"/>
              </a:rPr>
              <a:t>Jaccard</a:t>
            </a:r>
            <a:r>
              <a:rPr lang="zh-CN" altLang="en-US" sz="2800" dirty="0">
                <a:solidFill>
                  <a:srgbClr val="FF0000"/>
                </a:solidFill>
                <a:latin typeface="方正兰亭中黑_GBK" panose="02000000000000000000" pitchFamily="2" charset="-122"/>
                <a:ea typeface="方正兰亭中黑_GBK" panose="02000000000000000000" pitchFamily="2" charset="-122"/>
                <a:cs typeface="Calibri" pitchFamily="34" charset="0"/>
              </a:rPr>
              <a:t>系数</a:t>
            </a:r>
            <a:endParaRPr lang="en-US" altLang="zh-CN" sz="2800" dirty="0">
              <a:solidFill>
                <a:srgbClr val="FF0000"/>
              </a:solidFill>
              <a:latin typeface="方正兰亭中黑_GBK" panose="02000000000000000000" pitchFamily="2" charset="-122"/>
              <a:ea typeface="方正兰亭中黑_GBK" panose="02000000000000000000" pitchFamily="2" charset="-122"/>
            </a:endParaRPr>
          </a:p>
        </p:txBody>
      </p:sp>
      <p:pic>
        <p:nvPicPr>
          <p:cNvPr id="2" name="图片 1">
            <a:extLst>
              <a:ext uri="{FF2B5EF4-FFF2-40B4-BE49-F238E27FC236}">
                <a16:creationId xmlns:a16="http://schemas.microsoft.com/office/drawing/2014/main" id="{D7C32F98-24A8-42C1-8515-C99D72AEBC72}"/>
              </a:ext>
            </a:extLst>
          </p:cNvPr>
          <p:cNvPicPr>
            <a:picLocks noChangeAspect="1"/>
          </p:cNvPicPr>
          <p:nvPr/>
        </p:nvPicPr>
        <p:blipFill>
          <a:blip r:embed="rId3"/>
          <a:stretch>
            <a:fillRect/>
          </a:stretch>
        </p:blipFill>
        <p:spPr>
          <a:xfrm>
            <a:off x="984634" y="1556792"/>
            <a:ext cx="6395678" cy="4794584"/>
          </a:xfrm>
          <a:prstGeom prst="rect">
            <a:avLst/>
          </a:prstGeom>
        </p:spPr>
      </p:pic>
      <p:pic>
        <p:nvPicPr>
          <p:cNvPr id="17" name="对象 6">
            <a:extLst>
              <a:ext uri="{FF2B5EF4-FFF2-40B4-BE49-F238E27FC236}">
                <a16:creationId xmlns:a16="http://schemas.microsoft.com/office/drawing/2014/main" id="{CCC5C911-8459-4EB7-BDC5-89D51692A7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18" y="5722726"/>
            <a:ext cx="2160587"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6481024"/>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6.2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聚类分析中的数据类型</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布尔型</a:t>
            </a:r>
          </a:p>
        </p:txBody>
      </p:sp>
      <p:sp>
        <p:nvSpPr>
          <p:cNvPr id="3" name="Rectangle 6">
            <a:extLst>
              <a:ext uri="{FF2B5EF4-FFF2-40B4-BE49-F238E27FC236}">
                <a16:creationId xmlns:a16="http://schemas.microsoft.com/office/drawing/2014/main" id="{2B834422-B61A-4BC5-AE8D-0FD6A63F16FB}"/>
              </a:ext>
            </a:extLst>
          </p:cNvPr>
          <p:cNvSpPr txBox="1">
            <a:spLocks noChangeArrowheads="1"/>
          </p:cNvSpPr>
          <p:nvPr/>
        </p:nvSpPr>
        <p:spPr bwMode="auto">
          <a:xfrm>
            <a:off x="317500" y="1124744"/>
            <a:ext cx="85090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0850" indent="-45085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nSpc>
                <a:spcPct val="130000"/>
              </a:lnSpc>
              <a:spcAft>
                <a:spcPts val="600"/>
              </a:spcAft>
              <a:buFont typeface="Wingdings" panose="05000000000000000000" pitchFamily="2" charset="2"/>
              <a:buChar char="n"/>
              <a:defRPr/>
            </a:pPr>
            <a:r>
              <a:rPr lang="zh-CN" altLang="en-US" sz="2800" b="0" dirty="0">
                <a:solidFill>
                  <a:srgbClr val="C00000"/>
                </a:solidFill>
                <a:effectLst>
                  <a:outerShdw blurRad="38100" dist="38100" dir="2700000" algn="tl">
                    <a:srgbClr val="C0C0C0"/>
                  </a:outerShdw>
                </a:effectLst>
                <a:latin typeface="Times New Roman" panose="02020603050405020304" pitchFamily="18" charset="0"/>
              </a:rPr>
              <a:t>例子</a:t>
            </a:r>
            <a:endParaRPr lang="en-US" altLang="zh-CN" sz="2800" b="0" dirty="0">
              <a:solidFill>
                <a:srgbClr val="C00000"/>
              </a:solidFill>
              <a:effectLst>
                <a:outerShdw blurRad="38100" dist="38100" dir="2700000" algn="tl">
                  <a:srgbClr val="C0C0C0"/>
                </a:outerShdw>
              </a:effectLst>
              <a:latin typeface="Times New Roman" panose="02020603050405020304" pitchFamily="18" charset="0"/>
            </a:endParaRPr>
          </a:p>
          <a:p>
            <a:pPr>
              <a:lnSpc>
                <a:spcPct val="130000"/>
              </a:lnSpc>
              <a:spcAft>
                <a:spcPts val="600"/>
              </a:spcAft>
              <a:buFont typeface="Wingdings" panose="05000000000000000000" pitchFamily="2" charset="2"/>
              <a:buChar char="n"/>
              <a:defRPr/>
            </a:pPr>
            <a:endParaRPr lang="en-US" altLang="zh-CN" sz="2800" b="0" dirty="0">
              <a:solidFill>
                <a:srgbClr val="C00000"/>
              </a:solidFill>
              <a:effectLst>
                <a:outerShdw blurRad="38100" dist="38100" dir="2700000" algn="tl">
                  <a:srgbClr val="C0C0C0"/>
                </a:outerShdw>
              </a:effectLst>
              <a:latin typeface="Times New Roman" panose="02020603050405020304" pitchFamily="18" charset="0"/>
            </a:endParaRPr>
          </a:p>
          <a:p>
            <a:pPr lvl="1" eaLnBrk="1" hangingPunct="1">
              <a:buClr>
                <a:srgbClr val="FF0000"/>
              </a:buClr>
              <a:buSzPct val="55000"/>
              <a:defRPr/>
            </a:pPr>
            <a:endParaRPr lang="en-US" altLang="zh-CN" sz="2000" b="0" dirty="0">
              <a:solidFill>
                <a:srgbClr val="000000"/>
              </a:solidFill>
              <a:latin typeface="Tahoma" panose="020B0604030504040204" pitchFamily="34" charset="0"/>
              <a:ea typeface="宋体" panose="02010600030101010101" pitchFamily="2" charset="-122"/>
            </a:endParaRPr>
          </a:p>
          <a:p>
            <a:pPr lvl="1" eaLnBrk="1" hangingPunct="1">
              <a:lnSpc>
                <a:spcPct val="120000"/>
              </a:lnSpc>
              <a:buClrTx/>
              <a:buFontTx/>
              <a:buNone/>
              <a:defRPr/>
            </a:pPr>
            <a:endParaRPr lang="en-US" altLang="zh-CN" sz="2200" b="0" dirty="0">
              <a:solidFill>
                <a:srgbClr val="000000"/>
              </a:solidFill>
              <a:latin typeface="Calibri" panose="020F0502020204030204" pitchFamily="34" charset="0"/>
              <a:cs typeface="Calibri" panose="020F0502020204030204" pitchFamily="34" charset="0"/>
            </a:endParaRPr>
          </a:p>
          <a:p>
            <a:pPr lvl="1" eaLnBrk="1" hangingPunct="1">
              <a:lnSpc>
                <a:spcPct val="120000"/>
              </a:lnSpc>
              <a:buClrTx/>
              <a:buFont typeface="Wingdings" panose="05000000000000000000" pitchFamily="2" charset="2"/>
              <a:buChar char="ü"/>
              <a:defRPr/>
            </a:pPr>
            <a:r>
              <a:rPr lang="en-US" altLang="zh-CN" sz="22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Gender</a:t>
            </a:r>
            <a:r>
              <a:rPr lang="zh-CN" altLang="en-US" sz="22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是对称属性</a:t>
            </a:r>
            <a:endParaRPr lang="en-US" altLang="zh-CN" sz="22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endParaRPr>
          </a:p>
          <a:p>
            <a:pPr lvl="1" eaLnBrk="1" hangingPunct="1">
              <a:lnSpc>
                <a:spcPct val="120000"/>
              </a:lnSpc>
              <a:buClrTx/>
              <a:buFont typeface="Wingdings" panose="05000000000000000000" pitchFamily="2" charset="2"/>
              <a:buChar char="ü"/>
              <a:defRPr/>
            </a:pPr>
            <a:r>
              <a:rPr lang="zh-CN" altLang="en-US" sz="22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其余属性是非对称的</a:t>
            </a:r>
            <a:endParaRPr lang="en-US" altLang="zh-CN" sz="22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endParaRPr>
          </a:p>
          <a:p>
            <a:pPr lvl="1" eaLnBrk="1" hangingPunct="1">
              <a:lnSpc>
                <a:spcPct val="120000"/>
              </a:lnSpc>
              <a:buClrTx/>
              <a:buFont typeface="Wingdings" panose="05000000000000000000" pitchFamily="2" charset="2"/>
              <a:buChar char="ü"/>
              <a:defRPr/>
            </a:pPr>
            <a:r>
              <a:rPr lang="zh-CN" altLang="en-US" sz="22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设属性值</a:t>
            </a:r>
            <a:r>
              <a:rPr lang="en-US" altLang="zh-CN" sz="22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Y </a:t>
            </a:r>
            <a:r>
              <a:rPr lang="zh-CN" altLang="en-US" sz="22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a:t>
            </a:r>
            <a:r>
              <a:rPr lang="en-US" altLang="zh-CN" sz="22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P</a:t>
            </a:r>
            <a:r>
              <a:rPr lang="en-US" altLang="zh-CN" sz="22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 </a:t>
            </a:r>
            <a:r>
              <a:rPr lang="zh-CN" altLang="en-US" sz="22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为</a:t>
            </a:r>
            <a:r>
              <a:rPr lang="en-US" altLang="zh-CN" sz="22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 1</a:t>
            </a:r>
            <a:r>
              <a:rPr lang="en-US" altLang="zh-CN" sz="22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 </a:t>
            </a:r>
            <a:r>
              <a:rPr lang="en-US" altLang="zh-CN" sz="22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N </a:t>
            </a:r>
            <a:r>
              <a:rPr lang="zh-CN" altLang="en-US" sz="22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为</a:t>
            </a:r>
            <a:r>
              <a:rPr lang="en-US" altLang="zh-CN" sz="22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 0</a:t>
            </a:r>
          </a:p>
          <a:p>
            <a:pPr>
              <a:lnSpc>
                <a:spcPct val="130000"/>
              </a:lnSpc>
              <a:spcAft>
                <a:spcPts val="600"/>
              </a:spcAft>
              <a:buFont typeface="Wingdings" panose="05000000000000000000" pitchFamily="2" charset="2"/>
              <a:buChar char="n"/>
              <a:defRPr/>
            </a:pPr>
            <a:endParaRPr lang="en-US" altLang="zh-CN" sz="2800" b="0" dirty="0">
              <a:solidFill>
                <a:srgbClr val="C00000"/>
              </a:solidFill>
              <a:effectLst>
                <a:outerShdw blurRad="38100" dist="38100" dir="2700000" algn="tl">
                  <a:srgbClr val="C0C0C0"/>
                </a:outerShdw>
              </a:effectLst>
              <a:latin typeface="Times New Roman" panose="02020603050405020304" pitchFamily="18" charset="0"/>
            </a:endParaRPr>
          </a:p>
          <a:p>
            <a:pPr>
              <a:lnSpc>
                <a:spcPct val="130000"/>
              </a:lnSpc>
              <a:spcAft>
                <a:spcPts val="600"/>
              </a:spcAft>
              <a:buFont typeface="Wingdings" panose="05000000000000000000" pitchFamily="2" charset="2"/>
              <a:buChar char="n"/>
              <a:defRPr/>
            </a:pPr>
            <a:endParaRPr lang="en-US" altLang="zh-CN" sz="2800" b="0" dirty="0">
              <a:solidFill>
                <a:srgbClr val="C00000"/>
              </a:solidFill>
              <a:effectLst>
                <a:outerShdw blurRad="38100" dist="38100" dir="2700000" algn="tl">
                  <a:srgbClr val="C0C0C0"/>
                </a:outerShdw>
              </a:effectLst>
              <a:latin typeface="Times New Roman" panose="02020603050405020304" pitchFamily="18" charset="0"/>
            </a:endParaRPr>
          </a:p>
        </p:txBody>
      </p:sp>
      <p:graphicFrame>
        <p:nvGraphicFramePr>
          <p:cNvPr id="4" name="对象 1">
            <a:extLst>
              <a:ext uri="{FF2B5EF4-FFF2-40B4-BE49-F238E27FC236}">
                <a16:creationId xmlns:a16="http://schemas.microsoft.com/office/drawing/2014/main" id="{6A001FF0-0E67-46C8-A67F-043000C8E3D5}"/>
              </a:ext>
            </a:extLst>
          </p:cNvPr>
          <p:cNvGraphicFramePr>
            <a:graphicFrameLocks noChangeAspect="1"/>
          </p:cNvGraphicFramePr>
          <p:nvPr>
            <p:extLst>
              <p:ext uri="{D42A27DB-BD31-4B8C-83A1-F6EECF244321}">
                <p14:modId xmlns:p14="http://schemas.microsoft.com/office/powerpoint/2010/main" val="112507738"/>
              </p:ext>
            </p:extLst>
          </p:nvPr>
        </p:nvGraphicFramePr>
        <p:xfrm>
          <a:off x="1691680" y="1583384"/>
          <a:ext cx="6932612" cy="1614656"/>
        </p:xfrm>
        <a:graphic>
          <a:graphicData uri="http://schemas.openxmlformats.org/presentationml/2006/ole">
            <mc:AlternateContent xmlns:mc="http://schemas.openxmlformats.org/markup-compatibility/2006">
              <mc:Choice xmlns:v="urn:schemas-microsoft-com:vml" Requires="v">
                <p:oleObj spid="_x0000_s28689" name="Document" r:id="rId4" imgW="6819900" imgH="1475232" progId="Word.Document.8">
                  <p:embed/>
                </p:oleObj>
              </mc:Choice>
              <mc:Fallback>
                <p:oleObj name="Document" r:id="rId4" imgW="6819900" imgH="1475232" progId="Word.Document.8">
                  <p:embed/>
                  <p:pic>
                    <p:nvPicPr>
                      <p:cNvPr id="44036" name="对象 1">
                        <a:extLst>
                          <a:ext uri="{FF2B5EF4-FFF2-40B4-BE49-F238E27FC236}">
                            <a16:creationId xmlns:a16="http://schemas.microsoft.com/office/drawing/2014/main" id="{46A8E698-7652-4356-82D5-D99AB6C556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680" y="1583384"/>
                        <a:ext cx="6932612" cy="1614656"/>
                      </a:xfrm>
                      <a:prstGeom prst="rect">
                        <a:avLst/>
                      </a:prstGeom>
                      <a:noFill/>
                      <a:ln>
                        <a:noFill/>
                      </a:ln>
                      <a:effectLst/>
                    </p:spPr>
                  </p:pic>
                </p:oleObj>
              </mc:Fallback>
            </mc:AlternateContent>
          </a:graphicData>
        </a:graphic>
      </p:graphicFrame>
      <p:graphicFrame>
        <p:nvGraphicFramePr>
          <p:cNvPr id="5" name="对象 5">
            <a:extLst>
              <a:ext uri="{FF2B5EF4-FFF2-40B4-BE49-F238E27FC236}">
                <a16:creationId xmlns:a16="http://schemas.microsoft.com/office/drawing/2014/main" id="{4C68B5D5-0CFD-4A78-8FE5-4AD26B5AAF70}"/>
              </a:ext>
            </a:extLst>
          </p:cNvPr>
          <p:cNvGraphicFramePr>
            <a:graphicFrameLocks noChangeAspect="1"/>
          </p:cNvGraphicFramePr>
          <p:nvPr>
            <p:extLst>
              <p:ext uri="{D42A27DB-BD31-4B8C-83A1-F6EECF244321}">
                <p14:modId xmlns:p14="http://schemas.microsoft.com/office/powerpoint/2010/main" val="328629497"/>
              </p:ext>
            </p:extLst>
          </p:nvPr>
        </p:nvGraphicFramePr>
        <p:xfrm>
          <a:off x="4456448" y="3302063"/>
          <a:ext cx="4144962" cy="615950"/>
        </p:xfrm>
        <a:graphic>
          <a:graphicData uri="http://schemas.openxmlformats.org/presentationml/2006/ole">
            <mc:AlternateContent xmlns:mc="http://schemas.openxmlformats.org/markup-compatibility/2006">
              <mc:Choice xmlns:v="urn:schemas-microsoft-com:vml" Requires="v">
                <p:oleObj spid="_x0000_s28690" name="Formula" r:id="rId6" imgW="2098040" imgH="311150" progId="Equation.Ribbit">
                  <p:embed/>
                </p:oleObj>
              </mc:Choice>
              <mc:Fallback>
                <p:oleObj name="Formula" r:id="rId6" imgW="2098040" imgH="311150" progId="Equation.Ribbit">
                  <p:embed/>
                  <p:pic>
                    <p:nvPicPr>
                      <p:cNvPr id="44037" name="对象 5">
                        <a:extLst>
                          <a:ext uri="{FF2B5EF4-FFF2-40B4-BE49-F238E27FC236}">
                            <a16:creationId xmlns:a16="http://schemas.microsoft.com/office/drawing/2014/main" id="{FB7B4E22-402C-44A2-86A3-04CF916937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6448" y="3302063"/>
                        <a:ext cx="414496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7">
            <a:extLst>
              <a:ext uri="{FF2B5EF4-FFF2-40B4-BE49-F238E27FC236}">
                <a16:creationId xmlns:a16="http://schemas.microsoft.com/office/drawing/2014/main" id="{FB9D798E-285F-4F7B-8DDA-639D50F59E5D}"/>
              </a:ext>
            </a:extLst>
          </p:cNvPr>
          <p:cNvGraphicFramePr>
            <a:graphicFrameLocks noChangeAspect="1"/>
          </p:cNvGraphicFramePr>
          <p:nvPr>
            <p:extLst>
              <p:ext uri="{D42A27DB-BD31-4B8C-83A1-F6EECF244321}">
                <p14:modId xmlns:p14="http://schemas.microsoft.com/office/powerpoint/2010/main" val="1839155375"/>
              </p:ext>
            </p:extLst>
          </p:nvPr>
        </p:nvGraphicFramePr>
        <p:xfrm>
          <a:off x="4468093" y="4077494"/>
          <a:ext cx="3949700" cy="615950"/>
        </p:xfrm>
        <a:graphic>
          <a:graphicData uri="http://schemas.openxmlformats.org/presentationml/2006/ole">
            <mc:AlternateContent xmlns:mc="http://schemas.openxmlformats.org/markup-compatibility/2006">
              <mc:Choice xmlns:v="urn:schemas-microsoft-com:vml" Requires="v">
                <p:oleObj spid="_x0000_s28691" name="Formula" r:id="rId8" imgW="2000250" imgH="311150" progId="Equation.Ribbit">
                  <p:embed/>
                </p:oleObj>
              </mc:Choice>
              <mc:Fallback>
                <p:oleObj name="Formula" r:id="rId8" imgW="2000250" imgH="311150" progId="Equation.Ribbit">
                  <p:embed/>
                  <p:pic>
                    <p:nvPicPr>
                      <p:cNvPr id="44038" name="对象 7">
                        <a:extLst>
                          <a:ext uri="{FF2B5EF4-FFF2-40B4-BE49-F238E27FC236}">
                            <a16:creationId xmlns:a16="http://schemas.microsoft.com/office/drawing/2014/main" id="{820B38A7-E9AA-4346-81F3-6E25289A89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8093" y="4077494"/>
                        <a:ext cx="39497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a:extLst>
              <a:ext uri="{FF2B5EF4-FFF2-40B4-BE49-F238E27FC236}">
                <a16:creationId xmlns:a16="http://schemas.microsoft.com/office/drawing/2014/main" id="{0D458479-06B1-41A3-AA05-670D7A4AFB25}"/>
              </a:ext>
            </a:extLst>
          </p:cNvPr>
          <p:cNvGraphicFramePr>
            <a:graphicFrameLocks noChangeAspect="1"/>
          </p:cNvGraphicFramePr>
          <p:nvPr>
            <p:extLst>
              <p:ext uri="{D42A27DB-BD31-4B8C-83A1-F6EECF244321}">
                <p14:modId xmlns:p14="http://schemas.microsoft.com/office/powerpoint/2010/main" val="95258144"/>
              </p:ext>
            </p:extLst>
          </p:nvPr>
        </p:nvGraphicFramePr>
        <p:xfrm>
          <a:off x="4456448" y="5012406"/>
          <a:ext cx="4062412" cy="615950"/>
        </p:xfrm>
        <a:graphic>
          <a:graphicData uri="http://schemas.openxmlformats.org/presentationml/2006/ole">
            <mc:AlternateContent xmlns:mc="http://schemas.openxmlformats.org/markup-compatibility/2006">
              <mc:Choice xmlns:v="urn:schemas-microsoft-com:vml" Requires="v">
                <p:oleObj spid="_x0000_s28692" name="Formula" r:id="rId10" imgW="2057400" imgH="311150" progId="Equation.Ribbit">
                  <p:embed/>
                </p:oleObj>
              </mc:Choice>
              <mc:Fallback>
                <p:oleObj name="Formula" r:id="rId10" imgW="2057400" imgH="311150" progId="Equation.Ribbit">
                  <p:embed/>
                  <p:pic>
                    <p:nvPicPr>
                      <p:cNvPr id="9" name="对象 8">
                        <a:extLst>
                          <a:ext uri="{FF2B5EF4-FFF2-40B4-BE49-F238E27FC236}">
                            <a16:creationId xmlns:a16="http://schemas.microsoft.com/office/drawing/2014/main" id="{7C7354CE-2D0D-4794-985A-36D89BFD59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56448" y="5012406"/>
                        <a:ext cx="406241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2">
            <a:extLst>
              <a:ext uri="{FF2B5EF4-FFF2-40B4-BE49-F238E27FC236}">
                <a16:creationId xmlns:a16="http://schemas.microsoft.com/office/drawing/2014/main" id="{F20BDED1-1E4B-49CC-9C9B-22E46EEAE87A}"/>
              </a:ext>
            </a:extLst>
          </p:cNvPr>
          <p:cNvGraphicFramePr>
            <a:graphicFrameLocks noChangeAspect="1"/>
          </p:cNvGraphicFramePr>
          <p:nvPr>
            <p:extLst>
              <p:ext uri="{D42A27DB-BD31-4B8C-83A1-F6EECF244321}">
                <p14:modId xmlns:p14="http://schemas.microsoft.com/office/powerpoint/2010/main" val="4174228560"/>
              </p:ext>
            </p:extLst>
          </p:nvPr>
        </p:nvGraphicFramePr>
        <p:xfrm>
          <a:off x="982812" y="5159385"/>
          <a:ext cx="2881312" cy="452437"/>
        </p:xfrm>
        <a:graphic>
          <a:graphicData uri="http://schemas.openxmlformats.org/presentationml/2006/ole">
            <mc:AlternateContent xmlns:mc="http://schemas.openxmlformats.org/markup-compatibility/2006">
              <mc:Choice xmlns:v="urn:schemas-microsoft-com:vml" Requires="v">
                <p:oleObj spid="_x0000_s28693" name="Formula" r:id="rId12" imgW="1074420" imgH="167640" progId="Equation.Ribbit">
                  <p:embed/>
                </p:oleObj>
              </mc:Choice>
              <mc:Fallback>
                <p:oleObj name="Formula" r:id="rId12" imgW="1074420" imgH="167640" progId="Equation.Ribbit">
                  <p:embed/>
                  <p:pic>
                    <p:nvPicPr>
                      <p:cNvPr id="44040" name="对象 2">
                        <a:extLst>
                          <a:ext uri="{FF2B5EF4-FFF2-40B4-BE49-F238E27FC236}">
                            <a16:creationId xmlns:a16="http://schemas.microsoft.com/office/drawing/2014/main" id="{923FAEED-4E86-4F98-A1CF-582074102F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2812" y="5159385"/>
                        <a:ext cx="2881312"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75079722"/>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646331"/>
          </a:xfrm>
          <a:prstGeom prst="rect">
            <a:avLst/>
          </a:prstGeom>
        </p:spPr>
        <p:txBody>
          <a:bodyPr wrap="square">
            <a:spAutoFit/>
          </a:bodyPr>
          <a:lstStyle/>
          <a:p>
            <a:pPr algn="ct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本章内容</a:t>
            </a:r>
            <a:endPar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6" name="内容占位符 2">
            <a:extLst>
              <a:ext uri="{FF2B5EF4-FFF2-40B4-BE49-F238E27FC236}">
                <a16:creationId xmlns:a16="http://schemas.microsoft.com/office/drawing/2014/main" id="{B9E30321-BB50-45A3-826C-9D54F1EEEE92}"/>
              </a:ext>
            </a:extLst>
          </p:cNvPr>
          <p:cNvSpPr txBox="1">
            <a:spLocks noChangeArrowheads="1"/>
          </p:cNvSpPr>
          <p:nvPr/>
        </p:nvSpPr>
        <p:spPr>
          <a:xfrm>
            <a:off x="611560" y="1094492"/>
            <a:ext cx="8137525" cy="29825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20000"/>
              </a:lnSpc>
              <a:spcBef>
                <a:spcPts val="600"/>
              </a:spcBef>
              <a:buFont typeface="Wingdings" panose="05000000000000000000" pitchFamily="2" charset="2"/>
              <a:buNone/>
            </a:pPr>
            <a:r>
              <a:rPr lang="en-US" altLang="zh-CN" sz="2800" b="0" kern="0" dirty="0">
                <a:solidFill>
                  <a:srgbClr val="FF0000"/>
                </a:solidFill>
                <a:latin typeface="Times New Roman" panose="02020603050405020304" pitchFamily="18" charset="0"/>
                <a:cs typeface="Times New Roman" panose="02020603050405020304" pitchFamily="18" charset="0"/>
              </a:rPr>
              <a:t>6.1  </a:t>
            </a:r>
            <a:r>
              <a:rPr lang="zh-CN" altLang="zh-CN" sz="2800" b="0" kern="0" dirty="0">
                <a:solidFill>
                  <a:srgbClr val="FF0000"/>
                </a:solidFill>
                <a:latin typeface="方正兰亭中黑_GBK" panose="02000000000000000000" pitchFamily="2" charset="-122"/>
                <a:ea typeface="方正兰亭中黑_GBK" panose="02000000000000000000" pitchFamily="2" charset="-122"/>
                <a:cs typeface="Times New Roman" panose="02020603050405020304" pitchFamily="18" charset="0"/>
              </a:rPr>
              <a:t>什么是聚类分析</a:t>
            </a:r>
          </a:p>
          <a:p>
            <a:pPr marL="0" indent="0" eaLnBrk="1" hangingPunct="1">
              <a:lnSpc>
                <a:spcPct val="120000"/>
              </a:lnSpc>
              <a:spcBef>
                <a:spcPts val="600"/>
              </a:spcBef>
              <a:buFont typeface="Wingdings" panose="05000000000000000000" pitchFamily="2" charset="2"/>
              <a:buNone/>
            </a:pPr>
            <a:r>
              <a:rPr lang="en-US" altLang="zh-CN" sz="2800" b="0" kern="0" dirty="0">
                <a:solidFill>
                  <a:srgbClr val="0070C0"/>
                </a:solidFill>
                <a:latin typeface="Times New Roman" panose="02020603050405020304" pitchFamily="18" charset="0"/>
                <a:cs typeface="Times New Roman" panose="02020603050405020304" pitchFamily="18" charset="0"/>
              </a:rPr>
              <a:t>6.2  </a:t>
            </a:r>
            <a:r>
              <a:rPr lang="zh-CN" altLang="zh-CN" sz="2800" b="0" kern="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rPr>
              <a:t>聚类分析中的数据类型</a:t>
            </a:r>
          </a:p>
          <a:p>
            <a:pPr marL="0" indent="0" eaLnBrk="1" hangingPunct="1">
              <a:lnSpc>
                <a:spcPct val="120000"/>
              </a:lnSpc>
              <a:spcBef>
                <a:spcPts val="600"/>
              </a:spcBef>
              <a:buFont typeface="Wingdings" panose="05000000000000000000" pitchFamily="2" charset="2"/>
              <a:buNone/>
            </a:pPr>
            <a:r>
              <a:rPr lang="en-US" altLang="zh-CN" sz="2800" b="0" kern="0" dirty="0">
                <a:solidFill>
                  <a:srgbClr val="0070C0"/>
                </a:solidFill>
                <a:latin typeface="Times New Roman" panose="02020603050405020304" pitchFamily="18" charset="0"/>
                <a:cs typeface="Times New Roman" panose="02020603050405020304" pitchFamily="18" charset="0"/>
              </a:rPr>
              <a:t>6.3  </a:t>
            </a:r>
            <a:r>
              <a:rPr lang="zh-CN" altLang="zh-CN" sz="2800" b="0" kern="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rPr>
              <a:t>划分方法</a:t>
            </a:r>
          </a:p>
          <a:p>
            <a:pPr marL="0" indent="0" eaLnBrk="1" hangingPunct="1">
              <a:lnSpc>
                <a:spcPct val="120000"/>
              </a:lnSpc>
              <a:spcBef>
                <a:spcPts val="600"/>
              </a:spcBef>
              <a:buFont typeface="Wingdings" panose="05000000000000000000" pitchFamily="2" charset="2"/>
              <a:buNone/>
            </a:pPr>
            <a:r>
              <a:rPr lang="en-US" altLang="zh-CN" sz="2800" b="0" kern="0" dirty="0">
                <a:solidFill>
                  <a:srgbClr val="0070C0"/>
                </a:solidFill>
                <a:latin typeface="Times New Roman" panose="02020603050405020304" pitchFamily="18" charset="0"/>
                <a:cs typeface="Times New Roman" panose="02020603050405020304" pitchFamily="18" charset="0"/>
              </a:rPr>
              <a:t>6.4  </a:t>
            </a:r>
            <a:r>
              <a:rPr lang="zh-CN" altLang="zh-CN" sz="2800" b="0" kern="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rPr>
              <a:t>层次方法</a:t>
            </a:r>
          </a:p>
          <a:p>
            <a:pPr marL="0" indent="0" eaLnBrk="1" hangingPunct="1">
              <a:lnSpc>
                <a:spcPct val="120000"/>
              </a:lnSpc>
              <a:spcBef>
                <a:spcPts val="600"/>
              </a:spcBef>
              <a:buFont typeface="Wingdings" panose="05000000000000000000" pitchFamily="2" charset="2"/>
              <a:buNone/>
            </a:pPr>
            <a:r>
              <a:rPr lang="en-US" altLang="zh-CN" sz="2800" b="0" kern="0" dirty="0">
                <a:solidFill>
                  <a:srgbClr val="0070C0"/>
                </a:solidFill>
                <a:latin typeface="Times New Roman" panose="02020603050405020304" pitchFamily="18" charset="0"/>
                <a:cs typeface="Times New Roman" panose="02020603050405020304" pitchFamily="18" charset="0"/>
              </a:rPr>
              <a:t>6.5  </a:t>
            </a:r>
            <a:r>
              <a:rPr lang="zh-CN" altLang="zh-CN" sz="2800" b="0" kern="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rPr>
              <a:t>基于密度的方法</a:t>
            </a:r>
          </a:p>
        </p:txBody>
      </p:sp>
      <p:sp>
        <p:nvSpPr>
          <p:cNvPr id="8" name="圆角矩形 3">
            <a:extLst>
              <a:ext uri="{FF2B5EF4-FFF2-40B4-BE49-F238E27FC236}">
                <a16:creationId xmlns:a16="http://schemas.microsoft.com/office/drawing/2014/main" id="{5233EF9B-6694-4759-8435-BA32BF530C5B}"/>
              </a:ext>
            </a:extLst>
          </p:cNvPr>
          <p:cNvSpPr/>
          <p:nvPr/>
        </p:nvSpPr>
        <p:spPr bwMode="auto">
          <a:xfrm>
            <a:off x="395511" y="4437112"/>
            <a:ext cx="8208962" cy="1512887"/>
          </a:xfrm>
          <a:prstGeom prst="roundRect">
            <a:avLst/>
          </a:prstGeom>
          <a:solidFill>
            <a:srgbClr val="FFFFE7"/>
          </a:solidFill>
          <a:ln w="25400" cap="flat" cmpd="sng" algn="ctr">
            <a:solidFill>
              <a:srgbClr val="FF9933"/>
            </a:solidFill>
            <a:prstDash val="solid"/>
            <a:round/>
            <a:headEnd type="none" w="med" len="med"/>
            <a:tailEnd type="triangle" w="lg" len="lg"/>
          </a:ln>
          <a:effectLst>
            <a:outerShdw blurRad="50800" dist="38100" dir="2700000" algn="tl" rotWithShape="0">
              <a:prstClr val="black">
                <a:alpha val="40000"/>
              </a:prstClr>
            </a:outerShdw>
          </a:effectLst>
        </p:spPr>
        <p:txBody>
          <a:bodyPr tIns="72000" bIns="108000"/>
          <a:lstStyle/>
          <a:p>
            <a:pPr>
              <a:lnSpc>
                <a:spcPct val="130000"/>
              </a:lnSpc>
              <a:spcBef>
                <a:spcPts val="600"/>
              </a:spcBef>
              <a:spcAft>
                <a:spcPts val="600"/>
              </a:spcAft>
              <a:buClr>
                <a:srgbClr val="CC0000"/>
              </a:buClr>
              <a:defRPr/>
            </a:pPr>
            <a:r>
              <a:rPr lang="zh-CN" altLang="en-US" sz="2800" b="0" dirty="0">
                <a:solidFill>
                  <a:srgbClr val="C00000"/>
                </a:solidFill>
                <a:effectLst>
                  <a:outerShdw blurRad="38100" dist="38100" dir="2700000" algn="tl">
                    <a:srgbClr val="000000"/>
                  </a:outerShdw>
                </a:effectLst>
                <a:latin typeface="Times New Roman" pitchFamily="18" charset="0"/>
                <a:ea typeface="黑体" pitchFamily="49" charset="-122"/>
              </a:rPr>
              <a:t>基本要求</a:t>
            </a:r>
            <a:r>
              <a:rPr lang="zh-CN" altLang="en-US" sz="2800" b="0" dirty="0">
                <a:solidFill>
                  <a:srgbClr val="0070C0"/>
                </a:solidFill>
                <a:latin typeface="方正兰亭中黑_GBK" panose="02000000000000000000" pitchFamily="2" charset="-122"/>
                <a:ea typeface="方正兰亭中黑_GBK" panose="02000000000000000000" pitchFamily="2" charset="-122"/>
              </a:rPr>
              <a:t>：</a:t>
            </a:r>
            <a:r>
              <a:rPr lang="zh-CN" altLang="zh-CN" sz="2800" b="0" dirty="0">
                <a:solidFill>
                  <a:srgbClr val="0070C0"/>
                </a:solidFill>
                <a:latin typeface="方正兰亭中黑_GBK" panose="02000000000000000000" pitchFamily="2" charset="-122"/>
                <a:ea typeface="方正兰亭中黑_GBK" panose="02000000000000000000" pitchFamily="2" charset="-122"/>
              </a:rPr>
              <a:t>掌握聚类的</a:t>
            </a:r>
            <a:r>
              <a:rPr lang="zh-CN" altLang="zh-CN" sz="2800" b="0" dirty="0">
                <a:solidFill>
                  <a:srgbClr val="C00000"/>
                </a:solidFill>
                <a:latin typeface="黑体" pitchFamily="49" charset="-122"/>
                <a:ea typeface="黑体" pitchFamily="49" charset="-122"/>
              </a:rPr>
              <a:t>定义</a:t>
            </a:r>
            <a:r>
              <a:rPr lang="zh-CN" altLang="zh-CN" sz="2800" b="0" dirty="0">
                <a:solidFill>
                  <a:srgbClr val="0070C0"/>
                </a:solidFill>
                <a:latin typeface="方正兰亭中黑_GBK" panose="02000000000000000000" pitchFamily="2" charset="-122"/>
                <a:ea typeface="方正兰亭中黑_GBK" panose="02000000000000000000" pitchFamily="2" charset="-122"/>
              </a:rPr>
              <a:t>、</a:t>
            </a:r>
            <a:r>
              <a:rPr lang="zh-CN" altLang="zh-CN" sz="2800" b="0" dirty="0">
                <a:solidFill>
                  <a:srgbClr val="C00000"/>
                </a:solidFill>
                <a:latin typeface="黑体" pitchFamily="49" charset="-122"/>
                <a:ea typeface="黑体" pitchFamily="49" charset="-122"/>
              </a:rPr>
              <a:t>相似度</a:t>
            </a:r>
            <a:r>
              <a:rPr lang="zh-CN" altLang="zh-CN" sz="2800" b="0" dirty="0">
                <a:solidFill>
                  <a:srgbClr val="0070C0"/>
                </a:solidFill>
                <a:latin typeface="方正兰亭中黑_GBK" panose="02000000000000000000" pitchFamily="2" charset="-122"/>
                <a:ea typeface="方正兰亭中黑_GBK" panose="02000000000000000000" pitchFamily="2" charset="-122"/>
              </a:rPr>
              <a:t>的量化方法问题，掌握</a:t>
            </a:r>
            <a:r>
              <a:rPr lang="zh-CN" altLang="en-US" sz="2800" b="0" dirty="0">
                <a:solidFill>
                  <a:srgbClr val="0070C0"/>
                </a:solidFill>
                <a:latin typeface="方正兰亭中黑_GBK" panose="02000000000000000000" pitchFamily="2" charset="-122"/>
                <a:ea typeface="方正兰亭中黑_GBK" panose="02000000000000000000" pitchFamily="2" charset="-122"/>
              </a:rPr>
              <a:t>基于</a:t>
            </a:r>
            <a:r>
              <a:rPr lang="zh-CN" altLang="zh-CN" sz="2800" b="0" dirty="0">
                <a:solidFill>
                  <a:srgbClr val="C00000"/>
                </a:solidFill>
                <a:latin typeface="黑体" pitchFamily="49" charset="-122"/>
                <a:ea typeface="黑体" pitchFamily="49" charset="-122"/>
              </a:rPr>
              <a:t>划分</a:t>
            </a:r>
            <a:r>
              <a:rPr lang="zh-CN" altLang="zh-CN" sz="2800" b="0" dirty="0">
                <a:solidFill>
                  <a:srgbClr val="0070C0"/>
                </a:solidFill>
                <a:latin typeface="方正兰亭中黑_GBK" panose="02000000000000000000" pitchFamily="2" charset="-122"/>
                <a:ea typeface="方正兰亭中黑_GBK" panose="02000000000000000000" pitchFamily="2" charset="-122"/>
              </a:rPr>
              <a:t>、</a:t>
            </a:r>
            <a:r>
              <a:rPr lang="zh-CN" altLang="zh-CN" sz="2800" b="0" dirty="0">
                <a:solidFill>
                  <a:srgbClr val="C00000"/>
                </a:solidFill>
                <a:latin typeface="黑体" pitchFamily="49" charset="-122"/>
                <a:ea typeface="黑体" pitchFamily="49" charset="-122"/>
              </a:rPr>
              <a:t>层次</a:t>
            </a:r>
            <a:r>
              <a:rPr lang="zh-CN" altLang="zh-CN" sz="2800" b="0" dirty="0">
                <a:solidFill>
                  <a:srgbClr val="0070C0"/>
                </a:solidFill>
                <a:latin typeface="方正兰亭中黑_GBK" panose="02000000000000000000" pitchFamily="2" charset="-122"/>
                <a:ea typeface="方正兰亭中黑_GBK" panose="02000000000000000000" pitchFamily="2" charset="-122"/>
              </a:rPr>
              <a:t>、</a:t>
            </a:r>
            <a:r>
              <a:rPr lang="zh-CN" altLang="zh-CN" sz="2800" b="0" dirty="0">
                <a:solidFill>
                  <a:srgbClr val="C00000"/>
                </a:solidFill>
                <a:latin typeface="黑体" pitchFamily="49" charset="-122"/>
                <a:ea typeface="黑体" pitchFamily="49" charset="-122"/>
              </a:rPr>
              <a:t>密度</a:t>
            </a:r>
            <a:r>
              <a:rPr lang="zh-CN" altLang="en-US" sz="2800" b="0" dirty="0">
                <a:solidFill>
                  <a:srgbClr val="0070C0"/>
                </a:solidFill>
                <a:latin typeface="方正兰亭中黑_GBK" panose="02000000000000000000" pitchFamily="2" charset="-122"/>
                <a:ea typeface="方正兰亭中黑_GBK" panose="02000000000000000000" pitchFamily="2" charset="-122"/>
              </a:rPr>
              <a:t>等</a:t>
            </a:r>
            <a:r>
              <a:rPr lang="zh-CN" altLang="zh-CN" sz="2800" b="0" dirty="0">
                <a:solidFill>
                  <a:srgbClr val="0070C0"/>
                </a:solidFill>
                <a:latin typeface="方正兰亭中黑_GBK" panose="02000000000000000000" pitchFamily="2" charset="-122"/>
                <a:ea typeface="方正兰亭中黑_GBK" panose="02000000000000000000" pitchFamily="2" charset="-122"/>
              </a:rPr>
              <a:t>典型聚类算法</a:t>
            </a:r>
          </a:p>
        </p:txBody>
      </p:sp>
    </p:spTree>
    <p:extLst>
      <p:ext uri="{BB962C8B-B14F-4D97-AF65-F5344CB8AC3E}">
        <p14:creationId xmlns:p14="http://schemas.microsoft.com/office/powerpoint/2010/main" val="653905290"/>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6.2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聚类分析中的数据类型</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枚举型</a:t>
            </a:r>
          </a:p>
        </p:txBody>
      </p:sp>
      <p:sp>
        <p:nvSpPr>
          <p:cNvPr id="3" name="Rectangle 6">
            <a:extLst>
              <a:ext uri="{FF2B5EF4-FFF2-40B4-BE49-F238E27FC236}">
                <a16:creationId xmlns:a16="http://schemas.microsoft.com/office/drawing/2014/main" id="{9B35DC12-D46F-4205-A8DA-C70372EAA629}"/>
              </a:ext>
            </a:extLst>
          </p:cNvPr>
          <p:cNvSpPr txBox="1">
            <a:spLocks noChangeArrowheads="1"/>
          </p:cNvSpPr>
          <p:nvPr/>
        </p:nvSpPr>
        <p:spPr bwMode="auto">
          <a:xfrm>
            <a:off x="201612" y="1196752"/>
            <a:ext cx="8740775"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0850" indent="-45085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800100" indent="-34290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035050" indent="-3429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eaLnBrk="1" hangingPunct="1">
              <a:lnSpc>
                <a:spcPct val="130000"/>
              </a:lnSpc>
              <a:spcAft>
                <a:spcPts val="600"/>
              </a:spcAft>
              <a:buFont typeface="Wingdings" panose="05000000000000000000" pitchFamily="2" charset="2"/>
              <a:buChar char="n"/>
              <a:defRPr/>
            </a:pPr>
            <a:r>
              <a:rPr lang="zh-CN" altLang="en-US" sz="2800" dirty="0">
                <a:solidFill>
                  <a:srgbClr val="FF0000"/>
                </a:solidFill>
                <a:latin typeface="方正兰亭中黑_GBK" panose="02000000000000000000" pitchFamily="2" charset="-122"/>
                <a:ea typeface="方正兰亭中黑_GBK" panose="02000000000000000000" pitchFamily="2" charset="-122"/>
              </a:rPr>
              <a:t>标称变量（</a:t>
            </a:r>
            <a:r>
              <a:rPr lang="en-US" altLang="zh-CN" sz="2800" dirty="0">
                <a:solidFill>
                  <a:srgbClr val="FF0000"/>
                </a:solidFill>
                <a:latin typeface="Calibri" panose="020F0502020204030204" pitchFamily="34" charset="0"/>
                <a:ea typeface="方正兰亭中黑_GBK" panose="02000000000000000000" pitchFamily="2" charset="-122"/>
                <a:cs typeface="Calibri" panose="020F0502020204030204" pitchFamily="34" charset="0"/>
              </a:rPr>
              <a:t>Nominal Variables</a:t>
            </a:r>
            <a:r>
              <a:rPr lang="zh-CN" altLang="en-US" sz="2800" dirty="0">
                <a:solidFill>
                  <a:srgbClr val="FF0000"/>
                </a:solidFill>
                <a:latin typeface="方正兰亭中黑_GBK" panose="02000000000000000000" pitchFamily="2" charset="-122"/>
                <a:ea typeface="方正兰亭中黑_GBK" panose="02000000000000000000" pitchFamily="2" charset="-122"/>
              </a:rPr>
              <a:t>）是二元变量的推广，</a:t>
            </a:r>
            <a:r>
              <a:rPr lang="zh-CN" altLang="en-US" sz="2800" b="0" dirty="0">
                <a:solidFill>
                  <a:srgbClr val="0070C0"/>
                </a:solidFill>
                <a:latin typeface="方正兰亭中黑_GBK" panose="02000000000000000000" pitchFamily="2" charset="-122"/>
                <a:ea typeface="方正兰亭中黑_GBK" panose="02000000000000000000" pitchFamily="2" charset="-122"/>
              </a:rPr>
              <a:t>具有多于两个的状态，如变量</a:t>
            </a:r>
            <a:r>
              <a:rPr lang="en-US" altLang="zh-CN" sz="28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color</a:t>
            </a:r>
            <a:r>
              <a:rPr lang="zh-CN" altLang="en-US" sz="2800" b="0" dirty="0">
                <a:solidFill>
                  <a:srgbClr val="0070C0"/>
                </a:solidFill>
                <a:latin typeface="方正兰亭中黑_GBK" panose="02000000000000000000" pitchFamily="2" charset="-122"/>
                <a:ea typeface="方正兰亭中黑_GBK" panose="02000000000000000000" pitchFamily="2" charset="-122"/>
              </a:rPr>
              <a:t>可有 </a:t>
            </a:r>
            <a:r>
              <a:rPr lang="en-US" altLang="zh-CN" sz="2800" dirty="0">
                <a:solidFill>
                  <a:srgbClr val="FF0000"/>
                </a:solidFill>
                <a:latin typeface="Calibri" panose="020F0502020204030204" pitchFamily="34" charset="0"/>
                <a:cs typeface="Calibri" panose="020F0502020204030204" pitchFamily="34" charset="0"/>
              </a:rPr>
              <a:t>red, yellow, blue, green</a:t>
            </a:r>
            <a:r>
              <a:rPr lang="zh-CN" altLang="en-US" sz="2800" b="0" dirty="0">
                <a:solidFill>
                  <a:srgbClr val="0070C0"/>
                </a:solidFill>
                <a:latin typeface="方正兰亭中黑_GBK" panose="02000000000000000000" pitchFamily="2" charset="-122"/>
                <a:ea typeface="方正兰亭中黑_GBK" panose="02000000000000000000" pitchFamily="2" charset="-122"/>
              </a:rPr>
              <a:t>四种状态。两种计算相异度的方法：</a:t>
            </a:r>
          </a:p>
          <a:p>
            <a:pPr lvl="1" eaLnBrk="1" hangingPunct="1">
              <a:lnSpc>
                <a:spcPct val="130000"/>
              </a:lnSpc>
              <a:spcAft>
                <a:spcPts val="600"/>
              </a:spcAft>
              <a:buClr>
                <a:srgbClr val="0000FF"/>
              </a:buClr>
              <a:buFont typeface="Wingdings" panose="05000000000000000000" pitchFamily="2" charset="2"/>
              <a:buChar char="ü"/>
              <a:defRPr/>
            </a:pPr>
            <a:r>
              <a:rPr lang="zh-CN" altLang="en-US" sz="2400" dirty="0">
                <a:solidFill>
                  <a:srgbClr val="0000FF"/>
                </a:solidFill>
                <a:latin typeface="方正兰亭中黑_GBK" panose="02000000000000000000" pitchFamily="2" charset="-122"/>
                <a:ea typeface="方正兰亭中黑_GBK" panose="02000000000000000000" pitchFamily="2" charset="-122"/>
                <a:cs typeface="Calibri" panose="020F0502020204030204" pitchFamily="34" charset="0"/>
              </a:rPr>
              <a:t>方法</a:t>
            </a:r>
            <a:r>
              <a:rPr lang="zh-CN" altLang="en-US" sz="2400" dirty="0">
                <a:solidFill>
                  <a:srgbClr val="0000FF"/>
                </a:solidFill>
                <a:latin typeface="Calibri" panose="020F0502020204030204" pitchFamily="34" charset="0"/>
                <a:ea typeface="方正兰亭中黑_GBK" panose="02000000000000000000" pitchFamily="2" charset="-122"/>
                <a:cs typeface="Calibri" panose="020F0502020204030204" pitchFamily="34" charset="0"/>
              </a:rPr>
              <a:t>1</a:t>
            </a:r>
            <a:r>
              <a:rPr lang="zh-CN" altLang="en-US" sz="2400" dirty="0">
                <a:solidFill>
                  <a:srgbClr val="0000FF"/>
                </a:solidFill>
                <a:latin typeface="方正兰亭中黑_GBK" panose="02000000000000000000" pitchFamily="2" charset="-122"/>
                <a:ea typeface="方正兰亭中黑_GBK" panose="02000000000000000000" pitchFamily="2" charset="-122"/>
                <a:cs typeface="Calibri" panose="020F0502020204030204" pitchFamily="34" charset="0"/>
              </a:rPr>
              <a:t>: 简单匹配方法</a:t>
            </a:r>
          </a:p>
          <a:p>
            <a:pPr lvl="2" eaLnBrk="1" hangingPunct="1">
              <a:lnSpc>
                <a:spcPct val="120000"/>
              </a:lnSpc>
              <a:buClrTx/>
              <a:buFont typeface="Arial" panose="020B0604020202020204" pitchFamily="34" charset="0"/>
              <a:buChar char="•"/>
              <a:defRPr/>
            </a:pPr>
            <a:r>
              <a:rPr lang="en-US" altLang="zh-CN" sz="2400" b="0" i="1" dirty="0">
                <a:solidFill>
                  <a:srgbClr val="0070C0"/>
                </a:solidFill>
                <a:latin typeface="Calibri" panose="020F0502020204030204" pitchFamily="34" charset="0"/>
                <a:cs typeface="Calibri" panose="020F0502020204030204" pitchFamily="34" charset="0"/>
              </a:rPr>
              <a:t>m</a:t>
            </a: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是匹配的数目</a:t>
            </a:r>
            <a:r>
              <a:rPr lang="zh-CN" altLang="en-US" sz="2400" b="0" dirty="0">
                <a:solidFill>
                  <a:srgbClr val="000000"/>
                </a:solidFill>
                <a:latin typeface="Calibri" panose="020F0502020204030204" pitchFamily="34" charset="0"/>
                <a:cs typeface="Calibri" panose="020F0502020204030204" pitchFamily="34" charset="0"/>
              </a:rPr>
              <a:t>,</a:t>
            </a:r>
            <a:r>
              <a:rPr lang="zh-CN" altLang="en-US" sz="2400" b="0" i="1" dirty="0">
                <a:solidFill>
                  <a:srgbClr val="000000"/>
                </a:solidFill>
                <a:latin typeface="Calibri" panose="020F0502020204030204" pitchFamily="34" charset="0"/>
                <a:cs typeface="Calibri" panose="020F0502020204030204" pitchFamily="34" charset="0"/>
              </a:rPr>
              <a:t> </a:t>
            </a:r>
            <a:r>
              <a:rPr lang="en-US" altLang="zh-CN" sz="2400" b="0" i="1" dirty="0">
                <a:solidFill>
                  <a:srgbClr val="0070C0"/>
                </a:solidFill>
                <a:latin typeface="Calibri" panose="020F0502020204030204" pitchFamily="34" charset="0"/>
                <a:cs typeface="Calibri" panose="020F0502020204030204" pitchFamily="34" charset="0"/>
              </a:rPr>
              <a:t>p</a:t>
            </a: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是全部变量的数目</a:t>
            </a:r>
          </a:p>
          <a:p>
            <a:pPr lvl="1" eaLnBrk="1" hangingPunct="1">
              <a:lnSpc>
                <a:spcPct val="130000"/>
              </a:lnSpc>
              <a:spcAft>
                <a:spcPts val="600"/>
              </a:spcAft>
              <a:buClr>
                <a:srgbClr val="0000FF"/>
              </a:buClr>
              <a:buFont typeface="Wingdings" panose="05000000000000000000" pitchFamily="2" charset="2"/>
              <a:buChar char="ü"/>
              <a:defRPr/>
            </a:pPr>
            <a:r>
              <a:rPr lang="zh-CN" altLang="en-US" sz="2400" dirty="0">
                <a:solidFill>
                  <a:srgbClr val="0000FF"/>
                </a:solidFill>
                <a:latin typeface="Calibri" panose="020F0502020204030204" pitchFamily="34" charset="0"/>
                <a:cs typeface="Calibri" panose="020F0502020204030204" pitchFamily="34" charset="0"/>
              </a:rPr>
              <a:t>方法2: 使用二元变量</a:t>
            </a:r>
          </a:p>
          <a:p>
            <a:pPr lvl="2" eaLnBrk="1" hangingPunct="1">
              <a:lnSpc>
                <a:spcPct val="120000"/>
              </a:lnSpc>
              <a:buClrTx/>
              <a:buFont typeface="Arial" panose="020B0604020202020204" pitchFamily="34" charset="0"/>
              <a:buChar char="•"/>
              <a:defRPr/>
            </a:pP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为每一个状态创建一个新的二元变量，可以</a:t>
            </a:r>
            <a:r>
              <a:rPr lang="zh-CN" altLang="en-US" sz="2400" b="0" dirty="0">
                <a:solidFill>
                  <a:srgbClr val="FF0000"/>
                </a:solidFill>
                <a:latin typeface="方正兰亭中黑_GBK" panose="02000000000000000000" pitchFamily="2" charset="-122"/>
                <a:ea typeface="方正兰亭中黑_GBK" panose="02000000000000000000" pitchFamily="2" charset="-122"/>
                <a:cs typeface="Calibri" panose="020F0502020204030204" pitchFamily="34" charset="0"/>
              </a:rPr>
              <a:t>用非对称</a:t>
            </a:r>
            <a:r>
              <a:rPr lang="en-US" altLang="zh-CN" sz="2400" b="0" dirty="0">
                <a:solidFill>
                  <a:srgbClr val="FF0000"/>
                </a:solidFill>
                <a:latin typeface="Calibri" panose="020F0502020204030204" pitchFamily="34" charset="0"/>
                <a:ea typeface="方正兰亭中黑_GBK" panose="02000000000000000000" pitchFamily="2" charset="-122"/>
                <a:cs typeface="Calibri" panose="020F0502020204030204" pitchFamily="34" charset="0"/>
              </a:rPr>
              <a:t>(?)</a:t>
            </a:r>
            <a:r>
              <a:rPr lang="zh-CN" altLang="en-US" sz="2400" b="0" dirty="0">
                <a:solidFill>
                  <a:srgbClr val="FF0000"/>
                </a:solidFill>
                <a:latin typeface="方正兰亭中黑_GBK" panose="02000000000000000000" pitchFamily="2" charset="-122"/>
                <a:ea typeface="方正兰亭中黑_GBK" panose="02000000000000000000" pitchFamily="2" charset="-122"/>
                <a:cs typeface="Calibri" panose="020F0502020204030204" pitchFamily="34" charset="0"/>
              </a:rPr>
              <a:t>的</a:t>
            </a: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二元变量来编码标称变量。</a:t>
            </a:r>
          </a:p>
        </p:txBody>
      </p:sp>
      <p:pic>
        <p:nvPicPr>
          <p:cNvPr id="4" name="对象 2">
            <a:extLst>
              <a:ext uri="{FF2B5EF4-FFF2-40B4-BE49-F238E27FC236}">
                <a16:creationId xmlns:a16="http://schemas.microsoft.com/office/drawing/2014/main" id="{1ADBDC9E-1033-4CBF-8859-C867FC8FF0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00" y="4149080"/>
            <a:ext cx="23034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72283"/>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6.2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聚类分析中的数据类型</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序数型</a:t>
            </a:r>
          </a:p>
        </p:txBody>
      </p:sp>
      <p:sp>
        <p:nvSpPr>
          <p:cNvPr id="5" name="Rectangle 3">
            <a:extLst>
              <a:ext uri="{FF2B5EF4-FFF2-40B4-BE49-F238E27FC236}">
                <a16:creationId xmlns:a16="http://schemas.microsoft.com/office/drawing/2014/main" id="{0F4123EF-7290-4AB6-AEDD-0ED44B44D190}"/>
              </a:ext>
            </a:extLst>
          </p:cNvPr>
          <p:cNvSpPr txBox="1">
            <a:spLocks noChangeArrowheads="1"/>
          </p:cNvSpPr>
          <p:nvPr/>
        </p:nvSpPr>
        <p:spPr>
          <a:xfrm>
            <a:off x="342900" y="1052736"/>
            <a:ext cx="8458200" cy="5328592"/>
          </a:xfrm>
          <a:prstGeom prst="rect">
            <a:avLst/>
          </a:prstGeom>
        </p:spPr>
        <p:txBody>
          <a:bodyPr lIns="92075" tIns="46038" rIns="92075" bIns="46038"/>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20000"/>
              </a:lnSpc>
              <a:spcBef>
                <a:spcPts val="600"/>
              </a:spcBef>
              <a:spcAft>
                <a:spcPts val="600"/>
              </a:spcAft>
              <a:buSzPct val="100000"/>
              <a:buFont typeface="Wingdings" panose="05000000000000000000" pitchFamily="2" charset="2"/>
              <a:buChar char="n"/>
              <a:defRPr/>
            </a:pPr>
            <a:r>
              <a:rPr lang="zh-CN" altLang="en-US" sz="2800" b="0" kern="1200" dirty="0">
                <a:solidFill>
                  <a:srgbClr val="FF0000"/>
                </a:solidFill>
                <a:latin typeface="方正兰亭中黑_GBK" panose="02000000000000000000" pitchFamily="2" charset="-122"/>
                <a:ea typeface="方正兰亭中黑_GBK" panose="02000000000000000000" pitchFamily="2" charset="-122"/>
              </a:rPr>
              <a:t>一个序数型变量可以是离散的也可以是连续的</a:t>
            </a:r>
          </a:p>
          <a:p>
            <a:pPr marL="800100" lvl="1" indent="-342900">
              <a:lnSpc>
                <a:spcPct val="120000"/>
              </a:lnSpc>
              <a:spcBef>
                <a:spcPts val="600"/>
              </a:spcBef>
              <a:spcAft>
                <a:spcPts val="0"/>
              </a:spcAft>
              <a:buClr>
                <a:srgbClr val="0000FF"/>
              </a:buClr>
              <a:buSzPct val="100000"/>
              <a:buFont typeface="Wingdings" panose="05000000000000000000" pitchFamily="2" charset="2"/>
              <a:buChar char="ü"/>
              <a:defRPr/>
            </a:pPr>
            <a:r>
              <a:rPr lang="zh-CN" altLang="en-US" sz="2200" kern="1200" dirty="0">
                <a:solidFill>
                  <a:srgbClr val="0000FF"/>
                </a:solidFill>
                <a:latin typeface="方正兰亭中黑_GBK" panose="02000000000000000000" pitchFamily="2" charset="-122"/>
                <a:ea typeface="方正兰亭中黑_GBK" panose="02000000000000000000" pitchFamily="2" charset="-122"/>
                <a:cs typeface="Calibri" pitchFamily="34" charset="0"/>
              </a:rPr>
              <a:t>离散的序数型变量类似于标称变量，</a:t>
            </a:r>
            <a:r>
              <a:rPr lang="zh-CN" altLang="en-US" sz="2200" b="0" kern="1200" dirty="0">
                <a:solidFill>
                  <a:srgbClr val="0070C0"/>
                </a:solidFill>
                <a:latin typeface="方正兰亭中黑_GBK" panose="02000000000000000000" pitchFamily="2" charset="-122"/>
                <a:ea typeface="方正兰亭中黑_GBK" panose="02000000000000000000" pitchFamily="2" charset="-122"/>
                <a:cs typeface="Calibri" pitchFamily="34" charset="0"/>
              </a:rPr>
              <a:t>除了它的</a:t>
            </a:r>
            <a:r>
              <a:rPr lang="en-US" altLang="zh-CN" sz="2200" b="0" i="1" kern="120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m</a:t>
            </a:r>
            <a:r>
              <a:rPr lang="zh-CN" altLang="en-US" sz="2200" b="0" kern="1200" dirty="0">
                <a:solidFill>
                  <a:srgbClr val="0070C0"/>
                </a:solidFill>
                <a:latin typeface="方正兰亭中黑_GBK" panose="02000000000000000000" pitchFamily="2" charset="-122"/>
                <a:ea typeface="方正兰亭中黑_GBK" panose="02000000000000000000" pitchFamily="2" charset="-122"/>
                <a:cs typeface="Calibri" pitchFamily="34" charset="0"/>
              </a:rPr>
              <a:t>个状态是以有意义的序列排序的，比如职称</a:t>
            </a:r>
          </a:p>
          <a:p>
            <a:pPr marL="800100" lvl="1" indent="-342900">
              <a:lnSpc>
                <a:spcPct val="120000"/>
              </a:lnSpc>
              <a:spcBef>
                <a:spcPts val="600"/>
              </a:spcBef>
              <a:spcAft>
                <a:spcPts val="0"/>
              </a:spcAft>
              <a:buClr>
                <a:srgbClr val="0000FF"/>
              </a:buClr>
              <a:buSzPct val="100000"/>
              <a:buFont typeface="Wingdings" panose="05000000000000000000" pitchFamily="2" charset="2"/>
              <a:buChar char="ü"/>
              <a:defRPr/>
            </a:pPr>
            <a:r>
              <a:rPr lang="zh-CN" altLang="en-US" sz="2200" kern="1200" dirty="0">
                <a:solidFill>
                  <a:srgbClr val="0000FF"/>
                </a:solidFill>
                <a:latin typeface="方正兰亭中黑_GBK" panose="02000000000000000000" pitchFamily="2" charset="-122"/>
                <a:ea typeface="方正兰亭中黑_GBK" panose="02000000000000000000" pitchFamily="2" charset="-122"/>
                <a:cs typeface="Calibri" pitchFamily="34" charset="0"/>
              </a:rPr>
              <a:t>连续的序数型变量类似于区间标度变量</a:t>
            </a:r>
            <a:r>
              <a:rPr lang="zh-CN" altLang="en-US" sz="2200" b="0" kern="1200" dirty="0">
                <a:solidFill>
                  <a:srgbClr val="0000FF"/>
                </a:solidFill>
                <a:latin typeface="方正兰亭中黑_GBK" panose="02000000000000000000" pitchFamily="2" charset="-122"/>
                <a:ea typeface="方正兰亭中黑_GBK" panose="02000000000000000000" pitchFamily="2" charset="-122"/>
                <a:cs typeface="Calibri" pitchFamily="34" charset="0"/>
              </a:rPr>
              <a:t>，</a:t>
            </a:r>
            <a:r>
              <a:rPr lang="zh-CN" altLang="en-US" sz="2200" b="0" kern="1200" dirty="0">
                <a:solidFill>
                  <a:srgbClr val="0070C0"/>
                </a:solidFill>
                <a:latin typeface="方正兰亭中黑_GBK" panose="02000000000000000000" pitchFamily="2" charset="-122"/>
                <a:ea typeface="方正兰亭中黑_GBK" panose="02000000000000000000" pitchFamily="2" charset="-122"/>
                <a:cs typeface="Calibri" pitchFamily="34" charset="0"/>
              </a:rPr>
              <a:t>但是它没有单位，值的相对顺序是必要的，而其实际大小并不重要。</a:t>
            </a:r>
            <a:endParaRPr lang="en-US" altLang="zh-CN" sz="2200" b="0" kern="1200" dirty="0">
              <a:solidFill>
                <a:srgbClr val="0070C0"/>
              </a:solidFill>
              <a:latin typeface="方正兰亭中黑_GBK" panose="02000000000000000000" pitchFamily="2" charset="-122"/>
              <a:ea typeface="方正兰亭中黑_GBK" panose="02000000000000000000" pitchFamily="2" charset="-122"/>
              <a:cs typeface="Calibri" pitchFamily="34" charset="0"/>
            </a:endParaRPr>
          </a:p>
          <a:p>
            <a:pPr marL="450850" indent="-450850">
              <a:lnSpc>
                <a:spcPct val="120000"/>
              </a:lnSpc>
              <a:spcBef>
                <a:spcPts val="600"/>
              </a:spcBef>
              <a:spcAft>
                <a:spcPts val="600"/>
              </a:spcAft>
              <a:buSzPct val="100000"/>
              <a:buFont typeface="Wingdings" panose="05000000000000000000"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rPr>
              <a:t>相异度计算：</a:t>
            </a:r>
            <a:r>
              <a:rPr lang="zh-CN" altLang="en-US" sz="2800" b="0" kern="1200" dirty="0">
                <a:solidFill>
                  <a:srgbClr val="0070C0"/>
                </a:solidFill>
                <a:latin typeface="方正兰亭中黑_GBK" panose="02000000000000000000" pitchFamily="2" charset="-122"/>
                <a:ea typeface="方正兰亭中黑_GBK" panose="02000000000000000000" pitchFamily="2" charset="-122"/>
              </a:rPr>
              <a:t>与区间标度变量的计算方法相类似</a:t>
            </a:r>
            <a:endParaRPr lang="en-US" altLang="zh-CN" sz="2800" b="0" kern="1200" dirty="0">
              <a:solidFill>
                <a:srgbClr val="0070C0"/>
              </a:solidFill>
              <a:latin typeface="方正兰亭中黑_GBK" panose="02000000000000000000" pitchFamily="2" charset="-122"/>
              <a:ea typeface="方正兰亭中黑_GBK" panose="02000000000000000000" pitchFamily="2" charset="-122"/>
            </a:endParaRPr>
          </a:p>
          <a:p>
            <a:pPr marL="800100" lvl="1" indent="-342900">
              <a:lnSpc>
                <a:spcPct val="120000"/>
              </a:lnSpc>
              <a:spcBef>
                <a:spcPts val="600"/>
              </a:spcBef>
              <a:spcAft>
                <a:spcPts val="0"/>
              </a:spcAft>
              <a:buClr>
                <a:srgbClr val="0000FF"/>
              </a:buClr>
              <a:buSzPct val="100000"/>
              <a:buFont typeface="Wingdings" panose="05000000000000000000" pitchFamily="2" charset="2"/>
              <a:buChar char="ü"/>
              <a:defRPr/>
            </a:pPr>
            <a:r>
              <a:rPr lang="zh-CN" altLang="en-US" sz="2200" b="0" kern="1200" dirty="0">
                <a:solidFill>
                  <a:srgbClr val="0070C0"/>
                </a:solidFill>
                <a:latin typeface="Calibri" pitchFamily="34" charset="0"/>
                <a:cs typeface="Calibri" pitchFamily="34" charset="0"/>
              </a:rPr>
              <a:t>将</a:t>
            </a:r>
            <a:r>
              <a:rPr lang="zh-CN" altLang="en-US" sz="2200" b="0" kern="1200" dirty="0">
                <a:latin typeface="Calibri" pitchFamily="34" charset="0"/>
                <a:cs typeface="Calibri" pitchFamily="34" charset="0"/>
              </a:rPr>
              <a:t> </a:t>
            </a:r>
            <a:r>
              <a:rPr lang="en-US" altLang="zh-CN" sz="2200" b="0" kern="1200" dirty="0" err="1">
                <a:solidFill>
                  <a:srgbClr val="0000FF"/>
                </a:solidFill>
                <a:latin typeface="Calibri" pitchFamily="34" charset="0"/>
                <a:cs typeface="Calibri" pitchFamily="34" charset="0"/>
              </a:rPr>
              <a:t>x</a:t>
            </a:r>
            <a:r>
              <a:rPr lang="en-US" altLang="zh-CN" sz="2200" b="0" kern="1200" baseline="-25000" dirty="0" err="1">
                <a:solidFill>
                  <a:srgbClr val="0000FF"/>
                </a:solidFill>
                <a:latin typeface="Calibri" pitchFamily="34" charset="0"/>
                <a:cs typeface="Calibri" pitchFamily="34" charset="0"/>
              </a:rPr>
              <a:t>if</a:t>
            </a:r>
            <a:r>
              <a:rPr lang="en-US" altLang="zh-CN" sz="2200" b="0" kern="1200" dirty="0">
                <a:solidFill>
                  <a:srgbClr val="0000FF"/>
                </a:solidFill>
                <a:latin typeface="Calibri" pitchFamily="34" charset="0"/>
                <a:cs typeface="Calibri" pitchFamily="34" charset="0"/>
              </a:rPr>
              <a:t> </a:t>
            </a:r>
            <a:r>
              <a:rPr lang="zh-CN" altLang="en-US" sz="2200" b="0" dirty="0">
                <a:solidFill>
                  <a:srgbClr val="0070C0"/>
                </a:solidFill>
                <a:latin typeface="Calibri" pitchFamily="34" charset="0"/>
                <a:cs typeface="Calibri" pitchFamily="34" charset="0"/>
              </a:rPr>
              <a:t>用它对应的秩代替 </a:t>
            </a:r>
          </a:p>
          <a:p>
            <a:pPr marL="800100" lvl="1" indent="-342900">
              <a:lnSpc>
                <a:spcPct val="120000"/>
              </a:lnSpc>
              <a:spcBef>
                <a:spcPts val="600"/>
              </a:spcBef>
              <a:spcAft>
                <a:spcPts val="0"/>
              </a:spcAft>
              <a:buClr>
                <a:srgbClr val="0000FF"/>
              </a:buClr>
              <a:buSzPct val="100000"/>
              <a:buFont typeface="Wingdings" panose="05000000000000000000" pitchFamily="2" charset="2"/>
              <a:buChar char="ü"/>
              <a:defRPr/>
            </a:pPr>
            <a:r>
              <a:rPr lang="zh-CN" altLang="en-US" sz="2200" b="0" dirty="0">
                <a:solidFill>
                  <a:srgbClr val="0070C0"/>
                </a:solidFill>
                <a:latin typeface="Calibri" pitchFamily="34" charset="0"/>
                <a:cs typeface="Calibri" pitchFamily="34" charset="0"/>
              </a:rPr>
              <a:t>将每个变量的值域映射到[0.0</a:t>
            </a:r>
            <a:r>
              <a:rPr lang="en-US" altLang="zh-CN" sz="2200" b="0" dirty="0">
                <a:solidFill>
                  <a:srgbClr val="0070C0"/>
                </a:solidFill>
                <a:latin typeface="Calibri" pitchFamily="34" charset="0"/>
                <a:cs typeface="Calibri" pitchFamily="34" charset="0"/>
              </a:rPr>
              <a:t>, </a:t>
            </a:r>
            <a:r>
              <a:rPr lang="zh-CN" altLang="en-US" sz="2200" b="0" dirty="0">
                <a:solidFill>
                  <a:srgbClr val="0070C0"/>
                </a:solidFill>
                <a:latin typeface="Calibri" pitchFamily="34" charset="0"/>
                <a:cs typeface="Calibri" pitchFamily="34" charset="0"/>
              </a:rPr>
              <a:t>1.0]上，使得每个变量都有相同的权重。这通过用 </a:t>
            </a:r>
            <a:r>
              <a:rPr lang="en-US" altLang="zh-CN" sz="2200" b="0" kern="1200" dirty="0" err="1">
                <a:solidFill>
                  <a:srgbClr val="0000FF"/>
                </a:solidFill>
                <a:latin typeface="Calibri" pitchFamily="34" charset="0"/>
                <a:cs typeface="Calibri" pitchFamily="34" charset="0"/>
              </a:rPr>
              <a:t>z</a:t>
            </a:r>
            <a:r>
              <a:rPr lang="en-US" altLang="zh-CN" sz="2200" b="0" kern="1200" baseline="-25000" dirty="0" err="1">
                <a:solidFill>
                  <a:srgbClr val="0000FF"/>
                </a:solidFill>
                <a:latin typeface="Calibri" pitchFamily="34" charset="0"/>
                <a:cs typeface="Calibri" pitchFamily="34" charset="0"/>
              </a:rPr>
              <a:t>if</a:t>
            </a:r>
            <a:r>
              <a:rPr lang="en-US" altLang="zh-CN" sz="2200" b="0" kern="1200" baseline="-25000" dirty="0">
                <a:solidFill>
                  <a:srgbClr val="0000FF"/>
                </a:solidFill>
                <a:latin typeface="Calibri" pitchFamily="34" charset="0"/>
                <a:cs typeface="Calibri" pitchFamily="34" charset="0"/>
              </a:rPr>
              <a:t> </a:t>
            </a:r>
            <a:r>
              <a:rPr lang="zh-CN" altLang="en-US" sz="2200" b="0" dirty="0">
                <a:solidFill>
                  <a:srgbClr val="0070C0"/>
                </a:solidFill>
                <a:latin typeface="Calibri" pitchFamily="34" charset="0"/>
                <a:cs typeface="Calibri" pitchFamily="34" charset="0"/>
              </a:rPr>
              <a:t>来替代 </a:t>
            </a:r>
            <a:r>
              <a:rPr lang="en-US" altLang="zh-CN" sz="2200" b="0" kern="1200" dirty="0" err="1">
                <a:solidFill>
                  <a:srgbClr val="0000FF"/>
                </a:solidFill>
                <a:latin typeface="Calibri" pitchFamily="34" charset="0"/>
                <a:cs typeface="Calibri" pitchFamily="34" charset="0"/>
              </a:rPr>
              <a:t>r</a:t>
            </a:r>
            <a:r>
              <a:rPr lang="en-US" altLang="zh-CN" sz="2200" b="0" kern="1200" baseline="-25000" dirty="0" err="1">
                <a:solidFill>
                  <a:srgbClr val="0000FF"/>
                </a:solidFill>
                <a:latin typeface="Calibri" pitchFamily="34" charset="0"/>
                <a:cs typeface="Calibri" pitchFamily="34" charset="0"/>
              </a:rPr>
              <a:t>if</a:t>
            </a:r>
            <a:r>
              <a:rPr lang="en-US" altLang="zh-CN" sz="2200" b="0" kern="1200" baseline="-25000" dirty="0">
                <a:solidFill>
                  <a:srgbClr val="0000FF"/>
                </a:solidFill>
                <a:latin typeface="Calibri" pitchFamily="34" charset="0"/>
                <a:cs typeface="Calibri" pitchFamily="34" charset="0"/>
              </a:rPr>
              <a:t> </a:t>
            </a:r>
            <a:r>
              <a:rPr lang="zh-CN" altLang="en-US" sz="2200" b="0" dirty="0">
                <a:solidFill>
                  <a:srgbClr val="0070C0"/>
                </a:solidFill>
                <a:latin typeface="Calibri" pitchFamily="34" charset="0"/>
                <a:cs typeface="Calibri" pitchFamily="34" charset="0"/>
              </a:rPr>
              <a:t>来实现</a:t>
            </a:r>
          </a:p>
          <a:p>
            <a:pPr marL="800100" lvl="1" indent="-342900">
              <a:lnSpc>
                <a:spcPct val="120000"/>
              </a:lnSpc>
              <a:spcBef>
                <a:spcPts val="600"/>
              </a:spcBef>
              <a:spcAft>
                <a:spcPts val="0"/>
              </a:spcAft>
              <a:buClr>
                <a:srgbClr val="0000FF"/>
              </a:buClr>
              <a:buSzPct val="100000"/>
              <a:buFont typeface="Wingdings" panose="05000000000000000000" pitchFamily="2" charset="2"/>
              <a:buChar char="ü"/>
              <a:defRPr/>
            </a:pPr>
            <a:endParaRPr lang="en-US" altLang="zh-CN" sz="2200" b="0" kern="1200" dirty="0">
              <a:latin typeface="Calibri" pitchFamily="34" charset="0"/>
              <a:cs typeface="Calibri" pitchFamily="34" charset="0"/>
            </a:endParaRPr>
          </a:p>
          <a:p>
            <a:pPr marL="800100" lvl="1" indent="-342900">
              <a:lnSpc>
                <a:spcPct val="120000"/>
              </a:lnSpc>
              <a:spcBef>
                <a:spcPts val="0"/>
              </a:spcBef>
              <a:spcAft>
                <a:spcPts val="0"/>
              </a:spcAft>
              <a:buClr>
                <a:srgbClr val="0000FF"/>
              </a:buClr>
              <a:buSzPct val="100000"/>
              <a:buFont typeface="Wingdings" panose="05000000000000000000" pitchFamily="2" charset="2"/>
              <a:buChar char="ü"/>
              <a:defRPr/>
            </a:pPr>
            <a:r>
              <a:rPr lang="zh-CN" altLang="en-US" sz="2200" b="0" dirty="0">
                <a:solidFill>
                  <a:srgbClr val="0070C0"/>
                </a:solidFill>
                <a:latin typeface="Calibri" pitchFamily="34" charset="0"/>
                <a:cs typeface="Calibri" pitchFamily="34" charset="0"/>
              </a:rPr>
              <a:t>用前面所述的区间标度变量的任一种距离计算方法来计算</a:t>
            </a:r>
          </a:p>
        </p:txBody>
      </p:sp>
      <p:pic>
        <p:nvPicPr>
          <p:cNvPr id="6" name="对象 7">
            <a:extLst>
              <a:ext uri="{FF2B5EF4-FFF2-40B4-BE49-F238E27FC236}">
                <a16:creationId xmlns:a16="http://schemas.microsoft.com/office/drawing/2014/main" id="{C21D0F9C-0B3D-4845-AC17-3AF3E25F17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0152" y="4992464"/>
            <a:ext cx="24384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对象 2">
            <a:extLst>
              <a:ext uri="{FF2B5EF4-FFF2-40B4-BE49-F238E27FC236}">
                <a16:creationId xmlns:a16="http://schemas.microsoft.com/office/drawing/2014/main" id="{35E43B79-6FBC-4254-9A2F-752E58C39E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3968" y="4183210"/>
            <a:ext cx="220980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23680873"/>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6.2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聚类分析中的数据类型</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比例标度型</a:t>
            </a:r>
          </a:p>
        </p:txBody>
      </p:sp>
      <p:sp>
        <p:nvSpPr>
          <p:cNvPr id="5" name="Rectangle 3">
            <a:extLst>
              <a:ext uri="{FF2B5EF4-FFF2-40B4-BE49-F238E27FC236}">
                <a16:creationId xmlns:a16="http://schemas.microsoft.com/office/drawing/2014/main" id="{EA0F4E7B-E8E9-4408-872C-46CA0D9A13A8}"/>
              </a:ext>
            </a:extLst>
          </p:cNvPr>
          <p:cNvSpPr txBox="1">
            <a:spLocks noChangeArrowheads="1"/>
          </p:cNvSpPr>
          <p:nvPr/>
        </p:nvSpPr>
        <p:spPr>
          <a:xfrm>
            <a:off x="342900" y="1066800"/>
            <a:ext cx="8458200" cy="5170512"/>
          </a:xfrm>
          <a:prstGeom prst="rect">
            <a:avLst/>
          </a:prstGeom>
        </p:spPr>
        <p:txBody>
          <a:bodyPr lIns="92075" tIns="46038" rIns="92075" bIns="46038"/>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20000"/>
              </a:lnSpc>
              <a:spcBef>
                <a:spcPts val="600"/>
              </a:spcBef>
              <a:spcAft>
                <a:spcPts val="600"/>
              </a:spcAft>
              <a:buSzPct val="100000"/>
              <a:buFont typeface="Wingdings" panose="05000000000000000000"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rPr>
              <a:t>比例标度型变量</a:t>
            </a:r>
            <a:r>
              <a:rPr lang="en-US" altLang="zh-CN" sz="2800" b="0" dirty="0">
                <a:solidFill>
                  <a:srgbClr val="FF0000"/>
                </a:solidFill>
                <a:latin typeface="方正兰亭中黑_GBK" panose="02000000000000000000" pitchFamily="2" charset="-122"/>
                <a:ea typeface="方正兰亭中黑_GBK" panose="02000000000000000000" pitchFamily="2" charset="-122"/>
              </a:rPr>
              <a:t>(Ratio-scaled variable): </a:t>
            </a:r>
            <a:r>
              <a:rPr lang="zh-CN" altLang="en-US" sz="2800" b="0" kern="1200" dirty="0">
                <a:solidFill>
                  <a:srgbClr val="0070C0"/>
                </a:solidFill>
                <a:latin typeface="方正兰亭中黑_GBK" panose="02000000000000000000" pitchFamily="2" charset="-122"/>
                <a:ea typeface="方正兰亭中黑_GBK" panose="02000000000000000000" pitchFamily="2" charset="-122"/>
              </a:rPr>
              <a:t>总是取正的度量值，有一个非线性的标度，近似的遵循指数标度，比如</a:t>
            </a:r>
            <a:r>
              <a:rPr lang="en-US" altLang="zh-CN" sz="2800" b="0" kern="1200" dirty="0">
                <a:solidFill>
                  <a:srgbClr val="0070C0"/>
                </a:solidFill>
                <a:latin typeface="方正兰亭中黑_GBK" panose="02000000000000000000" pitchFamily="2" charset="-122"/>
                <a:ea typeface="方正兰亭中黑_GBK" panose="02000000000000000000" pitchFamily="2" charset="-122"/>
              </a:rPr>
              <a:t> </a:t>
            </a:r>
            <a:r>
              <a:rPr lang="en-US" altLang="zh-CN" sz="2400" b="0" i="1" kern="0" dirty="0" err="1">
                <a:solidFill>
                  <a:srgbClr val="0070C0"/>
                </a:solidFill>
                <a:latin typeface="Calibri" panose="020F0502020204030204" pitchFamily="34" charset="0"/>
                <a:ea typeface="方正兰亭中黑_GBK" panose="02000000000000000000" pitchFamily="2" charset="-122"/>
                <a:cs typeface="Calibri" panose="020F0502020204030204" pitchFamily="34" charset="0"/>
              </a:rPr>
              <a:t>Ae</a:t>
            </a:r>
            <a:r>
              <a:rPr lang="en-US" altLang="zh-CN" sz="2400" b="0" i="1" kern="0" baseline="30000" dirty="0" err="1">
                <a:solidFill>
                  <a:srgbClr val="0070C0"/>
                </a:solidFill>
                <a:latin typeface="Calibri" panose="020F0502020204030204" pitchFamily="34" charset="0"/>
                <a:ea typeface="方正兰亭中黑_GBK" panose="02000000000000000000" pitchFamily="2" charset="-122"/>
                <a:cs typeface="Calibri" panose="020F0502020204030204" pitchFamily="34" charset="0"/>
              </a:rPr>
              <a:t>Bt</a:t>
            </a:r>
            <a:r>
              <a:rPr lang="en-US" altLang="zh-CN" sz="2400" b="0" kern="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 or </a:t>
            </a:r>
            <a:r>
              <a:rPr lang="en-US" altLang="zh-CN" sz="2400" b="0" i="1" kern="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Ae</a:t>
            </a:r>
            <a:r>
              <a:rPr lang="en-US" altLang="zh-CN" sz="2400" b="0" i="1" kern="0" baseline="3000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a:t>
            </a:r>
            <a:r>
              <a:rPr lang="en-US" altLang="zh-CN" sz="2400" b="0" i="1" kern="0" baseline="30000" dirty="0" err="1">
                <a:solidFill>
                  <a:srgbClr val="0070C0"/>
                </a:solidFill>
                <a:latin typeface="Calibri" panose="020F0502020204030204" pitchFamily="34" charset="0"/>
                <a:ea typeface="方正兰亭中黑_GBK" panose="02000000000000000000" pitchFamily="2" charset="-122"/>
                <a:cs typeface="Calibri" panose="020F0502020204030204" pitchFamily="34" charset="0"/>
              </a:rPr>
              <a:t>Bt</a:t>
            </a:r>
            <a:r>
              <a:rPr lang="en-US" altLang="zh-CN" sz="2400" b="0" kern="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 </a:t>
            </a:r>
          </a:p>
          <a:p>
            <a:pPr marL="450850" indent="-450850">
              <a:lnSpc>
                <a:spcPct val="120000"/>
              </a:lnSpc>
              <a:spcBef>
                <a:spcPts val="600"/>
              </a:spcBef>
              <a:spcAft>
                <a:spcPts val="600"/>
              </a:spcAft>
              <a:buSzPct val="100000"/>
              <a:buFont typeface="Wingdings" panose="05000000000000000000"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rPr>
              <a:t>相异度计算:</a:t>
            </a:r>
          </a:p>
          <a:p>
            <a:pPr marL="800100" lvl="1" indent="-342900">
              <a:lnSpc>
                <a:spcPct val="130000"/>
              </a:lnSpc>
              <a:spcBef>
                <a:spcPts val="600"/>
              </a:spcBef>
              <a:spcAft>
                <a:spcPts val="0"/>
              </a:spcAft>
              <a:buClr>
                <a:srgbClr val="0000FF"/>
              </a:buClr>
              <a:buSzPct val="100000"/>
              <a:buFont typeface="Wingdings" panose="05000000000000000000" pitchFamily="2" charset="2"/>
              <a:buChar char="ü"/>
              <a:defRPr/>
            </a:pPr>
            <a:r>
              <a:rPr lang="zh-CN" altLang="en-US" sz="2400" b="0" kern="1200" dirty="0">
                <a:solidFill>
                  <a:srgbClr val="0000FF"/>
                </a:solidFill>
                <a:latin typeface="方正兰亭中黑_GBK" panose="02000000000000000000" pitchFamily="2" charset="-122"/>
                <a:ea typeface="方正兰亭中黑_GBK" panose="02000000000000000000" pitchFamily="2" charset="-122"/>
                <a:cs typeface="Calibri" pitchFamily="34" charset="0"/>
              </a:rPr>
              <a:t>采用与区间标度变量相同的方法 —</a:t>
            </a:r>
            <a:r>
              <a:rPr lang="zh-CN" altLang="en-US" sz="2400" b="0" kern="1200" dirty="0">
                <a:solidFill>
                  <a:srgbClr val="C00000"/>
                </a:solidFill>
                <a:latin typeface="方正兰亭中黑_GBK" panose="02000000000000000000" pitchFamily="2" charset="-122"/>
                <a:ea typeface="方正兰亭中黑_GBK" panose="02000000000000000000" pitchFamily="2" charset="-122"/>
                <a:cs typeface="Calibri" pitchFamily="34" charset="0"/>
              </a:rPr>
              <a:t> </a:t>
            </a:r>
            <a:r>
              <a:rPr lang="zh-CN" altLang="en-US" sz="2400" b="0" kern="1200" dirty="0">
                <a:solidFill>
                  <a:srgbClr val="FF0000"/>
                </a:solidFill>
                <a:latin typeface="方正兰亭中黑_GBK" panose="02000000000000000000" pitchFamily="2" charset="-122"/>
                <a:ea typeface="方正兰亭中黑_GBK" panose="02000000000000000000" pitchFamily="2" charset="-122"/>
                <a:cs typeface="Calibri" pitchFamily="34" charset="0"/>
              </a:rPr>
              <a:t>不是一个好的选择</a:t>
            </a:r>
          </a:p>
          <a:p>
            <a:pPr marL="800100" lvl="1" indent="-342900">
              <a:lnSpc>
                <a:spcPct val="130000"/>
              </a:lnSpc>
              <a:spcBef>
                <a:spcPts val="600"/>
              </a:spcBef>
              <a:spcAft>
                <a:spcPts val="0"/>
              </a:spcAft>
              <a:buClr>
                <a:srgbClr val="0000FF"/>
              </a:buClr>
              <a:buSzPct val="100000"/>
              <a:buFont typeface="Wingdings" panose="05000000000000000000" pitchFamily="2" charset="2"/>
              <a:buChar char="ü"/>
              <a:defRPr/>
            </a:pPr>
            <a:r>
              <a:rPr lang="zh-CN" altLang="en-US" sz="2400" b="0" kern="1200" dirty="0">
                <a:solidFill>
                  <a:srgbClr val="0000FF"/>
                </a:solidFill>
                <a:latin typeface="方正兰亭中黑_GBK" panose="02000000000000000000" pitchFamily="2" charset="-122"/>
                <a:ea typeface="方正兰亭中黑_GBK" panose="02000000000000000000" pitchFamily="2" charset="-122"/>
                <a:cs typeface="Calibri" pitchFamily="34" charset="0"/>
              </a:rPr>
              <a:t>进行对数变换，</a:t>
            </a:r>
            <a:r>
              <a:rPr lang="zh-CN" altLang="en-US" sz="2400" b="0" kern="1200" dirty="0">
                <a:solidFill>
                  <a:srgbClr val="0070C0"/>
                </a:solidFill>
                <a:latin typeface="方正兰亭中黑_GBK" panose="02000000000000000000" pitchFamily="2" charset="-122"/>
                <a:ea typeface="方正兰亭中黑_GBK" panose="02000000000000000000" pitchFamily="2" charset="-122"/>
                <a:cs typeface="Calibri" pitchFamily="34" charset="0"/>
              </a:rPr>
              <a:t>对变换得到的值在采用与处理区间标度变量相同的方法对变换得到的值在采用与处理区间标度变量相同的方法 </a:t>
            </a:r>
            <a:r>
              <a:rPr lang="zh-CN" altLang="en-US" sz="2400" b="0" kern="1200" dirty="0">
                <a:latin typeface="方正兰亭中黑_GBK" panose="02000000000000000000" pitchFamily="2" charset="-122"/>
                <a:ea typeface="方正兰亭中黑_GBK" panose="02000000000000000000" pitchFamily="2" charset="-122"/>
                <a:cs typeface="Calibri" pitchFamily="34" charset="0"/>
              </a:rPr>
              <a:t>	</a:t>
            </a:r>
            <a:r>
              <a:rPr lang="en-US" altLang="zh-CN" sz="2400" b="0" kern="1200" dirty="0" err="1">
                <a:latin typeface="Calibri" panose="020F0502020204030204" pitchFamily="34" charset="0"/>
                <a:ea typeface="方正兰亭中黑_GBK" panose="02000000000000000000" pitchFamily="2" charset="-122"/>
                <a:cs typeface="Calibri" panose="020F0502020204030204" pitchFamily="34" charset="0"/>
              </a:rPr>
              <a:t>y</a:t>
            </a:r>
            <a:r>
              <a:rPr lang="en-US" altLang="zh-CN" sz="2400" b="0" kern="1200" baseline="-25000" dirty="0" err="1">
                <a:latin typeface="Calibri" panose="020F0502020204030204" pitchFamily="34" charset="0"/>
                <a:ea typeface="方正兰亭中黑_GBK" panose="02000000000000000000" pitchFamily="2" charset="-122"/>
                <a:cs typeface="Calibri" panose="020F0502020204030204" pitchFamily="34" charset="0"/>
              </a:rPr>
              <a:t>if</a:t>
            </a:r>
            <a:r>
              <a:rPr lang="en-US" altLang="zh-CN" sz="2400" b="0" kern="1200" dirty="0">
                <a:latin typeface="Calibri" panose="020F0502020204030204" pitchFamily="34" charset="0"/>
                <a:ea typeface="方正兰亭中黑_GBK" panose="02000000000000000000" pitchFamily="2" charset="-122"/>
                <a:cs typeface="Calibri" panose="020F0502020204030204" pitchFamily="34" charset="0"/>
              </a:rPr>
              <a:t> = log(</a:t>
            </a:r>
            <a:r>
              <a:rPr lang="en-US" altLang="zh-CN" sz="2400" b="0" kern="1200" dirty="0" err="1">
                <a:latin typeface="Calibri" panose="020F0502020204030204" pitchFamily="34" charset="0"/>
                <a:ea typeface="方正兰亭中黑_GBK" panose="02000000000000000000" pitchFamily="2" charset="-122"/>
                <a:cs typeface="Calibri" panose="020F0502020204030204" pitchFamily="34" charset="0"/>
              </a:rPr>
              <a:t>x</a:t>
            </a:r>
            <a:r>
              <a:rPr lang="en-US" altLang="zh-CN" sz="2400" b="0" kern="1200" baseline="-25000" dirty="0" err="1">
                <a:latin typeface="Calibri" panose="020F0502020204030204" pitchFamily="34" charset="0"/>
                <a:ea typeface="方正兰亭中黑_GBK" panose="02000000000000000000" pitchFamily="2" charset="-122"/>
                <a:cs typeface="Calibri" panose="020F0502020204030204" pitchFamily="34" charset="0"/>
              </a:rPr>
              <a:t>if</a:t>
            </a:r>
            <a:r>
              <a:rPr lang="en-US" altLang="zh-CN" sz="2400" b="0" kern="1200" dirty="0">
                <a:latin typeface="Calibri" panose="020F0502020204030204" pitchFamily="34" charset="0"/>
                <a:ea typeface="方正兰亭中黑_GBK" panose="02000000000000000000" pitchFamily="2" charset="-122"/>
                <a:cs typeface="Calibri" panose="020F0502020204030204" pitchFamily="34" charset="0"/>
              </a:rPr>
              <a:t>)</a:t>
            </a:r>
          </a:p>
          <a:p>
            <a:pPr marL="800100" lvl="1" indent="-342900">
              <a:lnSpc>
                <a:spcPct val="130000"/>
              </a:lnSpc>
              <a:spcBef>
                <a:spcPts val="600"/>
              </a:spcBef>
              <a:spcAft>
                <a:spcPts val="0"/>
              </a:spcAft>
              <a:buClr>
                <a:srgbClr val="0000FF"/>
              </a:buClr>
              <a:buSzPct val="100000"/>
              <a:buFont typeface="Wingdings" panose="05000000000000000000" pitchFamily="2" charset="2"/>
              <a:buChar char="ü"/>
              <a:defRPr/>
            </a:pPr>
            <a:r>
              <a:rPr lang="zh-CN" altLang="en-US" sz="2400" b="0" kern="1200" dirty="0">
                <a:solidFill>
                  <a:srgbClr val="0000FF"/>
                </a:solidFill>
                <a:latin typeface="方正兰亭中黑_GBK" panose="02000000000000000000" pitchFamily="2" charset="-122"/>
                <a:ea typeface="方正兰亭中黑_GBK" panose="02000000000000000000" pitchFamily="2" charset="-122"/>
                <a:cs typeface="Calibri" pitchFamily="34" charset="0"/>
              </a:rPr>
              <a:t>将其作为连续的序数型数据，将其秩作为区间标度的值来对待</a:t>
            </a:r>
          </a:p>
        </p:txBody>
      </p:sp>
    </p:spTree>
    <p:extLst>
      <p:ext uri="{BB962C8B-B14F-4D97-AF65-F5344CB8AC3E}">
        <p14:creationId xmlns:p14="http://schemas.microsoft.com/office/powerpoint/2010/main" val="1516434141"/>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6.2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聚类分析中的</a:t>
            </a:r>
            <a:r>
              <a:rPr lang="zh-CN" altLang="en-US" sz="3600" b="0" kern="0" dirty="0">
                <a:solidFill>
                  <a:srgbClr val="0070C0"/>
                </a:solidFill>
                <a:latin typeface="Times New Roman" panose="02020603050405020304" pitchFamily="18" charset="0"/>
                <a:ea typeface="方正兰亭中黑_GBK" panose="02000000000000000000" pitchFamily="2" charset="-122"/>
                <a:cs typeface="Times New Roman" panose="02020603050405020304" pitchFamily="18" charset="0"/>
              </a:rPr>
              <a:t>数据类型</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混合类型</a:t>
            </a:r>
          </a:p>
        </p:txBody>
      </p:sp>
      <p:sp>
        <p:nvSpPr>
          <p:cNvPr id="4" name="Rectangle 3">
            <a:extLst>
              <a:ext uri="{FF2B5EF4-FFF2-40B4-BE49-F238E27FC236}">
                <a16:creationId xmlns:a16="http://schemas.microsoft.com/office/drawing/2014/main" id="{3DEAE22B-D704-497F-A082-048206F9E057}"/>
              </a:ext>
            </a:extLst>
          </p:cNvPr>
          <p:cNvSpPr txBox="1">
            <a:spLocks noChangeArrowheads="1"/>
          </p:cNvSpPr>
          <p:nvPr/>
        </p:nvSpPr>
        <p:spPr>
          <a:xfrm>
            <a:off x="323528" y="1124744"/>
            <a:ext cx="8305800" cy="4876800"/>
          </a:xfrm>
          <a:prstGeom prst="rect">
            <a:avLst/>
          </a:prstGeom>
        </p:spPr>
        <p:txBody>
          <a:bodyPr lIns="92075" tIns="46038" rIns="92075" bIns="46038"/>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20000"/>
              </a:lnSpc>
              <a:spcBef>
                <a:spcPts val="600"/>
              </a:spcBef>
              <a:spcAft>
                <a:spcPts val="600"/>
              </a:spcAft>
              <a:buSzPct val="100000"/>
              <a:buFont typeface="Wingdings" panose="05000000000000000000" pitchFamily="2" charset="2"/>
              <a:buChar char="n"/>
              <a:defRPr/>
            </a:pPr>
            <a:r>
              <a:rPr lang="zh-CN" altLang="en-US" sz="2800" b="0" kern="1200" dirty="0">
                <a:solidFill>
                  <a:srgbClr val="0070C0"/>
                </a:solidFill>
                <a:latin typeface="方正兰亭中黑_GBK" panose="02000000000000000000" pitchFamily="2" charset="-122"/>
                <a:ea typeface="方正兰亭中黑_GBK" panose="02000000000000000000" pitchFamily="2" charset="-122"/>
              </a:rPr>
              <a:t>一个数据库可能包含了多种类型的变量，可用以下公式计算对象</a:t>
            </a:r>
            <a:r>
              <a:rPr lang="zh-CN" altLang="en-US" sz="2800" b="0" kern="120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 </a:t>
            </a:r>
            <a:r>
              <a:rPr lang="en-US" altLang="zh-CN" sz="2800" b="0" i="1" kern="1200" dirty="0" err="1">
                <a:solidFill>
                  <a:srgbClr val="0070C0"/>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rPr>
              <a:t>i</a:t>
            </a:r>
            <a:r>
              <a:rPr lang="en-US" altLang="zh-CN" sz="2800" b="0" kern="1200" dirty="0" err="1">
                <a:solidFill>
                  <a:srgbClr val="0070C0"/>
                </a:solidFill>
                <a:latin typeface="Calibri" panose="020F0502020204030204" pitchFamily="34" charset="0"/>
                <a:ea typeface="方正兰亭中黑_GBK" panose="02000000000000000000" pitchFamily="2" charset="-122"/>
                <a:cs typeface="Calibri" panose="020F0502020204030204" pitchFamily="34" charset="0"/>
              </a:rPr>
              <a:t>，</a:t>
            </a:r>
            <a:r>
              <a:rPr lang="en-US" altLang="zh-CN" sz="2800" b="0" i="1" kern="1200" dirty="0" err="1">
                <a:solidFill>
                  <a:srgbClr val="0070C0"/>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rPr>
              <a:t>j</a:t>
            </a:r>
            <a:r>
              <a:rPr lang="en-US" altLang="zh-CN" sz="2800" b="0" kern="120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 </a:t>
            </a:r>
            <a:r>
              <a:rPr lang="zh-CN" altLang="en-US" sz="2800" b="0" kern="1200" dirty="0">
                <a:solidFill>
                  <a:srgbClr val="0070C0"/>
                </a:solidFill>
                <a:latin typeface="方正兰亭中黑_GBK" panose="02000000000000000000" pitchFamily="2" charset="-122"/>
                <a:ea typeface="方正兰亭中黑_GBK" panose="02000000000000000000" pitchFamily="2" charset="-122"/>
              </a:rPr>
              <a:t>之间的相异度.</a:t>
            </a:r>
          </a:p>
          <a:p>
            <a:pPr>
              <a:defRPr/>
            </a:pPr>
            <a:endParaRPr lang="en-US" altLang="zh-CN" b="0" kern="0" dirty="0">
              <a:ea typeface="宋体" pitchFamily="2" charset="-122"/>
            </a:endParaRPr>
          </a:p>
          <a:p>
            <a:pPr lvl="1">
              <a:defRPr/>
            </a:pPr>
            <a:endParaRPr lang="en-US" altLang="zh-CN" b="0" i="1" kern="0" dirty="0">
              <a:ea typeface="宋体" pitchFamily="2" charset="-122"/>
            </a:endParaRPr>
          </a:p>
          <a:p>
            <a:pPr>
              <a:lnSpc>
                <a:spcPct val="120000"/>
              </a:lnSpc>
              <a:spcBef>
                <a:spcPts val="600"/>
              </a:spcBef>
              <a:buFont typeface="Wingdings" panose="05000000000000000000" pitchFamily="2" charset="2"/>
              <a:buNone/>
              <a:defRPr/>
            </a:pPr>
            <a:r>
              <a:rPr lang="zh-CN" altLang="en-US" sz="2800" b="0" dirty="0">
                <a:solidFill>
                  <a:srgbClr val="0070C0"/>
                </a:solidFill>
                <a:latin typeface="方正兰亭中黑_GBK" panose="02000000000000000000" pitchFamily="2" charset="-122"/>
                <a:ea typeface="方正兰亭中黑_GBK" panose="02000000000000000000" pitchFamily="2" charset="-122"/>
              </a:rPr>
              <a:t>	其中，</a:t>
            </a:r>
            <a:r>
              <a:rPr lang="en-US" altLang="zh-CN" sz="2800" b="0" i="1" kern="0" dirty="0">
                <a:solidFill>
                  <a:srgbClr val="0000FF"/>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rPr>
              <a:t>p</a:t>
            </a:r>
            <a:r>
              <a:rPr lang="zh-CN" altLang="en-US" sz="2800" b="0" dirty="0">
                <a:solidFill>
                  <a:srgbClr val="0070C0"/>
                </a:solidFill>
                <a:latin typeface="方正兰亭中黑_GBK" panose="02000000000000000000" pitchFamily="2" charset="-122"/>
                <a:ea typeface="方正兰亭中黑_GBK" panose="02000000000000000000" pitchFamily="2" charset="-122"/>
              </a:rPr>
              <a:t>为对象中的变量个数；</a:t>
            </a:r>
          </a:p>
          <a:p>
            <a:pPr>
              <a:lnSpc>
                <a:spcPct val="120000"/>
              </a:lnSpc>
              <a:spcBef>
                <a:spcPts val="600"/>
              </a:spcBef>
              <a:buFont typeface="Wingdings" panose="05000000000000000000" pitchFamily="2" charset="2"/>
              <a:buNone/>
              <a:defRPr/>
            </a:pPr>
            <a:r>
              <a:rPr lang="zh-CN" altLang="en-US" sz="2800" b="0" kern="0" dirty="0">
                <a:latin typeface="方正兰亭中黑_GBK" panose="02000000000000000000" pitchFamily="2" charset="-122"/>
                <a:ea typeface="方正兰亭中黑_GBK" panose="02000000000000000000" pitchFamily="2" charset="-122"/>
                <a:cs typeface="Calibri" pitchFamily="34" charset="0"/>
              </a:rPr>
              <a:t>	</a:t>
            </a:r>
            <a:r>
              <a:rPr lang="zh-CN" altLang="en-US" sz="2800" b="0" dirty="0">
                <a:solidFill>
                  <a:srgbClr val="0070C0"/>
                </a:solidFill>
                <a:latin typeface="方正兰亭中黑_GBK" panose="02000000000000000000" pitchFamily="2" charset="-122"/>
                <a:ea typeface="方正兰亭中黑_GBK" panose="02000000000000000000" pitchFamily="2" charset="-122"/>
              </a:rPr>
              <a:t>如果</a:t>
            </a:r>
            <a:r>
              <a:rPr lang="zh-CN" altLang="en-US" sz="2800" b="0" kern="0" dirty="0">
                <a:latin typeface="方正兰亭中黑_GBK" panose="02000000000000000000" pitchFamily="2" charset="-122"/>
                <a:ea typeface="方正兰亭中黑_GBK" panose="02000000000000000000" pitchFamily="2" charset="-122"/>
                <a:cs typeface="Calibri" pitchFamily="34" charset="0"/>
              </a:rPr>
              <a:t> </a:t>
            </a:r>
            <a:r>
              <a:rPr lang="en-US" altLang="zh-CN" sz="2800" b="0" i="1" kern="0" dirty="0" err="1">
                <a:solidFill>
                  <a:srgbClr val="0000FF"/>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rPr>
              <a:t>x</a:t>
            </a:r>
            <a:r>
              <a:rPr lang="en-US" altLang="zh-CN" sz="2800" b="0" i="1" kern="0" baseline="-25000" dirty="0" err="1">
                <a:solidFill>
                  <a:srgbClr val="0000FF"/>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rPr>
              <a:t>if</a:t>
            </a:r>
            <a:r>
              <a:rPr lang="en-US" altLang="zh-CN" sz="2800" b="0" i="1" kern="0" baseline="-25000" dirty="0">
                <a:solidFill>
                  <a:srgbClr val="0000FF"/>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rPr>
              <a:t> </a:t>
            </a:r>
            <a:r>
              <a:rPr lang="zh-CN" altLang="en-US" sz="2800" b="0" dirty="0">
                <a:solidFill>
                  <a:srgbClr val="0070C0"/>
                </a:solidFill>
                <a:latin typeface="方正兰亭中黑_GBK" panose="02000000000000000000" pitchFamily="2" charset="-122"/>
                <a:ea typeface="方正兰亭中黑_GBK" panose="02000000000000000000" pitchFamily="2" charset="-122"/>
              </a:rPr>
              <a:t>或</a:t>
            </a:r>
            <a:r>
              <a:rPr lang="zh-CN" altLang="en-US" sz="2800" b="0" kern="0" dirty="0">
                <a:latin typeface="方正兰亭中黑_GBK" panose="02000000000000000000" pitchFamily="2" charset="-122"/>
                <a:ea typeface="方正兰亭中黑_GBK" panose="02000000000000000000" pitchFamily="2" charset="-122"/>
                <a:cs typeface="Calibri" pitchFamily="34" charset="0"/>
              </a:rPr>
              <a:t> </a:t>
            </a:r>
            <a:r>
              <a:rPr lang="en-US" altLang="zh-CN" sz="2800" b="0" i="1" kern="0" dirty="0" err="1">
                <a:solidFill>
                  <a:srgbClr val="0000FF"/>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rPr>
              <a:t>x</a:t>
            </a:r>
            <a:r>
              <a:rPr lang="en-US" altLang="zh-CN" sz="2800" b="0" i="1" kern="0" baseline="-25000" dirty="0" err="1">
                <a:solidFill>
                  <a:srgbClr val="0000FF"/>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rPr>
              <a:t>jf</a:t>
            </a:r>
            <a:r>
              <a:rPr lang="en-US" altLang="zh-CN" sz="2800" b="0" kern="0" baseline="-25000" dirty="0">
                <a:latin typeface="Calibri" panose="020F0502020204030204" pitchFamily="34" charset="0"/>
                <a:ea typeface="方正兰亭中黑_GBK" panose="02000000000000000000" pitchFamily="2" charset="-122"/>
                <a:cs typeface="Calibri" panose="020F0502020204030204" pitchFamily="34" charset="0"/>
              </a:rPr>
              <a:t> </a:t>
            </a:r>
            <a:r>
              <a:rPr lang="en-US" altLang="zh-CN" sz="2800" b="0" kern="0" dirty="0">
                <a:latin typeface="Calibri" panose="020F0502020204030204" pitchFamily="34" charset="0"/>
                <a:ea typeface="方正兰亭中黑_GBK" panose="02000000000000000000" pitchFamily="2" charset="-122"/>
                <a:cs typeface="Calibri" panose="020F0502020204030204" pitchFamily="34" charset="0"/>
              </a:rPr>
              <a:t> </a:t>
            </a:r>
            <a:r>
              <a:rPr lang="zh-CN" altLang="en-US" sz="2800" b="0" dirty="0">
                <a:solidFill>
                  <a:srgbClr val="0070C0"/>
                </a:solidFill>
                <a:latin typeface="方正兰亭中黑_GBK" panose="02000000000000000000" pitchFamily="2" charset="-122"/>
                <a:ea typeface="方正兰亭中黑_GBK" panose="02000000000000000000" pitchFamily="2" charset="-122"/>
              </a:rPr>
              <a:t>缺失（即对象</a:t>
            </a:r>
            <a:r>
              <a:rPr lang="en-US" altLang="zh-CN" sz="2800" b="0" i="1" kern="0" dirty="0" err="1">
                <a:solidFill>
                  <a:srgbClr val="0000FF"/>
                </a:solidFill>
                <a:latin typeface="Calibri" panose="020F0502020204030204" pitchFamily="34" charset="0"/>
                <a:ea typeface="方正兰亭中黑_GBK" panose="02000000000000000000" pitchFamily="2" charset="-122"/>
                <a:cs typeface="Calibri" panose="020F0502020204030204" pitchFamily="34" charset="0"/>
              </a:rPr>
              <a:t>i</a:t>
            </a:r>
            <a:r>
              <a:rPr lang="zh-CN" altLang="en-US" sz="2800" b="0" dirty="0">
                <a:solidFill>
                  <a:srgbClr val="0070C0"/>
                </a:solidFill>
                <a:latin typeface="方正兰亭中黑_GBK" panose="02000000000000000000" pitchFamily="2" charset="-122"/>
                <a:ea typeface="方正兰亭中黑_GBK" panose="02000000000000000000" pitchFamily="2" charset="-122"/>
              </a:rPr>
              <a:t>或对象</a:t>
            </a:r>
            <a:r>
              <a:rPr lang="en-US" altLang="zh-CN" sz="2800" b="0" i="1" kern="0" dirty="0">
                <a:solidFill>
                  <a:srgbClr val="0000FF"/>
                </a:solidFill>
                <a:latin typeface="Calibri" panose="020F0502020204030204" pitchFamily="34" charset="0"/>
                <a:ea typeface="方正兰亭中黑_GBK" panose="02000000000000000000" pitchFamily="2" charset="-122"/>
                <a:cs typeface="Calibri" panose="020F0502020204030204" pitchFamily="34" charset="0"/>
              </a:rPr>
              <a:t>j</a:t>
            </a:r>
            <a:r>
              <a:rPr lang="zh-CN" altLang="en-US" sz="2800" b="0" dirty="0">
                <a:solidFill>
                  <a:srgbClr val="0070C0"/>
                </a:solidFill>
                <a:latin typeface="方正兰亭中黑_GBK" panose="02000000000000000000" pitchFamily="2" charset="-122"/>
                <a:ea typeface="方正兰亭中黑_GBK" panose="02000000000000000000" pitchFamily="2" charset="-122"/>
              </a:rPr>
              <a:t>没有变量</a:t>
            </a:r>
            <a:r>
              <a:rPr lang="en-US" altLang="zh-CN" sz="2800" b="0" i="1" kern="0" dirty="0">
                <a:solidFill>
                  <a:srgbClr val="0000FF"/>
                </a:solidFill>
                <a:latin typeface="Calibri" panose="020F0502020204030204" pitchFamily="34" charset="0"/>
                <a:ea typeface="方正兰亭中黑_GBK" panose="02000000000000000000" pitchFamily="2" charset="-122"/>
                <a:cs typeface="Calibri" panose="020F0502020204030204" pitchFamily="34" charset="0"/>
              </a:rPr>
              <a:t>f</a:t>
            </a:r>
            <a:r>
              <a:rPr lang="zh-CN" altLang="en-US" sz="2800" b="0" dirty="0">
                <a:solidFill>
                  <a:srgbClr val="0070C0"/>
                </a:solidFill>
                <a:latin typeface="方正兰亭中黑_GBK" panose="02000000000000000000" pitchFamily="2" charset="-122"/>
                <a:ea typeface="方正兰亭中黑_GBK" panose="02000000000000000000" pitchFamily="2" charset="-122"/>
              </a:rPr>
              <a:t>的值），</a:t>
            </a:r>
            <a:r>
              <a:rPr lang="zh-CN" altLang="en-US" sz="2800" b="0" kern="0" dirty="0">
                <a:solidFill>
                  <a:srgbClr val="FF0000"/>
                </a:solidFill>
                <a:latin typeface="方正兰亭中黑_GBK" panose="02000000000000000000" pitchFamily="2" charset="-122"/>
                <a:ea typeface="方正兰亭中黑_GBK" panose="02000000000000000000" pitchFamily="2" charset="-122"/>
                <a:cs typeface="Calibri" pitchFamily="34" charset="0"/>
              </a:rPr>
              <a:t>或者</a:t>
            </a:r>
            <a:r>
              <a:rPr lang="en-US" altLang="zh-CN" sz="2800" b="0" i="1" kern="0" dirty="0" err="1">
                <a:solidFill>
                  <a:srgbClr val="FF0000"/>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rPr>
              <a:t>x</a:t>
            </a:r>
            <a:r>
              <a:rPr lang="en-US" altLang="zh-CN" sz="2800" b="0" i="1" kern="0" baseline="-25000" dirty="0" err="1">
                <a:solidFill>
                  <a:srgbClr val="FF0000"/>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rPr>
              <a:t>if</a:t>
            </a:r>
            <a:r>
              <a:rPr lang="en-US" altLang="zh-CN" sz="2800" b="0" i="1" kern="0" baseline="-25000" dirty="0">
                <a:solidFill>
                  <a:srgbClr val="FF0000"/>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rPr>
              <a:t> </a:t>
            </a:r>
            <a:r>
              <a:rPr lang="en-US" altLang="zh-CN" sz="2800" b="0" i="1" kern="0" dirty="0">
                <a:solidFill>
                  <a:srgbClr val="FF0000"/>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rPr>
              <a:t>= </a:t>
            </a:r>
            <a:r>
              <a:rPr lang="en-US" altLang="zh-CN" sz="2800" b="0" i="1" kern="0" dirty="0" err="1">
                <a:solidFill>
                  <a:srgbClr val="FF0000"/>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rPr>
              <a:t>x</a:t>
            </a:r>
            <a:r>
              <a:rPr lang="en-US" altLang="zh-CN" sz="2800" b="0" i="1" kern="0" baseline="-25000" dirty="0" err="1">
                <a:solidFill>
                  <a:srgbClr val="FF0000"/>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rPr>
              <a:t>jf</a:t>
            </a:r>
            <a:r>
              <a:rPr lang="en-US" altLang="zh-CN" sz="2800" b="0" i="1" kern="0" dirty="0">
                <a:solidFill>
                  <a:srgbClr val="FF0000"/>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rPr>
              <a:t> =0</a:t>
            </a:r>
            <a:r>
              <a:rPr lang="en-US" altLang="zh-CN" sz="2800" b="0" kern="0" dirty="0">
                <a:solidFill>
                  <a:srgbClr val="FF0000"/>
                </a:solidFill>
                <a:latin typeface="方正兰亭中黑_GBK" panose="02000000000000000000" pitchFamily="2" charset="-122"/>
                <a:ea typeface="方正兰亭中黑_GBK" panose="02000000000000000000" pitchFamily="2" charset="-122"/>
                <a:cs typeface="Calibri" pitchFamily="34" charset="0"/>
              </a:rPr>
              <a:t>，</a:t>
            </a:r>
            <a:r>
              <a:rPr lang="zh-CN" altLang="en-US" sz="2800" b="0" kern="0" dirty="0">
                <a:solidFill>
                  <a:srgbClr val="FF0000"/>
                </a:solidFill>
                <a:latin typeface="方正兰亭中黑_GBK" panose="02000000000000000000" pitchFamily="2" charset="-122"/>
                <a:ea typeface="方正兰亭中黑_GBK" panose="02000000000000000000" pitchFamily="2" charset="-122"/>
                <a:cs typeface="Calibri" pitchFamily="34" charset="0"/>
              </a:rPr>
              <a:t>且变量</a:t>
            </a:r>
            <a:r>
              <a:rPr lang="en-US" altLang="zh-CN" sz="2800" b="0" i="1" kern="0" dirty="0">
                <a:solidFill>
                  <a:srgbClr val="FF0000"/>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rPr>
              <a:t>f</a:t>
            </a:r>
            <a:r>
              <a:rPr lang="zh-CN" altLang="en-US" sz="2800" b="0" kern="0" dirty="0">
                <a:solidFill>
                  <a:srgbClr val="FF0000"/>
                </a:solidFill>
                <a:latin typeface="方正兰亭中黑_GBK" panose="02000000000000000000" pitchFamily="2" charset="-122"/>
                <a:ea typeface="方正兰亭中黑_GBK" panose="02000000000000000000" pitchFamily="2" charset="-122"/>
                <a:cs typeface="Calibri" pitchFamily="34" charset="0"/>
              </a:rPr>
              <a:t>是不对称的二元变量，则指示项</a:t>
            </a:r>
            <a:r>
              <a:rPr lang="en-US" altLang="zh-CN" sz="2800" b="0" i="1" kern="0" dirty="0" err="1">
                <a:solidFill>
                  <a:srgbClr val="FF0000"/>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rPr>
              <a:t>δ</a:t>
            </a:r>
            <a:r>
              <a:rPr lang="en-US" altLang="zh-CN" sz="2800" b="0" i="1" kern="0" baseline="-25000" dirty="0" err="1">
                <a:solidFill>
                  <a:srgbClr val="FF0000"/>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rPr>
              <a:t>ij</a:t>
            </a:r>
            <a:r>
              <a:rPr lang="en-US" altLang="zh-CN" sz="2800" b="0" i="1" kern="0" dirty="0">
                <a:solidFill>
                  <a:srgbClr val="FF0000"/>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rPr>
              <a:t>(f)=0</a:t>
            </a:r>
            <a:r>
              <a:rPr lang="en-US" altLang="zh-CN" sz="2800" b="0" dirty="0">
                <a:solidFill>
                  <a:srgbClr val="0070C0"/>
                </a:solidFill>
                <a:latin typeface="方正兰亭中黑_GBK" panose="02000000000000000000" pitchFamily="2" charset="-122"/>
                <a:ea typeface="方正兰亭中黑_GBK" panose="02000000000000000000" pitchFamily="2" charset="-122"/>
              </a:rPr>
              <a:t>；</a:t>
            </a:r>
            <a:r>
              <a:rPr lang="zh-CN" altLang="en-US" sz="2800" b="0" dirty="0">
                <a:solidFill>
                  <a:srgbClr val="0070C0"/>
                </a:solidFill>
                <a:latin typeface="方正兰亭中黑_GBK" panose="02000000000000000000" pitchFamily="2" charset="-122"/>
                <a:ea typeface="方正兰亭中黑_GBK" panose="02000000000000000000" pitchFamily="2" charset="-122"/>
              </a:rPr>
              <a:t>否则</a:t>
            </a:r>
            <a:r>
              <a:rPr lang="en-US" altLang="zh-CN" sz="2800" b="0" i="1" kern="0" dirty="0" err="1">
                <a:solidFill>
                  <a:srgbClr val="0000FF"/>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rPr>
              <a:t>δ</a:t>
            </a:r>
            <a:r>
              <a:rPr lang="en-US" altLang="zh-CN" sz="2800" b="0" i="1" kern="0" baseline="-25000" dirty="0" err="1">
                <a:solidFill>
                  <a:srgbClr val="0000FF"/>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rPr>
              <a:t>ij</a:t>
            </a:r>
            <a:r>
              <a:rPr lang="en-US" altLang="zh-CN" sz="2800" b="0" i="1" kern="0" dirty="0">
                <a:solidFill>
                  <a:srgbClr val="0000FF"/>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rPr>
              <a:t>(f)=1</a:t>
            </a:r>
            <a:endParaRPr lang="zh-CN" altLang="en-US" sz="2800" b="0" i="1" kern="0" dirty="0">
              <a:solidFill>
                <a:srgbClr val="0000FF"/>
              </a:solidFill>
              <a:effectLst>
                <a:outerShdw blurRad="38100" dist="38100" dir="2700000" algn="tl">
                  <a:srgbClr val="000000">
                    <a:alpha val="43137"/>
                  </a:srgbClr>
                </a:outerShdw>
              </a:effectLst>
              <a:latin typeface="Calibri" panose="020F0502020204030204" pitchFamily="34" charset="0"/>
              <a:ea typeface="方正兰亭中黑_GBK" panose="02000000000000000000" pitchFamily="2" charset="-122"/>
              <a:cs typeface="Calibri" panose="020F0502020204030204" pitchFamily="34" charset="0"/>
            </a:endParaRPr>
          </a:p>
        </p:txBody>
      </p:sp>
      <p:pic>
        <p:nvPicPr>
          <p:cNvPr id="6" name="Object 4">
            <a:extLst>
              <a:ext uri="{FF2B5EF4-FFF2-40B4-BE49-F238E27FC236}">
                <a16:creationId xmlns:a16="http://schemas.microsoft.com/office/drawing/2014/main" id="{54A8026A-B06F-4298-B3BC-FE78332393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2348880"/>
            <a:ext cx="4175125"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8870240"/>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6.2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聚类分析中的数据类型</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混合类型</a:t>
            </a:r>
          </a:p>
        </p:txBody>
      </p:sp>
      <p:sp>
        <p:nvSpPr>
          <p:cNvPr id="4" name="Rectangle 3">
            <a:extLst>
              <a:ext uri="{FF2B5EF4-FFF2-40B4-BE49-F238E27FC236}">
                <a16:creationId xmlns:a16="http://schemas.microsoft.com/office/drawing/2014/main" id="{6859CAFA-75CF-4932-8FF4-26F1F53BCD07}"/>
              </a:ext>
            </a:extLst>
          </p:cNvPr>
          <p:cNvSpPr txBox="1">
            <a:spLocks noChangeArrowheads="1"/>
          </p:cNvSpPr>
          <p:nvPr/>
        </p:nvSpPr>
        <p:spPr>
          <a:xfrm>
            <a:off x="571500" y="1124744"/>
            <a:ext cx="8001000" cy="48245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lvl="1" indent="-450850">
              <a:lnSpc>
                <a:spcPct val="120000"/>
              </a:lnSpc>
              <a:spcBef>
                <a:spcPts val="600"/>
              </a:spcBef>
              <a:spcAft>
                <a:spcPts val="600"/>
              </a:spcAft>
              <a:buSzPct val="100000"/>
              <a:defRPr/>
            </a:pPr>
            <a:r>
              <a:rPr lang="en-US" altLang="zh-CN" i="1" kern="1200" dirty="0">
                <a:solidFill>
                  <a:srgbClr val="0000FF"/>
                </a:solidFill>
                <a:effectLst>
                  <a:outerShdw blurRad="38100" dist="38100" dir="2700000" algn="tl">
                    <a:srgbClr val="000000">
                      <a:alpha val="43137"/>
                    </a:srgbClr>
                  </a:outerShdw>
                </a:effectLst>
                <a:latin typeface="Calibri" pitchFamily="34" charset="0"/>
                <a:cs typeface="Calibri" pitchFamily="34" charset="0"/>
              </a:rPr>
              <a:t>f </a:t>
            </a:r>
            <a:r>
              <a:rPr lang="en-US" altLang="zh-CN" kern="1200" dirty="0">
                <a:latin typeface="Times New Roman" pitchFamily="18" charset="0"/>
                <a:cs typeface="+mn-cs"/>
              </a:rPr>
              <a:t> </a:t>
            </a:r>
            <a:r>
              <a:rPr lang="zh-CN" altLang="en-US" b="0" dirty="0">
                <a:solidFill>
                  <a:srgbClr val="0070C0"/>
                </a:solidFill>
                <a:latin typeface="方正兰亭中黑_GBK" panose="02000000000000000000" pitchFamily="2" charset="-122"/>
                <a:ea typeface="方正兰亭中黑_GBK" panose="02000000000000000000" pitchFamily="2" charset="-122"/>
              </a:rPr>
              <a:t>是二元变量或标称变量:</a:t>
            </a:r>
          </a:p>
          <a:p>
            <a:pPr lvl="2">
              <a:buFont typeface="Wingdings" panose="05000000000000000000" pitchFamily="2" charset="2"/>
              <a:buNone/>
              <a:defRPr/>
            </a:pPr>
            <a:r>
              <a:rPr lang="en-US" altLang="zh-CN" sz="2800" b="0" kern="0" dirty="0">
                <a:solidFill>
                  <a:srgbClr val="0000FF"/>
                </a:solidFill>
                <a:latin typeface="Calibri" pitchFamily="34" charset="0"/>
                <a:ea typeface="宋体" pitchFamily="2" charset="-122"/>
                <a:cs typeface="Calibri" pitchFamily="34" charset="0"/>
              </a:rPr>
              <a:t>if </a:t>
            </a:r>
            <a:r>
              <a:rPr lang="en-US" altLang="zh-CN" sz="2800" b="0" kern="0" dirty="0" err="1">
                <a:solidFill>
                  <a:srgbClr val="0000FF"/>
                </a:solidFill>
                <a:latin typeface="Calibri" pitchFamily="34" charset="0"/>
                <a:ea typeface="宋体" pitchFamily="2" charset="-122"/>
                <a:cs typeface="Calibri" pitchFamily="34" charset="0"/>
              </a:rPr>
              <a:t>x</a:t>
            </a:r>
            <a:r>
              <a:rPr lang="en-US" altLang="zh-CN" sz="2800" b="0" kern="0" baseline="-25000" dirty="0" err="1">
                <a:solidFill>
                  <a:srgbClr val="0000FF"/>
                </a:solidFill>
                <a:latin typeface="Calibri" pitchFamily="34" charset="0"/>
                <a:ea typeface="宋体" pitchFamily="2" charset="-122"/>
                <a:cs typeface="Calibri" pitchFamily="34" charset="0"/>
              </a:rPr>
              <a:t>if</a:t>
            </a:r>
            <a:r>
              <a:rPr lang="en-US" altLang="zh-CN" sz="2800" b="0" kern="0" baseline="-25000" dirty="0">
                <a:solidFill>
                  <a:srgbClr val="0000FF"/>
                </a:solidFill>
                <a:latin typeface="Calibri" pitchFamily="34" charset="0"/>
                <a:ea typeface="宋体" pitchFamily="2" charset="-122"/>
                <a:cs typeface="Calibri" pitchFamily="34" charset="0"/>
              </a:rPr>
              <a:t> </a:t>
            </a:r>
            <a:r>
              <a:rPr lang="en-US" altLang="zh-CN" sz="2800" b="0" kern="0" dirty="0">
                <a:solidFill>
                  <a:srgbClr val="0000FF"/>
                </a:solidFill>
                <a:latin typeface="Calibri" pitchFamily="34" charset="0"/>
                <a:ea typeface="宋体" pitchFamily="2" charset="-122"/>
                <a:cs typeface="Calibri" pitchFamily="34" charset="0"/>
              </a:rPr>
              <a:t>= </a:t>
            </a:r>
            <a:r>
              <a:rPr lang="en-US" altLang="zh-CN" sz="2800" b="0" kern="0" dirty="0" err="1">
                <a:solidFill>
                  <a:srgbClr val="0000FF"/>
                </a:solidFill>
                <a:latin typeface="Calibri" pitchFamily="34" charset="0"/>
                <a:ea typeface="宋体" pitchFamily="2" charset="-122"/>
                <a:cs typeface="Calibri" pitchFamily="34" charset="0"/>
              </a:rPr>
              <a:t>x</a:t>
            </a:r>
            <a:r>
              <a:rPr lang="en-US" altLang="zh-CN" sz="2800" b="0" kern="0" baseline="-25000" dirty="0" err="1">
                <a:solidFill>
                  <a:srgbClr val="0000FF"/>
                </a:solidFill>
                <a:latin typeface="Calibri" pitchFamily="34" charset="0"/>
                <a:ea typeface="宋体" pitchFamily="2" charset="-122"/>
                <a:cs typeface="Calibri" pitchFamily="34" charset="0"/>
              </a:rPr>
              <a:t>jf</a:t>
            </a:r>
            <a:r>
              <a:rPr lang="en-US" altLang="zh-CN" sz="2800" b="0" kern="0" dirty="0">
                <a:solidFill>
                  <a:srgbClr val="0000FF"/>
                </a:solidFill>
                <a:latin typeface="Calibri" pitchFamily="34" charset="0"/>
                <a:ea typeface="宋体" pitchFamily="2" charset="-122"/>
                <a:cs typeface="Calibri" pitchFamily="34" charset="0"/>
              </a:rPr>
              <a:t> </a:t>
            </a:r>
            <a:r>
              <a:rPr lang="en-US" altLang="zh-CN" sz="2800" b="0" kern="0" dirty="0" err="1">
                <a:solidFill>
                  <a:srgbClr val="0000FF"/>
                </a:solidFill>
                <a:latin typeface="Calibri" pitchFamily="34" charset="0"/>
                <a:ea typeface="宋体" pitchFamily="2" charset="-122"/>
                <a:cs typeface="Calibri" pitchFamily="34" charset="0"/>
              </a:rPr>
              <a:t>d</a:t>
            </a:r>
            <a:r>
              <a:rPr lang="en-US" altLang="zh-CN" sz="2800" b="0" kern="0" baseline="-25000" dirty="0" err="1">
                <a:solidFill>
                  <a:srgbClr val="0000FF"/>
                </a:solidFill>
                <a:latin typeface="Calibri" pitchFamily="34" charset="0"/>
                <a:ea typeface="宋体" pitchFamily="2" charset="-122"/>
                <a:cs typeface="Calibri" pitchFamily="34" charset="0"/>
              </a:rPr>
              <a:t>ij</a:t>
            </a:r>
            <a:r>
              <a:rPr lang="en-US" altLang="zh-CN" sz="2800" b="0" kern="0" baseline="30000" dirty="0">
                <a:solidFill>
                  <a:srgbClr val="0000FF"/>
                </a:solidFill>
                <a:latin typeface="Calibri" pitchFamily="34" charset="0"/>
                <a:ea typeface="宋体" pitchFamily="2" charset="-122"/>
                <a:cs typeface="Calibri" pitchFamily="34" charset="0"/>
              </a:rPr>
              <a:t>(f)</a:t>
            </a:r>
            <a:r>
              <a:rPr lang="en-US" altLang="zh-CN" sz="2800" b="0" kern="0" dirty="0">
                <a:solidFill>
                  <a:srgbClr val="0000FF"/>
                </a:solidFill>
                <a:latin typeface="Calibri" pitchFamily="34" charset="0"/>
                <a:ea typeface="宋体" pitchFamily="2" charset="-122"/>
                <a:cs typeface="Calibri" pitchFamily="34" charset="0"/>
              </a:rPr>
              <a:t> = 0, else </a:t>
            </a:r>
            <a:r>
              <a:rPr lang="en-US" altLang="zh-CN" sz="2800" b="0" kern="0" dirty="0" err="1">
                <a:solidFill>
                  <a:srgbClr val="0000FF"/>
                </a:solidFill>
                <a:latin typeface="Calibri" pitchFamily="34" charset="0"/>
                <a:ea typeface="宋体" pitchFamily="2" charset="-122"/>
                <a:cs typeface="Calibri" pitchFamily="34" charset="0"/>
              </a:rPr>
              <a:t>d</a:t>
            </a:r>
            <a:r>
              <a:rPr lang="en-US" altLang="zh-CN" sz="2800" b="0" kern="0" baseline="-25000" dirty="0" err="1">
                <a:solidFill>
                  <a:srgbClr val="0000FF"/>
                </a:solidFill>
                <a:latin typeface="Calibri" pitchFamily="34" charset="0"/>
                <a:ea typeface="宋体" pitchFamily="2" charset="-122"/>
                <a:cs typeface="Calibri" pitchFamily="34" charset="0"/>
              </a:rPr>
              <a:t>ij</a:t>
            </a:r>
            <a:r>
              <a:rPr lang="en-US" altLang="zh-CN" sz="2800" b="0" kern="0" baseline="30000" dirty="0">
                <a:solidFill>
                  <a:srgbClr val="0000FF"/>
                </a:solidFill>
                <a:latin typeface="Calibri" pitchFamily="34" charset="0"/>
                <a:ea typeface="宋体" pitchFamily="2" charset="-122"/>
                <a:cs typeface="Calibri" pitchFamily="34" charset="0"/>
              </a:rPr>
              <a:t>(f)</a:t>
            </a:r>
            <a:r>
              <a:rPr lang="en-US" altLang="zh-CN" sz="2800" b="0" kern="0" dirty="0">
                <a:solidFill>
                  <a:srgbClr val="0000FF"/>
                </a:solidFill>
                <a:latin typeface="Calibri" pitchFamily="34" charset="0"/>
                <a:ea typeface="宋体" pitchFamily="2" charset="-122"/>
                <a:cs typeface="Calibri" pitchFamily="34" charset="0"/>
              </a:rPr>
              <a:t> = 1 </a:t>
            </a:r>
          </a:p>
          <a:p>
            <a:pPr marL="450850" lvl="1" indent="-450850">
              <a:lnSpc>
                <a:spcPct val="120000"/>
              </a:lnSpc>
              <a:spcBef>
                <a:spcPts val="600"/>
              </a:spcBef>
              <a:spcAft>
                <a:spcPts val="600"/>
              </a:spcAft>
              <a:buSzPct val="100000"/>
              <a:defRPr/>
            </a:pPr>
            <a:r>
              <a:rPr lang="en-US" altLang="zh-CN" i="1" kern="1200" dirty="0">
                <a:solidFill>
                  <a:srgbClr val="0000FF"/>
                </a:solidFill>
                <a:effectLst>
                  <a:outerShdw blurRad="38100" dist="38100" dir="2700000" algn="tl">
                    <a:srgbClr val="000000">
                      <a:alpha val="43137"/>
                    </a:srgbClr>
                  </a:outerShdw>
                </a:effectLst>
                <a:latin typeface="Calibri" pitchFamily="34" charset="0"/>
                <a:cs typeface="Calibri" pitchFamily="34" charset="0"/>
              </a:rPr>
              <a:t>f</a:t>
            </a:r>
            <a:r>
              <a:rPr lang="en-US" altLang="zh-CN" b="0" i="1" kern="1200" dirty="0">
                <a:solidFill>
                  <a:srgbClr val="0000FF"/>
                </a:solidFill>
                <a:effectLst>
                  <a:outerShdw blurRad="38100" dist="38100" dir="2700000" algn="tl">
                    <a:srgbClr val="000000">
                      <a:alpha val="43137"/>
                    </a:srgbClr>
                  </a:outerShdw>
                </a:effectLst>
                <a:latin typeface="Calibri" pitchFamily="34" charset="0"/>
                <a:cs typeface="Calibri" pitchFamily="34" charset="0"/>
              </a:rPr>
              <a:t>  </a:t>
            </a:r>
            <a:r>
              <a:rPr lang="zh-CN" altLang="en-US" b="0" dirty="0">
                <a:solidFill>
                  <a:srgbClr val="0070C0"/>
                </a:solidFill>
                <a:latin typeface="方正兰亭中黑_GBK" panose="02000000000000000000" pitchFamily="2" charset="-122"/>
                <a:ea typeface="方正兰亭中黑_GBK" panose="02000000000000000000" pitchFamily="2" charset="-122"/>
              </a:rPr>
              <a:t>是区间标度变量: </a:t>
            </a:r>
          </a:p>
          <a:p>
            <a:pPr lvl="1">
              <a:buFont typeface="Wingdings" panose="05000000000000000000" pitchFamily="2" charset="2"/>
              <a:buNone/>
              <a:defRPr/>
            </a:pPr>
            <a:r>
              <a:rPr lang="en-US" altLang="zh-CN" b="0" kern="0" dirty="0">
                <a:latin typeface="Calibri" pitchFamily="34" charset="0"/>
                <a:ea typeface="宋体" pitchFamily="2" charset="-122"/>
                <a:cs typeface="Calibri" pitchFamily="34" charset="0"/>
              </a:rPr>
              <a:t>	</a:t>
            </a:r>
            <a:r>
              <a:rPr lang="en-US" altLang="zh-CN" b="0" kern="0" dirty="0" err="1">
                <a:solidFill>
                  <a:srgbClr val="0000FF"/>
                </a:solidFill>
                <a:latin typeface="Calibri" pitchFamily="34" charset="0"/>
                <a:ea typeface="宋体" pitchFamily="2" charset="-122"/>
                <a:cs typeface="Calibri" pitchFamily="34" charset="0"/>
              </a:rPr>
              <a:t>d</a:t>
            </a:r>
            <a:r>
              <a:rPr lang="en-US" altLang="zh-CN" b="0" kern="0" baseline="-25000" dirty="0" err="1">
                <a:solidFill>
                  <a:srgbClr val="0000FF"/>
                </a:solidFill>
                <a:latin typeface="Calibri" pitchFamily="34" charset="0"/>
                <a:ea typeface="宋体" pitchFamily="2" charset="-122"/>
                <a:cs typeface="Calibri" pitchFamily="34" charset="0"/>
              </a:rPr>
              <a:t>ij</a:t>
            </a:r>
            <a:r>
              <a:rPr lang="en-US" altLang="zh-CN" b="0" kern="0" baseline="30000" dirty="0">
                <a:solidFill>
                  <a:srgbClr val="0000FF"/>
                </a:solidFill>
                <a:latin typeface="Calibri" pitchFamily="34" charset="0"/>
                <a:ea typeface="宋体" pitchFamily="2" charset="-122"/>
                <a:cs typeface="Calibri" pitchFamily="34" charset="0"/>
              </a:rPr>
              <a:t>(f)</a:t>
            </a:r>
            <a:r>
              <a:rPr lang="en-US" altLang="zh-CN" b="0" kern="0" dirty="0">
                <a:solidFill>
                  <a:srgbClr val="0000FF"/>
                </a:solidFill>
                <a:latin typeface="Calibri" pitchFamily="34" charset="0"/>
                <a:ea typeface="宋体" pitchFamily="2" charset="-122"/>
                <a:cs typeface="Calibri" pitchFamily="34" charset="0"/>
              </a:rPr>
              <a:t> = | </a:t>
            </a:r>
            <a:r>
              <a:rPr lang="en-US" altLang="zh-CN" b="0" kern="0" dirty="0" err="1">
                <a:solidFill>
                  <a:srgbClr val="0000FF"/>
                </a:solidFill>
                <a:latin typeface="Calibri" pitchFamily="34" charset="0"/>
                <a:ea typeface="宋体" pitchFamily="2" charset="-122"/>
                <a:cs typeface="Calibri" pitchFamily="34" charset="0"/>
              </a:rPr>
              <a:t>x</a:t>
            </a:r>
            <a:r>
              <a:rPr lang="en-US" altLang="zh-CN" b="0" kern="0" baseline="-25000" dirty="0" err="1">
                <a:solidFill>
                  <a:srgbClr val="0000FF"/>
                </a:solidFill>
                <a:latin typeface="Calibri" pitchFamily="34" charset="0"/>
                <a:ea typeface="宋体" pitchFamily="2" charset="-122"/>
                <a:cs typeface="Calibri" pitchFamily="34" charset="0"/>
              </a:rPr>
              <a:t>if</a:t>
            </a:r>
            <a:r>
              <a:rPr lang="en-US" altLang="zh-CN" b="0" kern="0" dirty="0" err="1">
                <a:solidFill>
                  <a:srgbClr val="0000FF"/>
                </a:solidFill>
                <a:latin typeface="Calibri" pitchFamily="34" charset="0"/>
                <a:ea typeface="宋体" pitchFamily="2" charset="-122"/>
                <a:cs typeface="Calibri" pitchFamily="34" charset="0"/>
              </a:rPr>
              <a:t>-x</a:t>
            </a:r>
            <a:r>
              <a:rPr lang="en-US" altLang="zh-CN" b="0" kern="0" baseline="-25000" dirty="0" err="1">
                <a:solidFill>
                  <a:srgbClr val="0000FF"/>
                </a:solidFill>
                <a:latin typeface="Calibri" pitchFamily="34" charset="0"/>
                <a:ea typeface="宋体" pitchFamily="2" charset="-122"/>
                <a:cs typeface="Calibri" pitchFamily="34" charset="0"/>
              </a:rPr>
              <a:t>jf</a:t>
            </a:r>
            <a:r>
              <a:rPr lang="en-US" altLang="zh-CN" b="0" kern="0" dirty="0">
                <a:solidFill>
                  <a:srgbClr val="0000FF"/>
                </a:solidFill>
                <a:latin typeface="Calibri" pitchFamily="34" charset="0"/>
                <a:ea typeface="宋体" pitchFamily="2" charset="-122"/>
                <a:cs typeface="Calibri" pitchFamily="34" charset="0"/>
              </a:rPr>
              <a:t> |/</a:t>
            </a:r>
            <a:r>
              <a:rPr lang="en-US" altLang="zh-CN" b="0" kern="0" dirty="0" err="1">
                <a:solidFill>
                  <a:srgbClr val="0000FF"/>
                </a:solidFill>
                <a:latin typeface="Calibri" pitchFamily="34" charset="0"/>
                <a:ea typeface="宋体" pitchFamily="2" charset="-122"/>
                <a:cs typeface="Calibri" pitchFamily="34" charset="0"/>
              </a:rPr>
              <a:t>max</a:t>
            </a:r>
            <a:r>
              <a:rPr lang="en-US" altLang="zh-CN" b="0" kern="0" baseline="-25000" dirty="0" err="1">
                <a:solidFill>
                  <a:srgbClr val="0000FF"/>
                </a:solidFill>
                <a:latin typeface="Calibri" pitchFamily="34" charset="0"/>
                <a:ea typeface="宋体" pitchFamily="2" charset="-122"/>
                <a:cs typeface="Calibri" pitchFamily="34" charset="0"/>
              </a:rPr>
              <a:t>h</a:t>
            </a:r>
            <a:r>
              <a:rPr lang="en-US" altLang="zh-CN" b="0" kern="0" dirty="0" err="1">
                <a:solidFill>
                  <a:srgbClr val="0000FF"/>
                </a:solidFill>
                <a:latin typeface="Calibri" pitchFamily="34" charset="0"/>
                <a:ea typeface="宋体" pitchFamily="2" charset="-122"/>
                <a:cs typeface="Calibri" pitchFamily="34" charset="0"/>
              </a:rPr>
              <a:t>x</a:t>
            </a:r>
            <a:r>
              <a:rPr lang="en-US" altLang="zh-CN" b="0" kern="0" baseline="-25000" dirty="0" err="1">
                <a:solidFill>
                  <a:srgbClr val="0000FF"/>
                </a:solidFill>
                <a:latin typeface="Calibri" pitchFamily="34" charset="0"/>
                <a:ea typeface="宋体" pitchFamily="2" charset="-122"/>
                <a:cs typeface="Calibri" pitchFamily="34" charset="0"/>
              </a:rPr>
              <a:t>hf</a:t>
            </a:r>
            <a:r>
              <a:rPr lang="en-US" altLang="zh-CN" b="0" kern="0" dirty="0" err="1">
                <a:solidFill>
                  <a:srgbClr val="0000FF"/>
                </a:solidFill>
                <a:latin typeface="Calibri" pitchFamily="34" charset="0"/>
                <a:ea typeface="宋体" pitchFamily="2" charset="-122"/>
                <a:cs typeface="Calibri" pitchFamily="34" charset="0"/>
              </a:rPr>
              <a:t>-min</a:t>
            </a:r>
            <a:r>
              <a:rPr lang="en-US" altLang="zh-CN" b="0" kern="0" baseline="-25000" dirty="0" err="1">
                <a:solidFill>
                  <a:srgbClr val="0000FF"/>
                </a:solidFill>
                <a:latin typeface="Calibri" pitchFamily="34" charset="0"/>
                <a:ea typeface="宋体" pitchFamily="2" charset="-122"/>
                <a:cs typeface="Calibri" pitchFamily="34" charset="0"/>
              </a:rPr>
              <a:t>h</a:t>
            </a:r>
            <a:r>
              <a:rPr lang="en-US" altLang="zh-CN" b="0" kern="0" dirty="0" err="1">
                <a:solidFill>
                  <a:srgbClr val="0000FF"/>
                </a:solidFill>
                <a:latin typeface="Calibri" pitchFamily="34" charset="0"/>
                <a:ea typeface="宋体" pitchFamily="2" charset="-122"/>
                <a:cs typeface="Calibri" pitchFamily="34" charset="0"/>
              </a:rPr>
              <a:t>x</a:t>
            </a:r>
            <a:r>
              <a:rPr lang="en-US" altLang="zh-CN" b="0" kern="0" baseline="-25000" dirty="0" err="1">
                <a:solidFill>
                  <a:srgbClr val="0000FF"/>
                </a:solidFill>
                <a:latin typeface="Calibri" pitchFamily="34" charset="0"/>
                <a:ea typeface="宋体" pitchFamily="2" charset="-122"/>
                <a:cs typeface="Calibri" pitchFamily="34" charset="0"/>
              </a:rPr>
              <a:t>hf</a:t>
            </a:r>
            <a:endParaRPr lang="en-US" altLang="zh-CN" b="0" kern="0" baseline="-25000" dirty="0">
              <a:solidFill>
                <a:srgbClr val="0000FF"/>
              </a:solidFill>
              <a:latin typeface="Calibri" pitchFamily="34" charset="0"/>
              <a:ea typeface="宋体" pitchFamily="2" charset="-122"/>
              <a:cs typeface="Calibri" pitchFamily="34" charset="0"/>
            </a:endParaRPr>
          </a:p>
          <a:p>
            <a:pPr lvl="1">
              <a:buFont typeface="Wingdings" panose="05000000000000000000" pitchFamily="2" charset="2"/>
              <a:buNone/>
              <a:defRPr/>
            </a:pPr>
            <a:r>
              <a:rPr lang="en-US" altLang="zh-CN" sz="3200" b="0" kern="0" baseline="-25000" dirty="0">
                <a:latin typeface="Calibri" pitchFamily="34" charset="0"/>
                <a:cs typeface="Calibri" pitchFamily="34" charset="0"/>
              </a:rPr>
              <a:t>	</a:t>
            </a:r>
            <a:r>
              <a:rPr lang="zh-CN" altLang="en-US" b="0" dirty="0">
                <a:solidFill>
                  <a:srgbClr val="0070C0"/>
                </a:solidFill>
                <a:latin typeface="方正兰亭中黑_GBK" panose="02000000000000000000" pitchFamily="2" charset="-122"/>
                <a:ea typeface="方正兰亭中黑_GBK" panose="02000000000000000000" pitchFamily="2" charset="-122"/>
              </a:rPr>
              <a:t>其中</a:t>
            </a:r>
            <a:r>
              <a:rPr lang="en-US" altLang="zh-CN" b="0" dirty="0">
                <a:solidFill>
                  <a:srgbClr val="0070C0"/>
                </a:solidFill>
                <a:latin typeface="方正兰亭中黑_GBK" panose="02000000000000000000" pitchFamily="2" charset="-122"/>
                <a:ea typeface="方正兰亭中黑_GBK" panose="02000000000000000000" pitchFamily="2" charset="-122"/>
              </a:rPr>
              <a:t>h</a:t>
            </a:r>
            <a:r>
              <a:rPr lang="zh-CN" altLang="en-US" b="0" dirty="0">
                <a:solidFill>
                  <a:srgbClr val="0070C0"/>
                </a:solidFill>
                <a:latin typeface="方正兰亭中黑_GBK" panose="02000000000000000000" pitchFamily="2" charset="-122"/>
                <a:ea typeface="方正兰亭中黑_GBK" panose="02000000000000000000" pitchFamily="2" charset="-122"/>
              </a:rPr>
              <a:t>遍取变量</a:t>
            </a:r>
            <a:r>
              <a:rPr lang="en-US" altLang="zh-CN" b="0" dirty="0">
                <a:solidFill>
                  <a:srgbClr val="0070C0"/>
                </a:solidFill>
                <a:latin typeface="方正兰亭中黑_GBK" panose="02000000000000000000" pitchFamily="2" charset="-122"/>
                <a:ea typeface="方正兰亭中黑_GBK" panose="02000000000000000000" pitchFamily="2" charset="-122"/>
              </a:rPr>
              <a:t>f</a:t>
            </a:r>
            <a:r>
              <a:rPr lang="zh-CN" altLang="en-US" b="0" dirty="0">
                <a:solidFill>
                  <a:srgbClr val="0070C0"/>
                </a:solidFill>
                <a:latin typeface="方正兰亭中黑_GBK" panose="02000000000000000000" pitchFamily="2" charset="-122"/>
                <a:ea typeface="方正兰亭中黑_GBK" panose="02000000000000000000" pitchFamily="2" charset="-122"/>
              </a:rPr>
              <a:t>的所有非空缺对象</a:t>
            </a:r>
          </a:p>
          <a:p>
            <a:pPr marL="450850" lvl="1" indent="-450850">
              <a:lnSpc>
                <a:spcPct val="120000"/>
              </a:lnSpc>
              <a:spcBef>
                <a:spcPts val="600"/>
              </a:spcBef>
              <a:spcAft>
                <a:spcPts val="600"/>
              </a:spcAft>
              <a:buSzPct val="100000"/>
              <a:defRPr/>
            </a:pPr>
            <a:r>
              <a:rPr lang="en-US" altLang="zh-CN" i="1" kern="1200" dirty="0">
                <a:solidFill>
                  <a:srgbClr val="0000FF"/>
                </a:solidFill>
                <a:effectLst>
                  <a:outerShdw blurRad="38100" dist="38100" dir="2700000" algn="tl">
                    <a:srgbClr val="000000">
                      <a:alpha val="43137"/>
                    </a:srgbClr>
                  </a:outerShdw>
                </a:effectLst>
                <a:latin typeface="Calibri" pitchFamily="34" charset="0"/>
                <a:cs typeface="Calibri" pitchFamily="34" charset="0"/>
              </a:rPr>
              <a:t>f</a:t>
            </a:r>
            <a:r>
              <a:rPr lang="en-US" altLang="zh-CN" b="0" i="1" kern="1200" dirty="0">
                <a:solidFill>
                  <a:srgbClr val="0000FF"/>
                </a:solidFill>
                <a:effectLst>
                  <a:outerShdw blurRad="38100" dist="38100" dir="2700000" algn="tl">
                    <a:srgbClr val="000000">
                      <a:alpha val="43137"/>
                    </a:srgbClr>
                  </a:outerShdw>
                </a:effectLst>
                <a:latin typeface="Calibri" pitchFamily="34" charset="0"/>
                <a:cs typeface="Calibri" pitchFamily="34" charset="0"/>
              </a:rPr>
              <a:t>  </a:t>
            </a:r>
            <a:r>
              <a:rPr lang="zh-CN" altLang="en-US" b="0" dirty="0">
                <a:solidFill>
                  <a:srgbClr val="0070C0"/>
                </a:solidFill>
                <a:latin typeface="方正兰亭中黑_GBK" panose="02000000000000000000" pitchFamily="2" charset="-122"/>
                <a:ea typeface="方正兰亭中黑_GBK" panose="02000000000000000000" pitchFamily="2" charset="-122"/>
              </a:rPr>
              <a:t>是序数型或比例标度型</a:t>
            </a:r>
          </a:p>
          <a:p>
            <a:pPr lvl="2">
              <a:buFont typeface="Wingdings" panose="05000000000000000000" pitchFamily="2" charset="2"/>
              <a:buChar char="ü"/>
              <a:defRPr/>
            </a:pPr>
            <a:r>
              <a:rPr lang="zh-CN" altLang="en-US" b="0" dirty="0">
                <a:solidFill>
                  <a:srgbClr val="0070C0"/>
                </a:solidFill>
                <a:latin typeface="方正兰亭中黑_GBK" panose="02000000000000000000" pitchFamily="2" charset="-122"/>
                <a:ea typeface="方正兰亭中黑_GBK" panose="02000000000000000000" pitchFamily="2" charset="-122"/>
              </a:rPr>
              <a:t>计算秩 </a:t>
            </a:r>
            <a:r>
              <a:rPr lang="en-US" altLang="zh-CN" sz="2800" b="0" kern="0" dirty="0" err="1">
                <a:solidFill>
                  <a:srgbClr val="0000FF"/>
                </a:solidFill>
                <a:latin typeface="Calibri" pitchFamily="34" charset="0"/>
                <a:cs typeface="Calibri" pitchFamily="34" charset="0"/>
              </a:rPr>
              <a:t>r</a:t>
            </a:r>
            <a:r>
              <a:rPr lang="en-US" altLang="zh-CN" sz="2800" b="0" kern="0" baseline="-25000" dirty="0" err="1">
                <a:solidFill>
                  <a:srgbClr val="0000FF"/>
                </a:solidFill>
                <a:latin typeface="Calibri" pitchFamily="34" charset="0"/>
                <a:cs typeface="Calibri" pitchFamily="34" charset="0"/>
              </a:rPr>
              <a:t>if</a:t>
            </a:r>
            <a:r>
              <a:rPr lang="en-US" altLang="zh-CN" sz="2800" b="0" kern="0" dirty="0">
                <a:solidFill>
                  <a:srgbClr val="0000FF"/>
                </a:solidFill>
                <a:latin typeface="Calibri" pitchFamily="34" charset="0"/>
                <a:cs typeface="Calibri" pitchFamily="34" charset="0"/>
              </a:rPr>
              <a:t> </a:t>
            </a:r>
          </a:p>
          <a:p>
            <a:pPr lvl="2">
              <a:buFont typeface="Wingdings" panose="05000000000000000000" pitchFamily="2" charset="2"/>
              <a:buChar char="ü"/>
              <a:defRPr/>
            </a:pPr>
            <a:r>
              <a:rPr lang="zh-CN" altLang="en-US" b="0" dirty="0">
                <a:solidFill>
                  <a:srgbClr val="0070C0"/>
                </a:solidFill>
                <a:latin typeface="方正兰亭中黑_GBK" panose="02000000000000000000" pitchFamily="2" charset="-122"/>
                <a:ea typeface="方正兰亭中黑_GBK" panose="02000000000000000000" pitchFamily="2" charset="-122"/>
              </a:rPr>
              <a:t>计算</a:t>
            </a:r>
            <a:r>
              <a:rPr lang="zh-CN" altLang="en-US" b="0" kern="0" dirty="0">
                <a:latin typeface="Calibri" pitchFamily="34" charset="0"/>
                <a:cs typeface="Calibri" pitchFamily="34" charset="0"/>
              </a:rPr>
              <a:t> </a:t>
            </a:r>
            <a:r>
              <a:rPr lang="en-US" altLang="zh-CN" sz="2800" b="0" kern="0" dirty="0" err="1">
                <a:solidFill>
                  <a:srgbClr val="0000FF"/>
                </a:solidFill>
                <a:latin typeface="Calibri" pitchFamily="34" charset="0"/>
                <a:cs typeface="Calibri" pitchFamily="34" charset="0"/>
              </a:rPr>
              <a:t>z</a:t>
            </a:r>
            <a:r>
              <a:rPr lang="en-US" altLang="zh-CN" sz="2800" b="0" kern="0" baseline="-25000" dirty="0" err="1">
                <a:solidFill>
                  <a:srgbClr val="0000FF"/>
                </a:solidFill>
                <a:latin typeface="Calibri" pitchFamily="34" charset="0"/>
                <a:cs typeface="Calibri" pitchFamily="34" charset="0"/>
              </a:rPr>
              <a:t>if</a:t>
            </a:r>
            <a:r>
              <a:rPr lang="zh-CN" altLang="en-US" b="0" dirty="0">
                <a:solidFill>
                  <a:srgbClr val="0070C0"/>
                </a:solidFill>
                <a:latin typeface="方正兰亭中黑_GBK" panose="02000000000000000000" pitchFamily="2" charset="-122"/>
                <a:ea typeface="方正兰亭中黑_GBK" panose="02000000000000000000" pitchFamily="2" charset="-122"/>
              </a:rPr>
              <a:t>并将其作为区间标度变量值对待</a:t>
            </a:r>
          </a:p>
        </p:txBody>
      </p:sp>
      <p:pic>
        <p:nvPicPr>
          <p:cNvPr id="6" name="Object 4">
            <a:extLst>
              <a:ext uri="{FF2B5EF4-FFF2-40B4-BE49-F238E27FC236}">
                <a16:creationId xmlns:a16="http://schemas.microsoft.com/office/drawing/2014/main" id="{71E1CD13-39D3-4BB0-88DA-F5FBB96335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5736502"/>
            <a:ext cx="187325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0964998"/>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646331"/>
          </a:xfrm>
          <a:prstGeom prst="rect">
            <a:avLst/>
          </a:prstGeom>
        </p:spPr>
        <p:txBody>
          <a:bodyPr wrap="square">
            <a:spAutoFit/>
          </a:bodyPr>
          <a:lstStyle/>
          <a:p>
            <a:pPr algn="ct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本章内容</a:t>
            </a:r>
            <a:endPar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6" name="内容占位符 2">
            <a:extLst>
              <a:ext uri="{FF2B5EF4-FFF2-40B4-BE49-F238E27FC236}">
                <a16:creationId xmlns:a16="http://schemas.microsoft.com/office/drawing/2014/main" id="{B9E30321-BB50-45A3-826C-9D54F1EEEE92}"/>
              </a:ext>
            </a:extLst>
          </p:cNvPr>
          <p:cNvSpPr txBox="1">
            <a:spLocks noChangeArrowheads="1"/>
          </p:cNvSpPr>
          <p:nvPr/>
        </p:nvSpPr>
        <p:spPr>
          <a:xfrm>
            <a:off x="611560" y="1094492"/>
            <a:ext cx="8137525" cy="29825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20000"/>
              </a:lnSpc>
              <a:spcBef>
                <a:spcPts val="600"/>
              </a:spcBef>
              <a:buFont typeface="Wingdings" panose="05000000000000000000" pitchFamily="2" charset="2"/>
              <a:buNone/>
            </a:pPr>
            <a:r>
              <a:rPr lang="en-US" altLang="zh-CN" sz="2800" b="0" kern="0" dirty="0">
                <a:solidFill>
                  <a:srgbClr val="0070C0"/>
                </a:solidFill>
                <a:latin typeface="Times New Roman" panose="02020603050405020304" pitchFamily="18" charset="0"/>
                <a:cs typeface="Times New Roman" panose="02020603050405020304" pitchFamily="18" charset="0"/>
              </a:rPr>
              <a:t>6.1  </a:t>
            </a:r>
            <a:r>
              <a:rPr lang="zh-CN" altLang="zh-CN" sz="2800" b="0" kern="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rPr>
              <a:t>什么是聚类分析</a:t>
            </a:r>
          </a:p>
          <a:p>
            <a:pPr marL="0" indent="0" eaLnBrk="1" hangingPunct="1">
              <a:lnSpc>
                <a:spcPct val="120000"/>
              </a:lnSpc>
              <a:spcBef>
                <a:spcPts val="600"/>
              </a:spcBef>
              <a:buFont typeface="Wingdings" panose="05000000000000000000" pitchFamily="2" charset="2"/>
              <a:buNone/>
            </a:pPr>
            <a:r>
              <a:rPr lang="en-US" altLang="zh-CN" sz="2800" b="0" kern="0" dirty="0">
                <a:solidFill>
                  <a:srgbClr val="0070C0"/>
                </a:solidFill>
                <a:latin typeface="Times New Roman" panose="02020603050405020304" pitchFamily="18" charset="0"/>
                <a:cs typeface="Times New Roman" panose="02020603050405020304" pitchFamily="18" charset="0"/>
              </a:rPr>
              <a:t>6.2  </a:t>
            </a:r>
            <a:r>
              <a:rPr lang="zh-CN" altLang="zh-CN" sz="2800" b="0" kern="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rPr>
              <a:t>聚类分析中的数据类型</a:t>
            </a:r>
          </a:p>
          <a:p>
            <a:pPr marL="0" indent="0" eaLnBrk="1" hangingPunct="1">
              <a:lnSpc>
                <a:spcPct val="120000"/>
              </a:lnSpc>
              <a:spcBef>
                <a:spcPts val="600"/>
              </a:spcBef>
              <a:buFont typeface="Wingdings" panose="05000000000000000000" pitchFamily="2" charset="2"/>
              <a:buNone/>
            </a:pPr>
            <a:r>
              <a:rPr lang="en-US" altLang="zh-CN" sz="2800" b="0" kern="0" dirty="0">
                <a:solidFill>
                  <a:srgbClr val="FF0000"/>
                </a:solidFill>
                <a:latin typeface="Times New Roman" panose="02020603050405020304" pitchFamily="18" charset="0"/>
                <a:cs typeface="Times New Roman" panose="02020603050405020304" pitchFamily="18" charset="0"/>
              </a:rPr>
              <a:t>6.3  </a:t>
            </a:r>
            <a:r>
              <a:rPr lang="zh-CN" altLang="zh-CN" sz="2800" b="0" kern="0" dirty="0">
                <a:solidFill>
                  <a:srgbClr val="FF0000"/>
                </a:solidFill>
                <a:latin typeface="方正兰亭中黑_GBK" panose="02000000000000000000" pitchFamily="2" charset="-122"/>
                <a:ea typeface="方正兰亭中黑_GBK" panose="02000000000000000000" pitchFamily="2" charset="-122"/>
                <a:cs typeface="Times New Roman" panose="02020603050405020304" pitchFamily="18" charset="0"/>
              </a:rPr>
              <a:t>划分方法</a:t>
            </a:r>
          </a:p>
          <a:p>
            <a:pPr marL="0" indent="0" eaLnBrk="1" hangingPunct="1">
              <a:lnSpc>
                <a:spcPct val="120000"/>
              </a:lnSpc>
              <a:spcBef>
                <a:spcPts val="600"/>
              </a:spcBef>
              <a:buFont typeface="Wingdings" panose="05000000000000000000" pitchFamily="2" charset="2"/>
              <a:buNone/>
            </a:pPr>
            <a:r>
              <a:rPr lang="en-US" altLang="zh-CN" sz="2800" b="0" kern="0" dirty="0">
                <a:solidFill>
                  <a:srgbClr val="0070C0"/>
                </a:solidFill>
                <a:latin typeface="Times New Roman" panose="02020603050405020304" pitchFamily="18" charset="0"/>
                <a:cs typeface="Times New Roman" panose="02020603050405020304" pitchFamily="18" charset="0"/>
              </a:rPr>
              <a:t>6.4  </a:t>
            </a:r>
            <a:r>
              <a:rPr lang="zh-CN" altLang="zh-CN" sz="2800" b="0" kern="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rPr>
              <a:t>层次方法</a:t>
            </a:r>
          </a:p>
          <a:p>
            <a:pPr marL="0" indent="0" eaLnBrk="1" hangingPunct="1">
              <a:lnSpc>
                <a:spcPct val="120000"/>
              </a:lnSpc>
              <a:spcBef>
                <a:spcPts val="600"/>
              </a:spcBef>
              <a:buFont typeface="Wingdings" panose="05000000000000000000" pitchFamily="2" charset="2"/>
              <a:buNone/>
            </a:pPr>
            <a:r>
              <a:rPr lang="en-US" altLang="zh-CN" sz="2800" b="0" kern="0" dirty="0">
                <a:solidFill>
                  <a:srgbClr val="0070C0"/>
                </a:solidFill>
                <a:latin typeface="Times New Roman" panose="02020603050405020304" pitchFamily="18" charset="0"/>
                <a:cs typeface="Times New Roman" panose="02020603050405020304" pitchFamily="18" charset="0"/>
              </a:rPr>
              <a:t>6.5  </a:t>
            </a:r>
            <a:r>
              <a:rPr lang="zh-CN" altLang="zh-CN" sz="2800" b="0" kern="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rPr>
              <a:t>基于密度的方法</a:t>
            </a:r>
          </a:p>
        </p:txBody>
      </p:sp>
    </p:spTree>
    <p:extLst>
      <p:ext uri="{BB962C8B-B14F-4D97-AF65-F5344CB8AC3E}">
        <p14:creationId xmlns:p14="http://schemas.microsoft.com/office/powerpoint/2010/main" val="172527469"/>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主要的聚类算法</a:t>
            </a:r>
          </a:p>
        </p:txBody>
      </p:sp>
      <p:sp>
        <p:nvSpPr>
          <p:cNvPr id="5" name="Rectangle 3">
            <a:extLst>
              <a:ext uri="{FF2B5EF4-FFF2-40B4-BE49-F238E27FC236}">
                <a16:creationId xmlns:a16="http://schemas.microsoft.com/office/drawing/2014/main" id="{FDFA9F33-56B4-46EE-B010-FF9D8C513DFC}"/>
              </a:ext>
            </a:extLst>
          </p:cNvPr>
          <p:cNvSpPr txBox="1">
            <a:spLocks noChangeArrowheads="1"/>
          </p:cNvSpPr>
          <p:nvPr/>
        </p:nvSpPr>
        <p:spPr>
          <a:xfrm>
            <a:off x="443648" y="1182687"/>
            <a:ext cx="8229600" cy="44926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buSzPct val="80000"/>
              <a:buFont typeface="Wingdings" panose="05000000000000000000" pitchFamily="2" charset="2"/>
              <a:buChar char="n"/>
              <a:defRPr/>
            </a:pPr>
            <a:r>
              <a:rPr lang="zh-CN" altLang="en-US" sz="2800" b="0" kern="1200" dirty="0">
                <a:solidFill>
                  <a:srgbClr val="0070C0"/>
                </a:solidFill>
                <a:latin typeface="方正兰亭中黑_GBK" panose="02000000000000000000" pitchFamily="2" charset="-122"/>
                <a:ea typeface="方正兰亭中黑_GBK" panose="02000000000000000000" pitchFamily="2" charset="-122"/>
              </a:rPr>
              <a:t>聚类算法种类繁多</a:t>
            </a:r>
            <a:r>
              <a:rPr lang="zh-CN" altLang="en-US" sz="2800" b="0" dirty="0">
                <a:solidFill>
                  <a:srgbClr val="0070C0"/>
                </a:solidFill>
                <a:latin typeface="方正兰亭中黑_GBK" panose="02000000000000000000" pitchFamily="2" charset="-122"/>
                <a:ea typeface="方正兰亭中黑_GBK" panose="02000000000000000000" pitchFamily="2" charset="-122"/>
              </a:rPr>
              <a:t>，具体的算法选择取决于</a:t>
            </a:r>
            <a:r>
              <a:rPr lang="zh-CN" altLang="en-US" sz="2800" b="0" kern="1200" dirty="0">
                <a:solidFill>
                  <a:srgbClr val="FF0000"/>
                </a:solidFill>
                <a:latin typeface="方正兰亭中黑_GBK" panose="02000000000000000000" pitchFamily="2" charset="-122"/>
                <a:ea typeface="方正兰亭中黑_GBK" panose="02000000000000000000" pitchFamily="2" charset="-122"/>
              </a:rPr>
              <a:t>数据类型</a:t>
            </a:r>
            <a:r>
              <a:rPr lang="zh-CN" altLang="en-US" sz="2800" b="0" dirty="0">
                <a:solidFill>
                  <a:srgbClr val="0070C0"/>
                </a:solidFill>
                <a:latin typeface="方正兰亭中黑_GBK" panose="02000000000000000000" pitchFamily="2" charset="-122"/>
                <a:ea typeface="方正兰亭中黑_GBK" panose="02000000000000000000" pitchFamily="2" charset="-122"/>
              </a:rPr>
              <a:t>，</a:t>
            </a:r>
            <a:r>
              <a:rPr lang="zh-CN" altLang="en-US" sz="2800" b="0" dirty="0">
                <a:solidFill>
                  <a:srgbClr val="FF0000"/>
                </a:solidFill>
                <a:latin typeface="方正兰亭中黑_GBK" panose="02000000000000000000" pitchFamily="2" charset="-122"/>
                <a:ea typeface="方正兰亭中黑_GBK" panose="02000000000000000000" pitchFamily="2" charset="-122"/>
              </a:rPr>
              <a:t>聚类应用</a:t>
            </a:r>
            <a:r>
              <a:rPr lang="zh-CN" altLang="en-US" sz="2800" b="0" dirty="0">
                <a:solidFill>
                  <a:srgbClr val="0070C0"/>
                </a:solidFill>
                <a:latin typeface="方正兰亭中黑_GBK" panose="02000000000000000000" pitchFamily="2" charset="-122"/>
                <a:ea typeface="方正兰亭中黑_GBK" panose="02000000000000000000" pitchFamily="2" charset="-122"/>
              </a:rPr>
              <a:t>和</a:t>
            </a:r>
            <a:r>
              <a:rPr lang="zh-CN" altLang="en-US" sz="2800" b="0" dirty="0">
                <a:solidFill>
                  <a:srgbClr val="FF0000"/>
                </a:solidFill>
                <a:latin typeface="方正兰亭中黑_GBK" panose="02000000000000000000" pitchFamily="2" charset="-122"/>
                <a:ea typeface="方正兰亭中黑_GBK" panose="02000000000000000000" pitchFamily="2" charset="-122"/>
              </a:rPr>
              <a:t>目的</a:t>
            </a:r>
            <a:r>
              <a:rPr lang="zh-CN" altLang="en-US" sz="2800" b="0" dirty="0">
                <a:solidFill>
                  <a:srgbClr val="0070C0"/>
                </a:solidFill>
                <a:latin typeface="方正兰亭中黑_GBK" panose="02000000000000000000" pitchFamily="2" charset="-122"/>
                <a:ea typeface="方正兰亭中黑_GBK" panose="02000000000000000000" pitchFamily="2" charset="-122"/>
              </a:rPr>
              <a:t>，常用聚类算法包括：</a:t>
            </a:r>
          </a:p>
          <a:p>
            <a:pPr lvl="2">
              <a:lnSpc>
                <a:spcPct val="120000"/>
              </a:lnSpc>
              <a:spcBef>
                <a:spcPts val="600"/>
              </a:spcBef>
              <a:spcAft>
                <a:spcPts val="0"/>
              </a:spcAft>
              <a:buFont typeface="Wingdings" panose="05000000000000000000" pitchFamily="2" charset="2"/>
              <a:buChar char="ü"/>
              <a:defRPr/>
            </a:pPr>
            <a:r>
              <a:rPr lang="zh-CN" altLang="en-US"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划分方法</a:t>
            </a:r>
            <a:r>
              <a:rPr lang="zh-CN" altLang="en-US" b="0" kern="0" dirty="0">
                <a:solidFill>
                  <a:srgbClr val="0000FF"/>
                </a:solidFill>
                <a:latin typeface="Calibri" pitchFamily="34" charset="0"/>
                <a:cs typeface="Calibri" pitchFamily="34" charset="0"/>
              </a:rPr>
              <a:t>（</a:t>
            </a:r>
            <a:r>
              <a:rPr lang="en-US" altLang="zh-CN" b="0" kern="0" dirty="0">
                <a:solidFill>
                  <a:srgbClr val="0000FF"/>
                </a:solidFill>
                <a:latin typeface="Calibri" pitchFamily="34" charset="0"/>
                <a:cs typeface="Calibri" pitchFamily="34" charset="0"/>
              </a:rPr>
              <a:t>Partitioning Methods</a:t>
            </a:r>
            <a:r>
              <a:rPr lang="zh-CN" altLang="en-US" b="0" kern="0" dirty="0">
                <a:solidFill>
                  <a:srgbClr val="0000FF"/>
                </a:solidFill>
                <a:latin typeface="Calibri" pitchFamily="34" charset="0"/>
                <a:cs typeface="Calibri" pitchFamily="34" charset="0"/>
              </a:rPr>
              <a:t>）</a:t>
            </a:r>
          </a:p>
          <a:p>
            <a:pPr lvl="2">
              <a:lnSpc>
                <a:spcPct val="120000"/>
              </a:lnSpc>
              <a:spcBef>
                <a:spcPts val="600"/>
              </a:spcBef>
              <a:spcAft>
                <a:spcPts val="0"/>
              </a:spcAft>
              <a:buFont typeface="Wingdings" panose="05000000000000000000" pitchFamily="2" charset="2"/>
              <a:buChar char="ü"/>
              <a:defRPr/>
            </a:pPr>
            <a:r>
              <a:rPr lang="zh-CN" altLang="en-US"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层次方法</a:t>
            </a:r>
            <a:r>
              <a:rPr lang="zh-CN" altLang="en-US" b="0" kern="0" dirty="0">
                <a:solidFill>
                  <a:srgbClr val="0000FF"/>
                </a:solidFill>
                <a:latin typeface="Calibri" pitchFamily="34" charset="0"/>
                <a:cs typeface="Calibri" pitchFamily="34" charset="0"/>
              </a:rPr>
              <a:t>（</a:t>
            </a:r>
            <a:r>
              <a:rPr lang="en-US" altLang="zh-CN" b="0" kern="0" dirty="0">
                <a:solidFill>
                  <a:srgbClr val="0000FF"/>
                </a:solidFill>
                <a:latin typeface="Calibri" pitchFamily="34" charset="0"/>
                <a:cs typeface="Calibri" pitchFamily="34" charset="0"/>
              </a:rPr>
              <a:t>Hierarchical Methods</a:t>
            </a:r>
            <a:r>
              <a:rPr lang="zh-CN" altLang="en-US" b="0" kern="0" dirty="0">
                <a:solidFill>
                  <a:srgbClr val="0000FF"/>
                </a:solidFill>
                <a:latin typeface="Calibri" pitchFamily="34" charset="0"/>
                <a:cs typeface="Calibri" pitchFamily="34" charset="0"/>
              </a:rPr>
              <a:t>）</a:t>
            </a:r>
          </a:p>
          <a:p>
            <a:pPr lvl="2">
              <a:lnSpc>
                <a:spcPct val="120000"/>
              </a:lnSpc>
              <a:spcBef>
                <a:spcPts val="600"/>
              </a:spcBef>
              <a:spcAft>
                <a:spcPts val="0"/>
              </a:spcAft>
              <a:buFont typeface="Wingdings" panose="05000000000000000000" pitchFamily="2" charset="2"/>
              <a:buChar char="ü"/>
              <a:defRPr/>
            </a:pPr>
            <a:r>
              <a:rPr lang="zh-CN" altLang="en-US"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基于密度的方法</a:t>
            </a:r>
            <a:r>
              <a:rPr lang="zh-CN" altLang="en-US" b="0" kern="0" dirty="0">
                <a:solidFill>
                  <a:srgbClr val="0000FF"/>
                </a:solidFill>
                <a:latin typeface="Calibri" pitchFamily="34" charset="0"/>
                <a:cs typeface="Calibri" pitchFamily="34" charset="0"/>
              </a:rPr>
              <a:t>（</a:t>
            </a:r>
            <a:r>
              <a:rPr lang="en-US" altLang="zh-CN" b="0" kern="0" dirty="0">
                <a:solidFill>
                  <a:srgbClr val="0000FF"/>
                </a:solidFill>
                <a:latin typeface="Calibri" pitchFamily="34" charset="0"/>
                <a:cs typeface="Calibri" pitchFamily="34" charset="0"/>
              </a:rPr>
              <a:t>Density-Based Methods</a:t>
            </a:r>
            <a:r>
              <a:rPr lang="zh-CN" altLang="en-US" b="0" kern="0" dirty="0">
                <a:solidFill>
                  <a:srgbClr val="0000FF"/>
                </a:solidFill>
                <a:latin typeface="Calibri" pitchFamily="34" charset="0"/>
                <a:cs typeface="Calibri" pitchFamily="34" charset="0"/>
              </a:rPr>
              <a:t>）</a:t>
            </a:r>
          </a:p>
          <a:p>
            <a:pPr lvl="2">
              <a:lnSpc>
                <a:spcPct val="120000"/>
              </a:lnSpc>
              <a:spcBef>
                <a:spcPts val="600"/>
              </a:spcBef>
              <a:spcAft>
                <a:spcPts val="0"/>
              </a:spcAft>
              <a:buFont typeface="Wingdings" panose="05000000000000000000" pitchFamily="2" charset="2"/>
              <a:buChar char="ü"/>
              <a:defRPr/>
            </a:pPr>
            <a:r>
              <a:rPr lang="zh-CN" altLang="en-US"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基于网格的方法</a:t>
            </a:r>
            <a:r>
              <a:rPr lang="zh-CN" altLang="en-US" b="0" kern="0" dirty="0">
                <a:solidFill>
                  <a:srgbClr val="0070C0"/>
                </a:solidFill>
                <a:latin typeface="Calibri" pitchFamily="34" charset="0"/>
                <a:cs typeface="Calibri" pitchFamily="34" charset="0"/>
              </a:rPr>
              <a:t>（</a:t>
            </a:r>
            <a:r>
              <a:rPr lang="en-US" altLang="zh-CN" b="0" kern="0" dirty="0">
                <a:solidFill>
                  <a:srgbClr val="0070C0"/>
                </a:solidFill>
                <a:latin typeface="Calibri" pitchFamily="34" charset="0"/>
                <a:cs typeface="Calibri" pitchFamily="34" charset="0"/>
              </a:rPr>
              <a:t>Grid-Based Methods</a:t>
            </a:r>
            <a:r>
              <a:rPr lang="zh-CN" altLang="en-US" b="0" kern="0" dirty="0">
                <a:solidFill>
                  <a:srgbClr val="0070C0"/>
                </a:solidFill>
                <a:latin typeface="Calibri" pitchFamily="34" charset="0"/>
                <a:cs typeface="Calibri" pitchFamily="34" charset="0"/>
              </a:rPr>
              <a:t>）</a:t>
            </a:r>
          </a:p>
          <a:p>
            <a:pPr lvl="2">
              <a:lnSpc>
                <a:spcPct val="120000"/>
              </a:lnSpc>
              <a:spcBef>
                <a:spcPts val="600"/>
              </a:spcBef>
              <a:spcAft>
                <a:spcPts val="0"/>
              </a:spcAft>
              <a:buFont typeface="Wingdings" panose="05000000000000000000" pitchFamily="2" charset="2"/>
              <a:buChar char="ü"/>
              <a:defRPr/>
            </a:pPr>
            <a:r>
              <a:rPr lang="zh-CN" altLang="en-US"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基于模型的聚类方法</a:t>
            </a:r>
            <a:r>
              <a:rPr lang="zh-CN" altLang="en-US" b="0" kern="0" dirty="0">
                <a:solidFill>
                  <a:srgbClr val="0070C0"/>
                </a:solidFill>
                <a:latin typeface="Calibri" pitchFamily="34" charset="0"/>
                <a:cs typeface="Calibri" pitchFamily="34" charset="0"/>
              </a:rPr>
              <a:t>（</a:t>
            </a:r>
            <a:r>
              <a:rPr lang="en-US" altLang="zh-CN" b="0" kern="0" dirty="0">
                <a:solidFill>
                  <a:srgbClr val="0070C0"/>
                </a:solidFill>
                <a:latin typeface="Calibri" pitchFamily="34" charset="0"/>
                <a:cs typeface="Calibri" pitchFamily="34" charset="0"/>
              </a:rPr>
              <a:t>Model-Based Methods</a:t>
            </a:r>
            <a:r>
              <a:rPr lang="zh-CN" altLang="en-US" b="0" kern="0" dirty="0">
                <a:solidFill>
                  <a:srgbClr val="0070C0"/>
                </a:solidFill>
                <a:latin typeface="Calibri" pitchFamily="34" charset="0"/>
                <a:cs typeface="Calibri" pitchFamily="34" charset="0"/>
              </a:rPr>
              <a:t>）</a:t>
            </a:r>
          </a:p>
          <a:p>
            <a:pPr eaLnBrk="1" hangingPunct="1">
              <a:lnSpc>
                <a:spcPct val="130000"/>
              </a:lnSpc>
              <a:buSzPct val="80000"/>
              <a:buFont typeface="Wingdings" panose="05000000000000000000" pitchFamily="2" charset="2"/>
              <a:buChar char="n"/>
              <a:defRPr/>
            </a:pPr>
            <a:r>
              <a:rPr lang="zh-CN" altLang="en-US" sz="2800" b="0" dirty="0">
                <a:solidFill>
                  <a:srgbClr val="0070C0"/>
                </a:solidFill>
                <a:latin typeface="方正兰亭中黑_GBK" panose="02000000000000000000" pitchFamily="2" charset="-122"/>
                <a:ea typeface="方正兰亭中黑_GBK" panose="02000000000000000000" pitchFamily="2" charset="-122"/>
              </a:rPr>
              <a:t>实际应用中，往往是多种聚类算法中方法的整合</a:t>
            </a:r>
          </a:p>
        </p:txBody>
      </p:sp>
    </p:spTree>
    <p:extLst>
      <p:ext uri="{BB962C8B-B14F-4D97-AF65-F5344CB8AC3E}">
        <p14:creationId xmlns:p14="http://schemas.microsoft.com/office/powerpoint/2010/main" val="936478241"/>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主要的聚类算法</a:t>
            </a:r>
          </a:p>
        </p:txBody>
      </p:sp>
      <p:sp>
        <p:nvSpPr>
          <p:cNvPr id="3" name="Rectangle 3">
            <a:extLst>
              <a:ext uri="{FF2B5EF4-FFF2-40B4-BE49-F238E27FC236}">
                <a16:creationId xmlns:a16="http://schemas.microsoft.com/office/drawing/2014/main" id="{3A819164-99E9-4A7A-9BD2-03269E4CE1E0}"/>
              </a:ext>
            </a:extLst>
          </p:cNvPr>
          <p:cNvSpPr txBox="1">
            <a:spLocks noChangeArrowheads="1"/>
          </p:cNvSpPr>
          <p:nvPr/>
        </p:nvSpPr>
        <p:spPr>
          <a:xfrm>
            <a:off x="323528" y="1052736"/>
            <a:ext cx="8229600" cy="54451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buSzPct val="80000"/>
              <a:buFont typeface="Wingdings" panose="05000000000000000000" pitchFamily="2" charset="2"/>
              <a:buChar char="n"/>
              <a:defRPr/>
            </a:pPr>
            <a:r>
              <a:rPr lang="zh-CN" altLang="en-US" sz="2800" b="0" kern="1200" dirty="0">
                <a:solidFill>
                  <a:srgbClr val="FF0000"/>
                </a:solidFill>
                <a:latin typeface="方正兰亭中黑_GBK" panose="02000000000000000000" pitchFamily="2" charset="-122"/>
                <a:ea typeface="方正兰亭中黑_GBK" panose="02000000000000000000" pitchFamily="2" charset="-122"/>
              </a:rPr>
              <a:t>划分方法:  </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给定</a:t>
            </a:r>
            <a:r>
              <a:rPr lang="en-US" altLang="zh-CN" sz="2400" i="1" kern="0" dirty="0">
                <a:solidFill>
                  <a:srgbClr val="0000FF"/>
                </a:solidFill>
                <a:effectLst>
                  <a:outerShdw blurRad="38100" dist="38100" dir="2700000" algn="tl">
                    <a:srgbClr val="000000">
                      <a:alpha val="43137"/>
                    </a:srgbClr>
                  </a:outerShdw>
                </a:effectLst>
                <a:latin typeface="Calibri" pitchFamily="34" charset="0"/>
                <a:cs typeface="Calibri" pitchFamily="34" charset="0"/>
              </a:rPr>
              <a:t>n</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个对象或元组的数据库，一个划分方法构建数据的</a:t>
            </a:r>
            <a:r>
              <a:rPr lang="en-US" altLang="zh-CN" sz="2400" i="1" kern="0" dirty="0">
                <a:solidFill>
                  <a:srgbClr val="0000FF"/>
                </a:solidFill>
                <a:effectLst>
                  <a:outerShdw blurRad="38100" dist="38100" dir="2700000" algn="tl">
                    <a:srgbClr val="000000">
                      <a:alpha val="43137"/>
                    </a:srgbClr>
                  </a:outerShdw>
                </a:effectLst>
                <a:latin typeface="Calibri" pitchFamily="34" charset="0"/>
                <a:cs typeface="Calibri" pitchFamily="34" charset="0"/>
              </a:rPr>
              <a:t>k</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个划分，每个划分表示一个簇，并且</a:t>
            </a:r>
            <a:r>
              <a:rPr lang="en-US" altLang="zh-CN" sz="2400" i="1" kern="0" dirty="0">
                <a:solidFill>
                  <a:srgbClr val="0000FF"/>
                </a:solidFill>
                <a:effectLst>
                  <a:outerShdw blurRad="38100" dist="38100" dir="2700000" algn="tl">
                    <a:srgbClr val="000000">
                      <a:alpha val="43137"/>
                    </a:srgbClr>
                  </a:outerShdw>
                </a:effectLst>
                <a:latin typeface="Calibri" pitchFamily="34" charset="0"/>
                <a:cs typeface="Calibri" pitchFamily="34" charset="0"/>
              </a:rPr>
              <a:t>k&lt;=n</a:t>
            </a:r>
            <a:r>
              <a:rPr lang="zh-CN" altLang="en-US" sz="2400" b="0" kern="0" dirty="0">
                <a:latin typeface="Calibri" pitchFamily="34" charset="0"/>
                <a:cs typeface="Calibri" pitchFamily="34" charset="0"/>
              </a:rPr>
              <a:t>。</a:t>
            </a:r>
          </a:p>
          <a:p>
            <a:pPr lvl="2" eaLnBrk="1" hangingPunct="1">
              <a:lnSpc>
                <a:spcPct val="120000"/>
              </a:lnSpc>
              <a:buFont typeface="Arial" pitchFamily="34" charset="0"/>
              <a:buChar char="•"/>
              <a:defRPr/>
            </a:pPr>
            <a:r>
              <a:rPr lang="zh-CN" altLang="en-US" sz="2000" b="0" kern="0" dirty="0">
                <a:solidFill>
                  <a:srgbClr val="0070C0"/>
                </a:solidFill>
                <a:latin typeface="方正兰亭中黑_GBK" panose="02000000000000000000" pitchFamily="2" charset="-122"/>
                <a:ea typeface="方正兰亭中黑_GBK" panose="02000000000000000000" pitchFamily="2" charset="-122"/>
              </a:rPr>
              <a:t>每个组至少包含一个对象</a:t>
            </a:r>
          </a:p>
          <a:p>
            <a:pPr lvl="2" eaLnBrk="1" hangingPunct="1">
              <a:lnSpc>
                <a:spcPct val="120000"/>
              </a:lnSpc>
              <a:buFont typeface="Arial" pitchFamily="34" charset="0"/>
              <a:buChar char="•"/>
              <a:defRPr/>
            </a:pPr>
            <a:r>
              <a:rPr lang="zh-CN" altLang="en-US" sz="2000" b="0" kern="0" dirty="0">
                <a:solidFill>
                  <a:srgbClr val="0070C0"/>
                </a:solidFill>
                <a:latin typeface="方正兰亭中黑_GBK" panose="02000000000000000000" pitchFamily="2" charset="-122"/>
                <a:ea typeface="方正兰亭中黑_GBK" panose="02000000000000000000" pitchFamily="2" charset="-122"/>
              </a:rPr>
              <a:t>每个对象属于且仅属于一个组</a:t>
            </a:r>
          </a:p>
          <a:p>
            <a:pPr lvl="1" eaLnBrk="1" hangingPunct="1">
              <a:lnSpc>
                <a:spcPct val="120000"/>
              </a:lnSpc>
              <a:spcBef>
                <a:spcPts val="600"/>
              </a:spcBef>
              <a:buFont typeface="Wingdings" panose="05000000000000000000" pitchFamily="2" charset="2"/>
              <a:buChar char="ü"/>
              <a:defRPr/>
            </a:pPr>
            <a:r>
              <a:rPr lang="zh-CN" altLang="en-US" sz="2200"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划分准则：</a:t>
            </a:r>
            <a:r>
              <a:rPr lang="zh-CN" altLang="en-US" sz="22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同一个聚类中的对象尽可能的接近或相关，不同聚类中的对象尽可能远离或不同</a:t>
            </a:r>
          </a:p>
          <a:p>
            <a:pPr lvl="1" eaLnBrk="1" hangingPunct="1">
              <a:lnSpc>
                <a:spcPct val="120000"/>
              </a:lnSpc>
              <a:spcBef>
                <a:spcPts val="600"/>
              </a:spcBef>
              <a:buFont typeface="Wingdings" panose="05000000000000000000" pitchFamily="2" charset="2"/>
              <a:buChar char="ü"/>
              <a:defRPr/>
            </a:pPr>
            <a:r>
              <a:rPr lang="zh-CN" altLang="en-US" sz="2200"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簇的表示</a:t>
            </a:r>
          </a:p>
          <a:p>
            <a:pPr lvl="2" eaLnBrk="1" hangingPunct="1">
              <a:lnSpc>
                <a:spcPct val="120000"/>
              </a:lnSpc>
              <a:buFont typeface="Arial" pitchFamily="34" charset="0"/>
              <a:buChar char="•"/>
              <a:defRPr/>
            </a:pPr>
            <a:r>
              <a:rPr lang="en-US" altLang="zh-CN" sz="2000" b="0" kern="0" dirty="0">
                <a:solidFill>
                  <a:srgbClr val="0000FF"/>
                </a:solidFill>
                <a:latin typeface="Calibri" pitchFamily="34" charset="0"/>
                <a:cs typeface="Calibri" pitchFamily="34" charset="0"/>
              </a:rPr>
              <a:t>k-means</a:t>
            </a:r>
            <a:r>
              <a:rPr lang="zh-CN" altLang="en-US" sz="2000"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算法</a:t>
            </a:r>
            <a:r>
              <a:rPr lang="en-US" altLang="zh-CN" sz="2000" b="0" kern="0" dirty="0">
                <a:latin typeface="Calibri" pitchFamily="34" charset="0"/>
                <a:cs typeface="Calibri" pitchFamily="34" charset="0"/>
              </a:rPr>
              <a:t>:</a:t>
            </a:r>
            <a:r>
              <a:rPr lang="zh-CN" altLang="en-US" sz="2000" b="0" kern="0" dirty="0">
                <a:solidFill>
                  <a:srgbClr val="0070C0"/>
                </a:solidFill>
                <a:latin typeface="方正兰亭中黑_GBK" panose="02000000000000000000" pitchFamily="2" charset="-122"/>
                <a:ea typeface="方正兰亭中黑_GBK" panose="02000000000000000000" pitchFamily="2" charset="-122"/>
              </a:rPr>
              <a:t>由簇的平均值来代表整个簇</a:t>
            </a:r>
          </a:p>
          <a:p>
            <a:pPr lvl="2" eaLnBrk="1" hangingPunct="1">
              <a:lnSpc>
                <a:spcPct val="120000"/>
              </a:lnSpc>
              <a:buFont typeface="Arial" pitchFamily="34" charset="0"/>
              <a:buChar char="•"/>
              <a:defRPr/>
            </a:pPr>
            <a:r>
              <a:rPr lang="en-US" altLang="zh-CN" sz="2000" b="0" kern="0" dirty="0">
                <a:solidFill>
                  <a:srgbClr val="0000FF"/>
                </a:solidFill>
                <a:latin typeface="Calibri" pitchFamily="34" charset="0"/>
                <a:cs typeface="Calibri" pitchFamily="34" charset="0"/>
              </a:rPr>
              <a:t>k-</a:t>
            </a:r>
            <a:r>
              <a:rPr lang="en-US" altLang="zh-CN" sz="2000" b="0" kern="0" dirty="0">
                <a:solidFill>
                  <a:srgbClr val="0000FF"/>
                </a:solidFill>
                <a:latin typeface="Calibri" pitchFamily="34" charset="0"/>
                <a:ea typeface="宋体" charset="-122"/>
                <a:cs typeface="Calibri" pitchFamily="34" charset="0"/>
              </a:rPr>
              <a:t>medoids</a:t>
            </a:r>
            <a:r>
              <a:rPr lang="zh-CN" altLang="en-US" sz="2000"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算法</a:t>
            </a:r>
            <a:r>
              <a:rPr lang="en-US" altLang="zh-CN" sz="2000" b="0" kern="0" dirty="0">
                <a:latin typeface="Calibri" pitchFamily="34" charset="0"/>
                <a:cs typeface="Calibri" pitchFamily="34" charset="0"/>
              </a:rPr>
              <a:t>: </a:t>
            </a:r>
            <a:r>
              <a:rPr lang="zh-CN" altLang="en-US" sz="2000" b="0" kern="0" dirty="0">
                <a:solidFill>
                  <a:srgbClr val="0070C0"/>
                </a:solidFill>
                <a:latin typeface="方正兰亭中黑_GBK" panose="02000000000000000000" pitchFamily="2" charset="-122"/>
                <a:ea typeface="方正兰亭中黑_GBK" panose="02000000000000000000" pitchFamily="2" charset="-122"/>
              </a:rPr>
              <a:t>由处于簇的中心区域的某个值代表整个簇</a:t>
            </a:r>
            <a:endParaRPr lang="en-US" altLang="zh-CN" sz="2000" b="0" kern="0" dirty="0">
              <a:solidFill>
                <a:srgbClr val="0070C0"/>
              </a:solidFill>
              <a:latin typeface="方正兰亭中黑_GBK" panose="02000000000000000000" pitchFamily="2" charset="-122"/>
              <a:ea typeface="方正兰亭中黑_GBK" panose="02000000000000000000" pitchFamily="2" charset="-122"/>
            </a:endParaRPr>
          </a:p>
          <a:p>
            <a:pPr lvl="1" eaLnBrk="1" hangingPunct="1">
              <a:lnSpc>
                <a:spcPct val="120000"/>
              </a:lnSpc>
              <a:spcBef>
                <a:spcPts val="600"/>
              </a:spcBef>
              <a:buFont typeface="Wingdings" panose="05000000000000000000" pitchFamily="2" charset="2"/>
              <a:buChar char="ü"/>
              <a:defRPr/>
            </a:pPr>
            <a:r>
              <a:rPr lang="zh-CN" altLang="en-US" sz="22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适合发现</a:t>
            </a:r>
            <a:r>
              <a:rPr lang="zh-CN" altLang="en-US" sz="2200"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中小规模数据库中的球状聚类</a:t>
            </a:r>
            <a:r>
              <a:rPr lang="en-US" altLang="zh-CN" sz="22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a:t>
            </a:r>
            <a:r>
              <a:rPr lang="zh-CN" altLang="en-US" sz="22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  不适合大规模数据库和处理任意形状的聚类</a:t>
            </a:r>
          </a:p>
        </p:txBody>
      </p:sp>
    </p:spTree>
    <p:extLst>
      <p:ext uri="{BB962C8B-B14F-4D97-AF65-F5344CB8AC3E}">
        <p14:creationId xmlns:p14="http://schemas.microsoft.com/office/powerpoint/2010/main" val="2428495900"/>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主要的聚类算法</a:t>
            </a:r>
          </a:p>
        </p:txBody>
      </p:sp>
      <p:sp>
        <p:nvSpPr>
          <p:cNvPr id="4" name="Rectangle 3">
            <a:extLst>
              <a:ext uri="{FF2B5EF4-FFF2-40B4-BE49-F238E27FC236}">
                <a16:creationId xmlns:a16="http://schemas.microsoft.com/office/drawing/2014/main" id="{B9B23AA1-ED42-4000-A5DF-93B3E9959CA6}"/>
              </a:ext>
            </a:extLst>
          </p:cNvPr>
          <p:cNvSpPr txBox="1">
            <a:spLocks noChangeArrowheads="1"/>
          </p:cNvSpPr>
          <p:nvPr/>
        </p:nvSpPr>
        <p:spPr>
          <a:xfrm>
            <a:off x="323528" y="908720"/>
            <a:ext cx="8229600" cy="54451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buSzPct val="80000"/>
              <a:buFont typeface="Wingdings" panose="05000000000000000000"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rPr>
              <a:t>层次方法</a:t>
            </a:r>
            <a:r>
              <a:rPr lang="en-US" altLang="zh-CN" sz="2800" b="0" dirty="0">
                <a:solidFill>
                  <a:srgbClr val="FF0000"/>
                </a:solidFill>
                <a:latin typeface="方正兰亭中黑_GBK" panose="02000000000000000000" pitchFamily="2" charset="-122"/>
                <a:ea typeface="方正兰亭中黑_GBK" panose="02000000000000000000" pitchFamily="2" charset="-122"/>
              </a:rPr>
              <a:t>: </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对给定数据对象集合进行层次的分解 </a:t>
            </a:r>
          </a:p>
          <a:p>
            <a:pPr lvl="1" eaLnBrk="1" hangingPunct="1">
              <a:lnSpc>
                <a:spcPct val="130000"/>
              </a:lnSpc>
              <a:spcBef>
                <a:spcPts val="600"/>
              </a:spcBef>
              <a:spcAft>
                <a:spcPts val="600"/>
              </a:spcAft>
              <a:buFont typeface="Wingdings" panose="05000000000000000000" pitchFamily="2" charset="2"/>
              <a:buChar char="ü"/>
              <a:defRPr/>
            </a:pPr>
            <a:r>
              <a:rPr lang="zh-CN" altLang="en-US" sz="2200"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凝聚方法</a:t>
            </a:r>
            <a:r>
              <a:rPr lang="en-US" altLang="zh-CN" sz="2200"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a:t>
            </a:r>
            <a:r>
              <a:rPr lang="zh-CN" altLang="en-US" sz="2200"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自底向上</a:t>
            </a:r>
            <a:r>
              <a:rPr lang="en-US" altLang="zh-CN" sz="2200"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a:t>
            </a:r>
            <a:r>
              <a:rPr lang="zh-CN" altLang="en-US" sz="2200"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 </a:t>
            </a:r>
            <a:r>
              <a:rPr lang="zh-CN" altLang="en-US" sz="22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开始将每个对象作为单独的一个组; 然后继续地合并相近的对象或组, 直到所有的组合并为一个(层次的最上层), 或者达到一个终止条件 </a:t>
            </a:r>
          </a:p>
          <a:p>
            <a:pPr lvl="1" eaLnBrk="1" hangingPunct="1">
              <a:lnSpc>
                <a:spcPct val="130000"/>
              </a:lnSpc>
              <a:spcBef>
                <a:spcPts val="600"/>
              </a:spcBef>
              <a:spcAft>
                <a:spcPts val="600"/>
              </a:spcAft>
              <a:buFont typeface="Wingdings" panose="05000000000000000000" pitchFamily="2" charset="2"/>
              <a:buChar char="ü"/>
              <a:defRPr/>
            </a:pPr>
            <a:r>
              <a:rPr lang="zh-CN" altLang="en-US" sz="2200"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分裂方法</a:t>
            </a:r>
            <a:r>
              <a:rPr lang="en-US" altLang="zh-CN" sz="2200"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a:t>
            </a:r>
            <a:r>
              <a:rPr lang="zh-CN" altLang="en-US" sz="2200"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自顶向下</a:t>
            </a:r>
            <a:r>
              <a:rPr lang="en-US" altLang="zh-CN" sz="2200"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a:t>
            </a:r>
            <a:r>
              <a:rPr lang="zh-CN" altLang="en-US" sz="2200"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 </a:t>
            </a:r>
            <a:r>
              <a:rPr lang="zh-CN" altLang="en-US" sz="22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开始将所有的对象置于一个簇; 在迭代的每一步, 一个簇被分裂为更小的簇, 直到最终每个对象在单独的一个簇中, 或者达到一个终止条件 </a:t>
            </a:r>
          </a:p>
        </p:txBody>
      </p:sp>
    </p:spTree>
    <p:extLst>
      <p:ext uri="{BB962C8B-B14F-4D97-AF65-F5344CB8AC3E}">
        <p14:creationId xmlns:p14="http://schemas.microsoft.com/office/powerpoint/2010/main" val="2368371750"/>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主要的聚类算法</a:t>
            </a:r>
          </a:p>
        </p:txBody>
      </p:sp>
      <p:sp>
        <p:nvSpPr>
          <p:cNvPr id="3" name="Rectangle 3">
            <a:extLst>
              <a:ext uri="{FF2B5EF4-FFF2-40B4-BE49-F238E27FC236}">
                <a16:creationId xmlns:a16="http://schemas.microsoft.com/office/drawing/2014/main" id="{830FC886-8933-4E42-A14C-323E24645E86}"/>
              </a:ext>
            </a:extLst>
          </p:cNvPr>
          <p:cNvSpPr txBox="1">
            <a:spLocks noChangeArrowheads="1"/>
          </p:cNvSpPr>
          <p:nvPr/>
        </p:nvSpPr>
        <p:spPr>
          <a:xfrm>
            <a:off x="539750" y="908720"/>
            <a:ext cx="8064500" cy="41036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buSzPct val="100000"/>
              <a:buFont typeface="Wingdings" panose="05000000000000000000"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rPr>
              <a:t>基于密度的方法: </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只要临近区域的密度(对象或数据点的数目)超过某个阀值, 就继续聚类. 也就是说, 对给定类中的每个数据点, 在一个给定范围的区域中必须至少包含一定数目的点 </a:t>
            </a:r>
          </a:p>
          <a:p>
            <a:pPr eaLnBrk="1" hangingPunct="1">
              <a:lnSpc>
                <a:spcPct val="130000"/>
              </a:lnSpc>
              <a:buSzPct val="100000"/>
              <a:buFont typeface="Wingdings" panose="05000000000000000000" pitchFamily="2" charset="2"/>
              <a:buChar char="n"/>
              <a:defRPr/>
            </a:pPr>
            <a:r>
              <a:rPr lang="zh-CN" altLang="en-US" sz="2600" b="0" kern="1200" dirty="0">
                <a:solidFill>
                  <a:srgbClr val="0070C0"/>
                </a:solidFill>
                <a:latin typeface="方正兰亭中黑_GBK" panose="02000000000000000000" pitchFamily="2" charset="-122"/>
                <a:ea typeface="方正兰亭中黑_GBK" panose="02000000000000000000" pitchFamily="2" charset="-122"/>
              </a:rPr>
              <a:t>该方法可以用来过滤“噪音”与“离群点”数据，发现任意形状的簇 </a:t>
            </a:r>
          </a:p>
        </p:txBody>
      </p:sp>
      <p:pic>
        <p:nvPicPr>
          <p:cNvPr id="4" name="Picture 2">
            <a:extLst>
              <a:ext uri="{FF2B5EF4-FFF2-40B4-BE49-F238E27FC236}">
                <a16:creationId xmlns:a16="http://schemas.microsoft.com/office/drawing/2014/main" id="{A6E10754-4D0D-4CAA-8FF1-18F5E06AC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325" y="4182145"/>
            <a:ext cx="2727325"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0">
            <a:extLst>
              <a:ext uri="{FF2B5EF4-FFF2-40B4-BE49-F238E27FC236}">
                <a16:creationId xmlns:a16="http://schemas.microsoft.com/office/drawing/2014/main" id="{FF876681-38E2-45BD-8188-62354C9045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7" y="4037683"/>
            <a:ext cx="3127375"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755638"/>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6.1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什么是聚类分析（</a:t>
            </a:r>
            <a:r>
              <a:rPr lang="en-US" altLang="zh-CN" sz="3600" b="0" kern="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Clusting</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analysis</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endPar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4" name="Rectangle 3">
            <a:extLst>
              <a:ext uri="{FF2B5EF4-FFF2-40B4-BE49-F238E27FC236}">
                <a16:creationId xmlns:a16="http://schemas.microsoft.com/office/drawing/2014/main" id="{96E44C3B-5FDC-4FCC-AFC6-64DD7EBA8D23}"/>
              </a:ext>
            </a:extLst>
          </p:cNvPr>
          <p:cNvSpPr txBox="1">
            <a:spLocks noChangeArrowheads="1"/>
          </p:cNvSpPr>
          <p:nvPr/>
        </p:nvSpPr>
        <p:spPr>
          <a:xfrm>
            <a:off x="307152" y="980728"/>
            <a:ext cx="8686800" cy="5068887"/>
          </a:xfrm>
          <a:prstGeom prst="rect">
            <a:avLst/>
          </a:prstGeom>
        </p:spPr>
        <p:txBody>
          <a:bodyPr lIns="92075" tIns="46038" rIns="92075" bIns="46038"/>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30000"/>
              </a:lnSpc>
              <a:buFont typeface="Wingdings" panose="05000000000000000000" pitchFamily="2" charset="2"/>
              <a:buChar char="n"/>
              <a:defRPr/>
            </a:pPr>
            <a:r>
              <a:rPr lang="zh-CN" altLang="en-US" sz="2800" b="0" kern="0" dirty="0">
                <a:solidFill>
                  <a:srgbClr val="FF0000"/>
                </a:solidFill>
                <a:latin typeface="方正兰亭中黑_GBK" panose="02000000000000000000" pitchFamily="2" charset="-122"/>
                <a:ea typeface="方正兰亭中黑_GBK" panose="02000000000000000000" pitchFamily="2" charset="-122"/>
                <a:cs typeface="Times New Roman" pitchFamily="18" charset="0"/>
              </a:rPr>
              <a:t>聚类分析（简称聚类）</a:t>
            </a:r>
            <a:r>
              <a:rPr lang="zh-CN" altLang="en-US" sz="28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：把一个数据对象划分为子集的过程。每个子集称为一个簇（</a:t>
            </a:r>
            <a:r>
              <a:rPr lang="en-US" altLang="zh-CN" sz="28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cluster</a:t>
            </a:r>
            <a:r>
              <a:rPr lang="zh-CN" altLang="en-US" sz="28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a:t>
            </a:r>
            <a:r>
              <a:rPr lang="en-US" altLang="zh-CN" sz="28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a:t>
            </a:r>
          </a:p>
          <a:p>
            <a:pPr lvl="1" eaLnBrk="1" hangingPunct="1">
              <a:lnSpc>
                <a:spcPct val="130000"/>
              </a:lnSpc>
              <a:buFont typeface="Wingdings" panose="05000000000000000000" pitchFamily="2" charset="2"/>
              <a:buChar char="ü"/>
              <a:defRPr/>
            </a:pPr>
            <a:r>
              <a:rPr lang="zh-CN" altLang="en-US" sz="24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同一簇中的数据对象尽可能相似</a:t>
            </a:r>
            <a:endParaRPr lang="en-US" altLang="zh-CN" sz="24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endParaRPr>
          </a:p>
          <a:p>
            <a:pPr lvl="1" eaLnBrk="1" hangingPunct="1">
              <a:lnSpc>
                <a:spcPct val="130000"/>
              </a:lnSpc>
              <a:buFont typeface="Wingdings" panose="05000000000000000000" pitchFamily="2" charset="2"/>
              <a:buChar char="ü"/>
              <a:defRPr/>
            </a:pPr>
            <a:r>
              <a:rPr lang="zh-CN" altLang="en-US" sz="24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不同簇中的数据对象尽可能不相似</a:t>
            </a:r>
            <a:endParaRPr lang="en-US" altLang="zh-CN" sz="24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endParaRPr>
          </a:p>
          <a:p>
            <a:pPr lvl="1" eaLnBrk="1" hangingPunct="1">
              <a:lnSpc>
                <a:spcPct val="130000"/>
              </a:lnSpc>
              <a:buFont typeface="Wingdings" panose="05000000000000000000" pitchFamily="2" charset="2"/>
              <a:buChar char="ü"/>
              <a:defRPr/>
            </a:pPr>
            <a:r>
              <a:rPr lang="zh-CN" altLang="en-US" sz="24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社团分析</a:t>
            </a:r>
            <a:endParaRPr lang="en-US" altLang="zh-CN" sz="24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endParaRPr>
          </a:p>
          <a:p>
            <a:pPr marL="450850" indent="-450850">
              <a:lnSpc>
                <a:spcPct val="130000"/>
              </a:lnSpc>
              <a:spcBef>
                <a:spcPts val="1200"/>
              </a:spcBef>
              <a:buFont typeface="Wingdings" panose="05000000000000000000" pitchFamily="2" charset="2"/>
              <a:buChar char="n"/>
              <a:defRPr/>
            </a:pPr>
            <a:r>
              <a:rPr lang="zh-CN" altLang="en-US" sz="2800" b="0" kern="0" dirty="0">
                <a:solidFill>
                  <a:srgbClr val="FF0000"/>
                </a:solidFill>
                <a:latin typeface="方正兰亭中黑_GBK" panose="02000000000000000000" pitchFamily="2" charset="-122"/>
                <a:ea typeface="方正兰亭中黑_GBK" panose="02000000000000000000" pitchFamily="2" charset="-122"/>
                <a:cs typeface="Times New Roman" pitchFamily="18" charset="0"/>
              </a:rPr>
              <a:t>无监督学习（</a:t>
            </a:r>
            <a:r>
              <a:rPr lang="en-US" altLang="zh-CN" sz="2800" b="0" kern="0" dirty="0">
                <a:solidFill>
                  <a:srgbClr val="FF0000"/>
                </a:solidFill>
                <a:latin typeface="Calibri" panose="020F0502020204030204" pitchFamily="34" charset="0"/>
                <a:ea typeface="方正兰亭中黑_GBK" panose="02000000000000000000" pitchFamily="2" charset="-122"/>
                <a:cs typeface="Calibri" panose="020F0502020204030204" pitchFamily="34" charset="0"/>
              </a:rPr>
              <a:t>unsupervised learning</a:t>
            </a:r>
            <a:r>
              <a:rPr lang="zh-CN" altLang="en-US" sz="2800" b="0" kern="0" dirty="0">
                <a:solidFill>
                  <a:srgbClr val="FF0000"/>
                </a:solidFill>
                <a:latin typeface="方正兰亭中黑_GBK" panose="02000000000000000000" pitchFamily="2" charset="-122"/>
                <a:ea typeface="方正兰亭中黑_GBK" panose="02000000000000000000" pitchFamily="2" charset="-122"/>
                <a:cs typeface="Times New Roman" pitchFamily="18" charset="0"/>
              </a:rPr>
              <a:t>）</a:t>
            </a:r>
            <a:endParaRPr lang="en-US" altLang="zh-CN" sz="2800" b="0" kern="0" dirty="0">
              <a:solidFill>
                <a:srgbClr val="FF0000"/>
              </a:solidFill>
              <a:latin typeface="方正兰亭中黑_GBK" panose="02000000000000000000" pitchFamily="2" charset="-122"/>
              <a:ea typeface="方正兰亭中黑_GBK" panose="02000000000000000000" pitchFamily="2" charset="-122"/>
              <a:cs typeface="Times New Roman" pitchFamily="18" charset="0"/>
            </a:endParaRPr>
          </a:p>
          <a:p>
            <a:pPr lvl="1" eaLnBrk="1" hangingPunct="1">
              <a:lnSpc>
                <a:spcPct val="130000"/>
              </a:lnSpc>
              <a:buFont typeface="Wingdings" panose="05000000000000000000" pitchFamily="2" charset="2"/>
              <a:buChar char="ü"/>
              <a:defRPr/>
            </a:pPr>
            <a:r>
              <a:rPr lang="zh-CN" altLang="en-US" sz="24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未指定类标签</a:t>
            </a:r>
            <a:endParaRPr lang="en-US" altLang="zh-CN" sz="24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endParaRPr>
          </a:p>
          <a:p>
            <a:pPr lvl="1" eaLnBrk="1" hangingPunct="1">
              <a:lnSpc>
                <a:spcPct val="130000"/>
              </a:lnSpc>
              <a:buFont typeface="Wingdings" panose="05000000000000000000" pitchFamily="2" charset="2"/>
              <a:buChar char="ü"/>
              <a:defRPr/>
            </a:pPr>
            <a:r>
              <a:rPr lang="zh-CN" altLang="en-US" sz="24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不是通过样本学习</a:t>
            </a:r>
            <a:endParaRPr lang="en-US" altLang="zh-CN" sz="24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endParaRPr>
          </a:p>
          <a:p>
            <a:pPr lvl="1" eaLnBrk="1" hangingPunct="1">
              <a:lnSpc>
                <a:spcPct val="130000"/>
              </a:lnSpc>
              <a:buFont typeface="Wingdings" panose="05000000000000000000" pitchFamily="2" charset="2"/>
              <a:buChar char="ü"/>
              <a:defRPr/>
            </a:pPr>
            <a:r>
              <a:rPr lang="zh-CN" altLang="en-US" sz="24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簇的数目也是未知的</a:t>
            </a:r>
            <a:endParaRPr lang="en-US" altLang="zh-CN" sz="24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endParaRPr>
          </a:p>
        </p:txBody>
      </p:sp>
    </p:spTree>
    <p:extLst>
      <p:ext uri="{BB962C8B-B14F-4D97-AF65-F5344CB8AC3E}">
        <p14:creationId xmlns:p14="http://schemas.microsoft.com/office/powerpoint/2010/main" val="1543882904"/>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k-means</a:t>
            </a:r>
            <a:endPar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5" name="内容占位符 2">
            <a:extLst>
              <a:ext uri="{FF2B5EF4-FFF2-40B4-BE49-F238E27FC236}">
                <a16:creationId xmlns:a16="http://schemas.microsoft.com/office/drawing/2014/main" id="{5FB014BF-4384-48ED-8D5A-5D6093B7F54C}"/>
              </a:ext>
            </a:extLst>
          </p:cNvPr>
          <p:cNvSpPr txBox="1">
            <a:spLocks/>
          </p:cNvSpPr>
          <p:nvPr/>
        </p:nvSpPr>
        <p:spPr>
          <a:xfrm>
            <a:off x="323528" y="980281"/>
            <a:ext cx="8229600" cy="4897437"/>
          </a:xfrm>
          <a:prstGeom prst="rect">
            <a:avLst/>
          </a:prstGeom>
        </p:spPr>
        <p:txBody>
          <a:bodyPr>
            <a:normAutofit fontScale="925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40000"/>
              </a:lnSpc>
              <a:buSzPct val="100000"/>
              <a:buFont typeface="Wingdings" panose="05000000000000000000" pitchFamily="2" charset="2"/>
              <a:buChar char="n"/>
              <a:defRPr/>
            </a:pPr>
            <a:r>
              <a:rPr lang="zh-CN" altLang="en-US" b="0" dirty="0">
                <a:solidFill>
                  <a:srgbClr val="FF0000"/>
                </a:solidFill>
                <a:latin typeface="方正兰亭中黑_GBK" panose="02000000000000000000" pitchFamily="2" charset="-122"/>
                <a:ea typeface="方正兰亭中黑_GBK" panose="02000000000000000000" pitchFamily="2" charset="-122"/>
              </a:rPr>
              <a:t>簇中对象的均值可以看作簇的质心</a:t>
            </a:r>
            <a:r>
              <a:rPr lang="zh-CN" altLang="en-US" b="0" kern="1200" dirty="0">
                <a:solidFill>
                  <a:srgbClr val="FF0000"/>
                </a:solidFill>
                <a:latin typeface="Palatino Linotype" pitchFamily="18" charset="0"/>
              </a:rPr>
              <a:t>（</a:t>
            </a:r>
            <a:r>
              <a:rPr lang="en-US" altLang="zh-CN" b="0" kern="1200" dirty="0">
                <a:solidFill>
                  <a:srgbClr val="FF0000"/>
                </a:solidFill>
                <a:latin typeface="Palatino Linotype" pitchFamily="18" charset="0"/>
              </a:rPr>
              <a:t>centroid</a:t>
            </a:r>
            <a:r>
              <a:rPr lang="zh-CN" altLang="en-US" b="0" kern="1200" dirty="0">
                <a:solidFill>
                  <a:srgbClr val="FF0000"/>
                </a:solidFill>
                <a:latin typeface="Palatino Linotype" pitchFamily="18" charset="0"/>
              </a:rPr>
              <a:t>）</a:t>
            </a:r>
          </a:p>
          <a:p>
            <a:pPr eaLnBrk="1" hangingPunct="1">
              <a:lnSpc>
                <a:spcPct val="140000"/>
              </a:lnSpc>
              <a:buSzPct val="100000"/>
              <a:buFont typeface="Wingdings" panose="05000000000000000000" pitchFamily="2" charset="2"/>
              <a:buChar char="n"/>
              <a:defRPr/>
            </a:pPr>
            <a:r>
              <a:rPr lang="en-US" altLang="zh-CN" b="0" dirty="0">
                <a:solidFill>
                  <a:srgbClr val="FF0000"/>
                </a:solidFill>
                <a:latin typeface="方正兰亭中黑_GBK" panose="02000000000000000000" pitchFamily="2" charset="-122"/>
                <a:ea typeface="方正兰亭中黑_GBK" panose="02000000000000000000" pitchFamily="2" charset="-122"/>
              </a:rPr>
              <a:t>k</a:t>
            </a:r>
            <a:r>
              <a:rPr lang="zh-CN" altLang="en-US" b="0" dirty="0">
                <a:solidFill>
                  <a:srgbClr val="FF0000"/>
                </a:solidFill>
                <a:latin typeface="方正兰亭中黑_GBK" panose="02000000000000000000" pitchFamily="2" charset="-122"/>
                <a:ea typeface="方正兰亭中黑_GBK" panose="02000000000000000000" pitchFamily="2" charset="-122"/>
              </a:rPr>
              <a:t>均值算法流程</a:t>
            </a:r>
          </a:p>
          <a:p>
            <a:pPr marL="858837" lvl="1" indent="-514350" eaLnBrk="1" fontAlgn="auto" hangingPunct="1">
              <a:lnSpc>
                <a:spcPct val="130000"/>
              </a:lnSpc>
              <a:spcBef>
                <a:spcPts val="600"/>
              </a:spcBef>
              <a:spcAft>
                <a:spcPts val="0"/>
              </a:spcAft>
              <a:buFont typeface="Wingdings" panose="05000000000000000000" pitchFamily="2" charset="2"/>
              <a:buChar char="ü"/>
              <a:defRPr/>
            </a:pPr>
            <a:r>
              <a:rPr lang="zh-CN" altLang="en-US"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随机选择</a:t>
            </a:r>
            <a:r>
              <a:rPr lang="en-US" altLang="zh-CN" i="1" kern="0" dirty="0">
                <a:solidFill>
                  <a:srgbClr val="0000FF"/>
                </a:solidFill>
                <a:effectLst>
                  <a:outerShdw blurRad="38100" dist="38100" dir="2700000" algn="tl">
                    <a:srgbClr val="000000">
                      <a:alpha val="43137"/>
                    </a:srgbClr>
                  </a:outerShdw>
                </a:effectLst>
                <a:latin typeface="Calibri" pitchFamily="34" charset="0"/>
                <a:cs typeface="Calibri" pitchFamily="34" charset="0"/>
              </a:rPr>
              <a:t>k</a:t>
            </a:r>
            <a:r>
              <a:rPr lang="zh-CN" altLang="en-US"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个对象，每个对象代表一个簇的初始均值或中心</a:t>
            </a:r>
          </a:p>
          <a:p>
            <a:pPr marL="858837" lvl="1" indent="-514350" eaLnBrk="1" fontAlgn="auto" hangingPunct="1">
              <a:lnSpc>
                <a:spcPct val="130000"/>
              </a:lnSpc>
              <a:spcBef>
                <a:spcPts val="600"/>
              </a:spcBef>
              <a:spcAft>
                <a:spcPts val="0"/>
              </a:spcAft>
              <a:buFont typeface="Wingdings" panose="05000000000000000000" pitchFamily="2" charset="2"/>
              <a:buChar char="ü"/>
              <a:defRPr/>
            </a:pPr>
            <a:r>
              <a:rPr lang="zh-CN" altLang="en-US"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对剩余的每个对象，根据它与簇均值的距离，将他指派到最相似的簇</a:t>
            </a:r>
          </a:p>
          <a:p>
            <a:pPr marL="858837" lvl="1" indent="-514350" eaLnBrk="1" fontAlgn="auto" hangingPunct="1">
              <a:lnSpc>
                <a:spcPct val="130000"/>
              </a:lnSpc>
              <a:spcBef>
                <a:spcPts val="600"/>
              </a:spcBef>
              <a:spcAft>
                <a:spcPts val="0"/>
              </a:spcAft>
              <a:buFont typeface="Wingdings" panose="05000000000000000000" pitchFamily="2" charset="2"/>
              <a:buChar char="ü"/>
              <a:defRPr/>
            </a:pPr>
            <a:r>
              <a:rPr lang="zh-CN" altLang="en-US"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计算每个簇的新均值</a:t>
            </a:r>
          </a:p>
          <a:p>
            <a:pPr marL="858837" lvl="1" indent="-514350" eaLnBrk="1" fontAlgn="auto" hangingPunct="1">
              <a:lnSpc>
                <a:spcPct val="130000"/>
              </a:lnSpc>
              <a:spcBef>
                <a:spcPts val="600"/>
              </a:spcBef>
              <a:spcAft>
                <a:spcPts val="0"/>
              </a:spcAft>
              <a:buFont typeface="Wingdings" panose="05000000000000000000" pitchFamily="2" charset="2"/>
              <a:buChar char="ü"/>
              <a:defRPr/>
            </a:pPr>
            <a:r>
              <a:rPr lang="zh-CN" altLang="en-US"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回到步骤</a:t>
            </a:r>
            <a:r>
              <a:rPr lang="en-US" altLang="zh-CN" b="0" kern="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2</a:t>
            </a:r>
            <a:r>
              <a:rPr lang="zh-CN" altLang="en-US"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，循环，直到准则函数收敛</a:t>
            </a:r>
          </a:p>
          <a:p>
            <a:pPr marL="469900" lvl="3" indent="-469900" eaLnBrk="1" hangingPunct="1">
              <a:lnSpc>
                <a:spcPct val="140000"/>
              </a:lnSpc>
              <a:buSzPct val="100000"/>
              <a:defRPr/>
            </a:pPr>
            <a:r>
              <a:rPr lang="zh-CN" altLang="en-US" sz="3200" b="0" dirty="0">
                <a:solidFill>
                  <a:srgbClr val="FF0000"/>
                </a:solidFill>
                <a:latin typeface="方正兰亭中黑_GBK" panose="02000000000000000000" pitchFamily="2" charset="-122"/>
                <a:ea typeface="方正兰亭中黑_GBK" panose="02000000000000000000" pitchFamily="2" charset="-122"/>
              </a:rPr>
              <a:t>常用准则函数：平方误差准则</a:t>
            </a:r>
          </a:p>
        </p:txBody>
      </p:sp>
      <p:pic>
        <p:nvPicPr>
          <p:cNvPr id="6" name="Object 2">
            <a:extLst>
              <a:ext uri="{FF2B5EF4-FFF2-40B4-BE49-F238E27FC236}">
                <a16:creationId xmlns:a16="http://schemas.microsoft.com/office/drawing/2014/main" id="{C9ECF913-92EC-4B54-93D6-2798B187D9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965" y="5606256"/>
            <a:ext cx="3017838"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4">
            <a:extLst>
              <a:ext uri="{FF2B5EF4-FFF2-40B4-BE49-F238E27FC236}">
                <a16:creationId xmlns:a16="http://schemas.microsoft.com/office/drawing/2014/main" id="{D3FA5197-3D2E-45AE-BE2A-FD6243C7A0E2}"/>
              </a:ext>
            </a:extLst>
          </p:cNvPr>
          <p:cNvSpPr txBox="1">
            <a:spLocks noChangeArrowheads="1"/>
          </p:cNvSpPr>
          <p:nvPr/>
        </p:nvSpPr>
        <p:spPr bwMode="auto">
          <a:xfrm>
            <a:off x="3635053" y="5693568"/>
            <a:ext cx="51133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en-US" altLang="zh-CN" sz="2400" dirty="0"/>
              <a:t>(</a:t>
            </a:r>
            <a:r>
              <a:rPr lang="en-US" altLang="zh-CN" sz="2400" i="1" dirty="0">
                <a:solidFill>
                  <a:srgbClr val="0000FF"/>
                </a:solidFill>
                <a:effectLst>
                  <a:outerShdw blurRad="38100" dist="38100" dir="2700000" algn="tl">
                    <a:srgbClr val="000000">
                      <a:alpha val="43137"/>
                    </a:srgbClr>
                  </a:outerShdw>
                </a:effectLst>
              </a:rPr>
              <a:t>p</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是空间中的点，</a:t>
            </a:r>
            <a:r>
              <a:rPr lang="en-US" altLang="zh-CN" sz="2400" i="1" dirty="0">
                <a:solidFill>
                  <a:srgbClr val="0000FF"/>
                </a:solidFill>
                <a:effectLst>
                  <a:outerShdw blurRad="38100" dist="38100" dir="2700000" algn="tl">
                    <a:srgbClr val="000000">
                      <a:alpha val="43137"/>
                    </a:srgbClr>
                  </a:outerShdw>
                </a:effectLst>
              </a:rPr>
              <a:t>m</a:t>
            </a:r>
            <a:r>
              <a:rPr lang="en-US" altLang="zh-CN" sz="2400" i="1" baseline="-25000" dirty="0">
                <a:solidFill>
                  <a:srgbClr val="0000FF"/>
                </a:solidFill>
                <a:effectLst>
                  <a:outerShdw blurRad="38100" dist="38100" dir="2700000" algn="tl">
                    <a:srgbClr val="000000">
                      <a:alpha val="43137"/>
                    </a:srgbClr>
                  </a:outerShdw>
                </a:effectLst>
              </a:rPr>
              <a:t>i</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是簇</a:t>
            </a:r>
            <a:r>
              <a:rPr lang="en-US" altLang="zh-CN" sz="2400" i="1" dirty="0" err="1">
                <a:solidFill>
                  <a:srgbClr val="0000FF"/>
                </a:solidFill>
                <a:effectLst>
                  <a:outerShdw blurRad="38100" dist="38100" dir="2700000" algn="tl">
                    <a:srgbClr val="000000">
                      <a:alpha val="43137"/>
                    </a:srgbClr>
                  </a:outerShdw>
                </a:effectLst>
              </a:rPr>
              <a:t>C</a:t>
            </a:r>
            <a:r>
              <a:rPr lang="en-US" altLang="zh-CN" sz="2400" i="1" baseline="-25000" dirty="0" err="1">
                <a:solidFill>
                  <a:srgbClr val="0000FF"/>
                </a:solidFill>
                <a:effectLst>
                  <a:outerShdw blurRad="38100" dist="38100" dir="2700000" algn="tl">
                    <a:srgbClr val="000000">
                      <a:alpha val="43137"/>
                    </a:srgbClr>
                  </a:outerShdw>
                </a:effectLst>
              </a:rPr>
              <a:t>i</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的均值</a:t>
            </a:r>
            <a:r>
              <a:rPr lang="en-US" altLang="zh-CN" sz="2400" dirty="0"/>
              <a:t>)</a:t>
            </a:r>
            <a:endParaRPr lang="zh-CN" altLang="en-US" sz="2400" dirty="0"/>
          </a:p>
        </p:txBody>
      </p:sp>
    </p:spTree>
    <p:extLst>
      <p:ext uri="{BB962C8B-B14F-4D97-AF65-F5344CB8AC3E}">
        <p14:creationId xmlns:p14="http://schemas.microsoft.com/office/powerpoint/2010/main" val="2438400072"/>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k-means</a:t>
            </a:r>
            <a:endPar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grpSp>
        <p:nvGrpSpPr>
          <p:cNvPr id="3" name="Group 4">
            <a:extLst>
              <a:ext uri="{FF2B5EF4-FFF2-40B4-BE49-F238E27FC236}">
                <a16:creationId xmlns:a16="http://schemas.microsoft.com/office/drawing/2014/main" id="{8A0D80AB-CAE9-4414-8BCE-AF548AF07B60}"/>
              </a:ext>
            </a:extLst>
          </p:cNvPr>
          <p:cNvGrpSpPr>
            <a:grpSpLocks/>
          </p:cNvGrpSpPr>
          <p:nvPr/>
        </p:nvGrpSpPr>
        <p:grpSpPr bwMode="auto">
          <a:xfrm>
            <a:off x="2604195" y="1331913"/>
            <a:ext cx="2227262" cy="1947862"/>
            <a:chOff x="543" y="284"/>
            <a:chExt cx="2087" cy="1772"/>
          </a:xfrm>
        </p:grpSpPr>
        <p:graphicFrame>
          <p:nvGraphicFramePr>
            <p:cNvPr id="4" name="Object 5">
              <a:extLst>
                <a:ext uri="{FF2B5EF4-FFF2-40B4-BE49-F238E27FC236}">
                  <a16:creationId xmlns:a16="http://schemas.microsoft.com/office/drawing/2014/main" id="{7FDC0CF3-A7E1-4183-ADBB-413811A8E8EA}"/>
                </a:ext>
              </a:extLst>
            </p:cNvPr>
            <p:cNvGraphicFramePr>
              <a:graphicFrameLocks noChangeAspect="1"/>
            </p:cNvGraphicFramePr>
            <p:nvPr>
              <p:extLst>
                <p:ext uri="{D42A27DB-BD31-4B8C-83A1-F6EECF244321}">
                  <p14:modId xmlns:p14="http://schemas.microsoft.com/office/powerpoint/2010/main" val="3057899030"/>
                </p:ext>
              </p:extLst>
            </p:nvPr>
          </p:nvGraphicFramePr>
          <p:xfrm>
            <a:off x="543" y="284"/>
            <a:ext cx="2087" cy="1772"/>
          </p:xfrm>
          <a:graphic>
            <a:graphicData uri="http://schemas.openxmlformats.org/presentationml/2006/ole">
              <mc:AlternateContent xmlns:mc="http://schemas.openxmlformats.org/markup-compatibility/2006">
                <mc:Choice xmlns:v="urn:schemas-microsoft-com:vml" Requires="v">
                  <p:oleObj spid="_x0000_s29704" name="工作表" r:id="rId4" imgW="3314713" imgH="2758548" progId="Excel.Sheet.8">
                    <p:embed/>
                  </p:oleObj>
                </mc:Choice>
                <mc:Fallback>
                  <p:oleObj name="工作表" r:id="rId4" imgW="3314713" imgH="2758548" progId="Excel.Sheet.8">
                    <p:embed/>
                    <p:pic>
                      <p:nvPicPr>
                        <p:cNvPr id="64618" name="Object 5">
                          <a:extLst>
                            <a:ext uri="{FF2B5EF4-FFF2-40B4-BE49-F238E27FC236}">
                              <a16:creationId xmlns:a16="http://schemas.microsoft.com/office/drawing/2014/main" id="{FFCCF73A-CE95-4F27-B936-01673B736E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 y="284"/>
                          <a:ext cx="2087" cy="177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sp>
          <p:nvSpPr>
            <p:cNvPr id="5" name="Freeform 6">
              <a:extLst>
                <a:ext uri="{FF2B5EF4-FFF2-40B4-BE49-F238E27FC236}">
                  <a16:creationId xmlns:a16="http://schemas.microsoft.com/office/drawing/2014/main" id="{B09CFF9D-735E-428D-BED3-DA0A7AA1F328}"/>
                </a:ext>
              </a:extLst>
            </p:cNvPr>
            <p:cNvSpPr>
              <a:spLocks/>
            </p:cNvSpPr>
            <p:nvPr/>
          </p:nvSpPr>
          <p:spPr bwMode="auto">
            <a:xfrm>
              <a:off x="1009" y="556"/>
              <a:ext cx="851" cy="1262"/>
            </a:xfrm>
            <a:custGeom>
              <a:avLst/>
              <a:gdLst>
                <a:gd name="T0" fmla="*/ 518 w 852"/>
                <a:gd name="T1" fmla="*/ 280 h 1260"/>
                <a:gd name="T2" fmla="*/ 392 w 852"/>
                <a:gd name="T3" fmla="*/ 36 h 1260"/>
                <a:gd name="T4" fmla="*/ 237 w 852"/>
                <a:gd name="T5" fmla="*/ 21 h 1260"/>
                <a:gd name="T6" fmla="*/ 133 w 852"/>
                <a:gd name="T7" fmla="*/ 73 h 1260"/>
                <a:gd name="T8" fmla="*/ 0 w 852"/>
                <a:gd name="T9" fmla="*/ 369 h 1260"/>
                <a:gd name="T10" fmla="*/ 44 w 852"/>
                <a:gd name="T11" fmla="*/ 688 h 1260"/>
                <a:gd name="T12" fmla="*/ 362 w 852"/>
                <a:gd name="T13" fmla="*/ 1117 h 1260"/>
                <a:gd name="T14" fmla="*/ 429 w 852"/>
                <a:gd name="T15" fmla="*/ 1139 h 1260"/>
                <a:gd name="T16" fmla="*/ 451 w 852"/>
                <a:gd name="T17" fmla="*/ 1154 h 1260"/>
                <a:gd name="T18" fmla="*/ 525 w 852"/>
                <a:gd name="T19" fmla="*/ 1176 h 1260"/>
                <a:gd name="T20" fmla="*/ 622 w 852"/>
                <a:gd name="T21" fmla="*/ 1228 h 1260"/>
                <a:gd name="T22" fmla="*/ 792 w 852"/>
                <a:gd name="T23" fmla="*/ 1243 h 1260"/>
                <a:gd name="T24" fmla="*/ 785 w 852"/>
                <a:gd name="T25" fmla="*/ 1021 h 1260"/>
                <a:gd name="T26" fmla="*/ 748 w 852"/>
                <a:gd name="T27" fmla="*/ 954 h 1260"/>
                <a:gd name="T28" fmla="*/ 688 w 852"/>
                <a:gd name="T29" fmla="*/ 858 h 1260"/>
                <a:gd name="T30" fmla="*/ 622 w 852"/>
                <a:gd name="T31" fmla="*/ 762 h 1260"/>
                <a:gd name="T32" fmla="*/ 607 w 852"/>
                <a:gd name="T33" fmla="*/ 732 h 1260"/>
                <a:gd name="T34" fmla="*/ 592 w 852"/>
                <a:gd name="T35" fmla="*/ 710 h 1260"/>
                <a:gd name="T36" fmla="*/ 555 w 852"/>
                <a:gd name="T37" fmla="*/ 643 h 1260"/>
                <a:gd name="T38" fmla="*/ 540 w 852"/>
                <a:gd name="T39" fmla="*/ 621 h 1260"/>
                <a:gd name="T40" fmla="*/ 518 w 852"/>
                <a:gd name="T41" fmla="*/ 280 h 12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52"/>
                <a:gd name="T64" fmla="*/ 0 h 1260"/>
                <a:gd name="T65" fmla="*/ 852 w 852"/>
                <a:gd name="T66" fmla="*/ 1260 h 126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6" name="Freeform 7">
              <a:extLst>
                <a:ext uri="{FF2B5EF4-FFF2-40B4-BE49-F238E27FC236}">
                  <a16:creationId xmlns:a16="http://schemas.microsoft.com/office/drawing/2014/main" id="{B215CF49-721A-4672-8DD8-2117D3F9D14E}"/>
                </a:ext>
              </a:extLst>
            </p:cNvPr>
            <p:cNvSpPr>
              <a:spLocks/>
            </p:cNvSpPr>
            <p:nvPr/>
          </p:nvSpPr>
          <p:spPr bwMode="auto">
            <a:xfrm>
              <a:off x="1587" y="888"/>
              <a:ext cx="768" cy="631"/>
            </a:xfrm>
            <a:custGeom>
              <a:avLst/>
              <a:gdLst>
                <a:gd name="T0" fmla="*/ 183 w 768"/>
                <a:gd name="T1" fmla="*/ 67 h 630"/>
                <a:gd name="T2" fmla="*/ 72 w 768"/>
                <a:gd name="T3" fmla="*/ 74 h 630"/>
                <a:gd name="T4" fmla="*/ 5 w 768"/>
                <a:gd name="T5" fmla="*/ 170 h 630"/>
                <a:gd name="T6" fmla="*/ 13 w 768"/>
                <a:gd name="T7" fmla="*/ 311 h 630"/>
                <a:gd name="T8" fmla="*/ 57 w 768"/>
                <a:gd name="T9" fmla="*/ 356 h 630"/>
                <a:gd name="T10" fmla="*/ 109 w 768"/>
                <a:gd name="T11" fmla="*/ 415 h 630"/>
                <a:gd name="T12" fmla="*/ 235 w 768"/>
                <a:gd name="T13" fmla="*/ 548 h 630"/>
                <a:gd name="T14" fmla="*/ 257 w 768"/>
                <a:gd name="T15" fmla="*/ 570 h 630"/>
                <a:gd name="T16" fmla="*/ 331 w 768"/>
                <a:gd name="T17" fmla="*/ 593 h 630"/>
                <a:gd name="T18" fmla="*/ 450 w 768"/>
                <a:gd name="T19" fmla="*/ 630 h 630"/>
                <a:gd name="T20" fmla="*/ 598 w 768"/>
                <a:gd name="T21" fmla="*/ 607 h 630"/>
                <a:gd name="T22" fmla="*/ 657 w 768"/>
                <a:gd name="T23" fmla="*/ 585 h 630"/>
                <a:gd name="T24" fmla="*/ 687 w 768"/>
                <a:gd name="T25" fmla="*/ 533 h 630"/>
                <a:gd name="T26" fmla="*/ 717 w 768"/>
                <a:gd name="T27" fmla="*/ 474 h 630"/>
                <a:gd name="T28" fmla="*/ 724 w 768"/>
                <a:gd name="T29" fmla="*/ 437 h 630"/>
                <a:gd name="T30" fmla="*/ 739 w 768"/>
                <a:gd name="T31" fmla="*/ 415 h 630"/>
                <a:gd name="T32" fmla="*/ 768 w 768"/>
                <a:gd name="T33" fmla="*/ 296 h 630"/>
                <a:gd name="T34" fmla="*/ 761 w 768"/>
                <a:gd name="T35" fmla="*/ 178 h 630"/>
                <a:gd name="T36" fmla="*/ 724 w 768"/>
                <a:gd name="T37" fmla="*/ 111 h 630"/>
                <a:gd name="T38" fmla="*/ 465 w 768"/>
                <a:gd name="T39" fmla="*/ 0 h 630"/>
                <a:gd name="T40" fmla="*/ 205 w 768"/>
                <a:gd name="T41" fmla="*/ 30 h 630"/>
                <a:gd name="T42" fmla="*/ 183 w 768"/>
                <a:gd name="T43" fmla="*/ 67 h 6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68"/>
                <a:gd name="T67" fmla="*/ 0 h 630"/>
                <a:gd name="T68" fmla="*/ 768 w 768"/>
                <a:gd name="T69" fmla="*/ 630 h 6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eaLnBrk="1" fontAlgn="auto" hangingPunct="1">
                <a:spcBef>
                  <a:spcPts val="0"/>
                </a:spcBef>
                <a:spcAft>
                  <a:spcPts val="0"/>
                </a:spcAft>
                <a:defRPr/>
              </a:pPr>
              <a:endParaRPr lang="zh-CN" altLang="en-US" b="0" kern="0">
                <a:solidFill>
                  <a:sysClr val="windowText" lastClr="000000"/>
                </a:solidFill>
              </a:endParaRPr>
            </a:p>
          </p:txBody>
        </p:sp>
      </p:grpSp>
      <p:grpSp>
        <p:nvGrpSpPr>
          <p:cNvPr id="7" name="Group 8">
            <a:extLst>
              <a:ext uri="{FF2B5EF4-FFF2-40B4-BE49-F238E27FC236}">
                <a16:creationId xmlns:a16="http://schemas.microsoft.com/office/drawing/2014/main" id="{30CCB578-37B2-44D5-80A7-9D3453F577F8}"/>
              </a:ext>
            </a:extLst>
          </p:cNvPr>
          <p:cNvGrpSpPr>
            <a:grpSpLocks/>
          </p:cNvGrpSpPr>
          <p:nvPr/>
        </p:nvGrpSpPr>
        <p:grpSpPr bwMode="auto">
          <a:xfrm>
            <a:off x="5799832" y="1311275"/>
            <a:ext cx="2222500" cy="1990725"/>
            <a:chOff x="4144" y="1265"/>
            <a:chExt cx="1400" cy="1254"/>
          </a:xfrm>
        </p:grpSpPr>
        <p:sp>
          <p:nvSpPr>
            <p:cNvPr id="8" name="Rectangle 9">
              <a:extLst>
                <a:ext uri="{FF2B5EF4-FFF2-40B4-BE49-F238E27FC236}">
                  <a16:creationId xmlns:a16="http://schemas.microsoft.com/office/drawing/2014/main" id="{E8CEEE2D-6F8F-4FD1-AC3C-D0D5D7742456}"/>
                </a:ext>
              </a:extLst>
            </p:cNvPr>
            <p:cNvSpPr>
              <a:spLocks noChangeArrowheads="1"/>
            </p:cNvSpPr>
            <p:nvPr/>
          </p:nvSpPr>
          <p:spPr bwMode="auto">
            <a:xfrm>
              <a:off x="4144" y="1265"/>
              <a:ext cx="1400" cy="1254"/>
            </a:xfrm>
            <a:prstGeom prst="rect">
              <a:avLst/>
            </a:prstGeom>
            <a:solidFill>
              <a:srgbClr val="FFFFFF"/>
            </a:solidFill>
            <a:ln w="0">
              <a:solidFill>
                <a:srgbClr val="000000"/>
              </a:solidFill>
              <a:miter lim="800000"/>
              <a:headEnd/>
              <a:tailEnd/>
            </a:ln>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b="0">
                <a:solidFill>
                  <a:srgbClr val="000000"/>
                </a:solidFill>
              </a:endParaRPr>
            </a:p>
          </p:txBody>
        </p:sp>
        <p:sp>
          <p:nvSpPr>
            <p:cNvPr id="9" name="Rectangle 10">
              <a:extLst>
                <a:ext uri="{FF2B5EF4-FFF2-40B4-BE49-F238E27FC236}">
                  <a16:creationId xmlns:a16="http://schemas.microsoft.com/office/drawing/2014/main" id="{798BCDB0-AC96-474C-B977-5F44928C4851}"/>
                </a:ext>
              </a:extLst>
            </p:cNvPr>
            <p:cNvSpPr>
              <a:spLocks noChangeArrowheads="1"/>
            </p:cNvSpPr>
            <p:nvPr/>
          </p:nvSpPr>
          <p:spPr bwMode="auto">
            <a:xfrm>
              <a:off x="4278" y="1354"/>
              <a:ext cx="1201" cy="1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b="0">
                <a:solidFill>
                  <a:srgbClr val="000000"/>
                </a:solidFill>
              </a:endParaRPr>
            </a:p>
          </p:txBody>
        </p:sp>
        <p:sp>
          <p:nvSpPr>
            <p:cNvPr id="10" name="Line 11">
              <a:extLst>
                <a:ext uri="{FF2B5EF4-FFF2-40B4-BE49-F238E27FC236}">
                  <a16:creationId xmlns:a16="http://schemas.microsoft.com/office/drawing/2014/main" id="{4F687A1C-0065-482B-91F3-E778B20E2458}"/>
                </a:ext>
              </a:extLst>
            </p:cNvPr>
            <p:cNvSpPr>
              <a:spLocks noChangeShapeType="1"/>
            </p:cNvSpPr>
            <p:nvPr/>
          </p:nvSpPr>
          <p:spPr bwMode="auto">
            <a:xfrm>
              <a:off x="4278" y="2264"/>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1" name="Line 12">
              <a:extLst>
                <a:ext uri="{FF2B5EF4-FFF2-40B4-BE49-F238E27FC236}">
                  <a16:creationId xmlns:a16="http://schemas.microsoft.com/office/drawing/2014/main" id="{29797C17-E7AA-4A32-AC2C-A9F1C36EBE83}"/>
                </a:ext>
              </a:extLst>
            </p:cNvPr>
            <p:cNvSpPr>
              <a:spLocks noChangeShapeType="1"/>
            </p:cNvSpPr>
            <p:nvPr/>
          </p:nvSpPr>
          <p:spPr bwMode="auto">
            <a:xfrm>
              <a:off x="4278" y="2163"/>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2" name="Line 13">
              <a:extLst>
                <a:ext uri="{FF2B5EF4-FFF2-40B4-BE49-F238E27FC236}">
                  <a16:creationId xmlns:a16="http://schemas.microsoft.com/office/drawing/2014/main" id="{5DEB8D4F-DBCA-4BEB-9E6B-16A0D430F376}"/>
                </a:ext>
              </a:extLst>
            </p:cNvPr>
            <p:cNvSpPr>
              <a:spLocks noChangeShapeType="1"/>
            </p:cNvSpPr>
            <p:nvPr/>
          </p:nvSpPr>
          <p:spPr bwMode="auto">
            <a:xfrm>
              <a:off x="4278" y="2061"/>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3" name="Line 14">
              <a:extLst>
                <a:ext uri="{FF2B5EF4-FFF2-40B4-BE49-F238E27FC236}">
                  <a16:creationId xmlns:a16="http://schemas.microsoft.com/office/drawing/2014/main" id="{4BE62A23-E926-476E-8B43-8575145FAFC1}"/>
                </a:ext>
              </a:extLst>
            </p:cNvPr>
            <p:cNvSpPr>
              <a:spLocks noChangeShapeType="1"/>
            </p:cNvSpPr>
            <p:nvPr/>
          </p:nvSpPr>
          <p:spPr bwMode="auto">
            <a:xfrm>
              <a:off x="4278" y="1960"/>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4" name="Line 15">
              <a:extLst>
                <a:ext uri="{FF2B5EF4-FFF2-40B4-BE49-F238E27FC236}">
                  <a16:creationId xmlns:a16="http://schemas.microsoft.com/office/drawing/2014/main" id="{5C1A7B42-C09A-4C92-8CE4-B8C624193CF1}"/>
                </a:ext>
              </a:extLst>
            </p:cNvPr>
            <p:cNvSpPr>
              <a:spLocks noChangeShapeType="1"/>
            </p:cNvSpPr>
            <p:nvPr/>
          </p:nvSpPr>
          <p:spPr bwMode="auto">
            <a:xfrm>
              <a:off x="4278" y="1858"/>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5" name="Line 16">
              <a:extLst>
                <a:ext uri="{FF2B5EF4-FFF2-40B4-BE49-F238E27FC236}">
                  <a16:creationId xmlns:a16="http://schemas.microsoft.com/office/drawing/2014/main" id="{0602B97D-7831-4A40-9B61-9177F78323D2}"/>
                </a:ext>
              </a:extLst>
            </p:cNvPr>
            <p:cNvSpPr>
              <a:spLocks noChangeShapeType="1"/>
            </p:cNvSpPr>
            <p:nvPr/>
          </p:nvSpPr>
          <p:spPr bwMode="auto">
            <a:xfrm>
              <a:off x="4278" y="1760"/>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7" name="Line 17">
              <a:extLst>
                <a:ext uri="{FF2B5EF4-FFF2-40B4-BE49-F238E27FC236}">
                  <a16:creationId xmlns:a16="http://schemas.microsoft.com/office/drawing/2014/main" id="{B61067BC-745E-45EA-9462-E1691BE87263}"/>
                </a:ext>
              </a:extLst>
            </p:cNvPr>
            <p:cNvSpPr>
              <a:spLocks noChangeShapeType="1"/>
            </p:cNvSpPr>
            <p:nvPr/>
          </p:nvSpPr>
          <p:spPr bwMode="auto">
            <a:xfrm>
              <a:off x="4278" y="1659"/>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8" name="Line 18">
              <a:extLst>
                <a:ext uri="{FF2B5EF4-FFF2-40B4-BE49-F238E27FC236}">
                  <a16:creationId xmlns:a16="http://schemas.microsoft.com/office/drawing/2014/main" id="{E70CE6ED-C2CB-442E-A9AC-F895A3CA7C8E}"/>
                </a:ext>
              </a:extLst>
            </p:cNvPr>
            <p:cNvSpPr>
              <a:spLocks noChangeShapeType="1"/>
            </p:cNvSpPr>
            <p:nvPr/>
          </p:nvSpPr>
          <p:spPr bwMode="auto">
            <a:xfrm>
              <a:off x="4278" y="1557"/>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9" name="Line 19">
              <a:extLst>
                <a:ext uri="{FF2B5EF4-FFF2-40B4-BE49-F238E27FC236}">
                  <a16:creationId xmlns:a16="http://schemas.microsoft.com/office/drawing/2014/main" id="{85CAC510-819B-4A99-9552-67553BB560AA}"/>
                </a:ext>
              </a:extLst>
            </p:cNvPr>
            <p:cNvSpPr>
              <a:spLocks noChangeShapeType="1"/>
            </p:cNvSpPr>
            <p:nvPr/>
          </p:nvSpPr>
          <p:spPr bwMode="auto">
            <a:xfrm>
              <a:off x="4278" y="1456"/>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0" name="Line 20">
              <a:extLst>
                <a:ext uri="{FF2B5EF4-FFF2-40B4-BE49-F238E27FC236}">
                  <a16:creationId xmlns:a16="http://schemas.microsoft.com/office/drawing/2014/main" id="{4DFA5120-C5D6-49FB-BA7F-C005934AC5E1}"/>
                </a:ext>
              </a:extLst>
            </p:cNvPr>
            <p:cNvSpPr>
              <a:spLocks noChangeShapeType="1"/>
            </p:cNvSpPr>
            <p:nvPr/>
          </p:nvSpPr>
          <p:spPr bwMode="auto">
            <a:xfrm>
              <a:off x="4278" y="1354"/>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1" name="Line 21">
              <a:extLst>
                <a:ext uri="{FF2B5EF4-FFF2-40B4-BE49-F238E27FC236}">
                  <a16:creationId xmlns:a16="http://schemas.microsoft.com/office/drawing/2014/main" id="{AD19460C-8C36-432C-A099-334F42BDC993}"/>
                </a:ext>
              </a:extLst>
            </p:cNvPr>
            <p:cNvSpPr>
              <a:spLocks noChangeShapeType="1"/>
            </p:cNvSpPr>
            <p:nvPr/>
          </p:nvSpPr>
          <p:spPr bwMode="auto">
            <a:xfrm>
              <a:off x="4399"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2" name="Line 22">
              <a:extLst>
                <a:ext uri="{FF2B5EF4-FFF2-40B4-BE49-F238E27FC236}">
                  <a16:creationId xmlns:a16="http://schemas.microsoft.com/office/drawing/2014/main" id="{105B19C0-A20C-4AD6-B298-A34F42D61E77}"/>
                </a:ext>
              </a:extLst>
            </p:cNvPr>
            <p:cNvSpPr>
              <a:spLocks noChangeShapeType="1"/>
            </p:cNvSpPr>
            <p:nvPr/>
          </p:nvSpPr>
          <p:spPr bwMode="auto">
            <a:xfrm>
              <a:off x="4516"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3" name="Line 23">
              <a:extLst>
                <a:ext uri="{FF2B5EF4-FFF2-40B4-BE49-F238E27FC236}">
                  <a16:creationId xmlns:a16="http://schemas.microsoft.com/office/drawing/2014/main" id="{5BBCA6B9-CDF6-49AC-B8FE-68AA7AB4DDE2}"/>
                </a:ext>
              </a:extLst>
            </p:cNvPr>
            <p:cNvSpPr>
              <a:spLocks noChangeShapeType="1"/>
            </p:cNvSpPr>
            <p:nvPr/>
          </p:nvSpPr>
          <p:spPr bwMode="auto">
            <a:xfrm>
              <a:off x="4638"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4" name="Line 24">
              <a:extLst>
                <a:ext uri="{FF2B5EF4-FFF2-40B4-BE49-F238E27FC236}">
                  <a16:creationId xmlns:a16="http://schemas.microsoft.com/office/drawing/2014/main" id="{DEC0DF89-07F6-4096-8234-5EB6C3B6EC74}"/>
                </a:ext>
              </a:extLst>
            </p:cNvPr>
            <p:cNvSpPr>
              <a:spLocks noChangeShapeType="1"/>
            </p:cNvSpPr>
            <p:nvPr/>
          </p:nvSpPr>
          <p:spPr bwMode="auto">
            <a:xfrm>
              <a:off x="4759"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5" name="Line 25">
              <a:extLst>
                <a:ext uri="{FF2B5EF4-FFF2-40B4-BE49-F238E27FC236}">
                  <a16:creationId xmlns:a16="http://schemas.microsoft.com/office/drawing/2014/main" id="{AD3DF8C3-B2F4-4CCE-A91F-CDB46B02C084}"/>
                </a:ext>
              </a:extLst>
            </p:cNvPr>
            <p:cNvSpPr>
              <a:spLocks noChangeShapeType="1"/>
            </p:cNvSpPr>
            <p:nvPr/>
          </p:nvSpPr>
          <p:spPr bwMode="auto">
            <a:xfrm>
              <a:off x="4880"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6" name="Line 26">
              <a:extLst>
                <a:ext uri="{FF2B5EF4-FFF2-40B4-BE49-F238E27FC236}">
                  <a16:creationId xmlns:a16="http://schemas.microsoft.com/office/drawing/2014/main" id="{D49B29EF-79FD-49A9-8802-1E0AC41957A7}"/>
                </a:ext>
              </a:extLst>
            </p:cNvPr>
            <p:cNvSpPr>
              <a:spLocks noChangeShapeType="1"/>
            </p:cNvSpPr>
            <p:nvPr/>
          </p:nvSpPr>
          <p:spPr bwMode="auto">
            <a:xfrm>
              <a:off x="4998"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7" name="Line 27">
              <a:extLst>
                <a:ext uri="{FF2B5EF4-FFF2-40B4-BE49-F238E27FC236}">
                  <a16:creationId xmlns:a16="http://schemas.microsoft.com/office/drawing/2014/main" id="{07B14F87-2B88-4A12-94A6-39E8681FF0A0}"/>
                </a:ext>
              </a:extLst>
            </p:cNvPr>
            <p:cNvSpPr>
              <a:spLocks noChangeShapeType="1"/>
            </p:cNvSpPr>
            <p:nvPr/>
          </p:nvSpPr>
          <p:spPr bwMode="auto">
            <a:xfrm>
              <a:off x="5119"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8" name="Line 28">
              <a:extLst>
                <a:ext uri="{FF2B5EF4-FFF2-40B4-BE49-F238E27FC236}">
                  <a16:creationId xmlns:a16="http://schemas.microsoft.com/office/drawing/2014/main" id="{61AAD5E2-A03D-4C82-88DF-086120F26163}"/>
                </a:ext>
              </a:extLst>
            </p:cNvPr>
            <p:cNvSpPr>
              <a:spLocks noChangeShapeType="1"/>
            </p:cNvSpPr>
            <p:nvPr/>
          </p:nvSpPr>
          <p:spPr bwMode="auto">
            <a:xfrm>
              <a:off x="5240"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9" name="Line 29">
              <a:extLst>
                <a:ext uri="{FF2B5EF4-FFF2-40B4-BE49-F238E27FC236}">
                  <a16:creationId xmlns:a16="http://schemas.microsoft.com/office/drawing/2014/main" id="{F3091C7C-246B-40E6-9143-37D6FDD07B36}"/>
                </a:ext>
              </a:extLst>
            </p:cNvPr>
            <p:cNvSpPr>
              <a:spLocks noChangeShapeType="1"/>
            </p:cNvSpPr>
            <p:nvPr/>
          </p:nvSpPr>
          <p:spPr bwMode="auto">
            <a:xfrm>
              <a:off x="5358"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30" name="Line 30">
              <a:extLst>
                <a:ext uri="{FF2B5EF4-FFF2-40B4-BE49-F238E27FC236}">
                  <a16:creationId xmlns:a16="http://schemas.microsoft.com/office/drawing/2014/main" id="{28D1B8BA-2F94-4B95-B5D3-2865411B2CDB}"/>
                </a:ext>
              </a:extLst>
            </p:cNvPr>
            <p:cNvSpPr>
              <a:spLocks noChangeShapeType="1"/>
            </p:cNvSpPr>
            <p:nvPr/>
          </p:nvSpPr>
          <p:spPr bwMode="auto">
            <a:xfrm>
              <a:off x="5479"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31" name="Rectangle 31">
              <a:extLst>
                <a:ext uri="{FF2B5EF4-FFF2-40B4-BE49-F238E27FC236}">
                  <a16:creationId xmlns:a16="http://schemas.microsoft.com/office/drawing/2014/main" id="{68A5FABE-11C4-4BCC-97D2-BDE472A2BA82}"/>
                </a:ext>
              </a:extLst>
            </p:cNvPr>
            <p:cNvSpPr>
              <a:spLocks noChangeArrowheads="1"/>
            </p:cNvSpPr>
            <p:nvPr/>
          </p:nvSpPr>
          <p:spPr bwMode="auto">
            <a:xfrm>
              <a:off x="4278" y="1354"/>
              <a:ext cx="1201" cy="1012"/>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b="0">
                <a:solidFill>
                  <a:srgbClr val="000000"/>
                </a:solidFill>
              </a:endParaRPr>
            </a:p>
          </p:txBody>
        </p:sp>
        <p:sp>
          <p:nvSpPr>
            <p:cNvPr id="32" name="Line 32">
              <a:extLst>
                <a:ext uri="{FF2B5EF4-FFF2-40B4-BE49-F238E27FC236}">
                  <a16:creationId xmlns:a16="http://schemas.microsoft.com/office/drawing/2014/main" id="{A397E74D-5A69-4D0B-8FCF-AE3472A85284}"/>
                </a:ext>
              </a:extLst>
            </p:cNvPr>
            <p:cNvSpPr>
              <a:spLocks noChangeShapeType="1"/>
            </p:cNvSpPr>
            <p:nvPr/>
          </p:nvSpPr>
          <p:spPr bwMode="auto">
            <a:xfrm>
              <a:off x="4278"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33" name="Line 33">
              <a:extLst>
                <a:ext uri="{FF2B5EF4-FFF2-40B4-BE49-F238E27FC236}">
                  <a16:creationId xmlns:a16="http://schemas.microsoft.com/office/drawing/2014/main" id="{1DFE65EB-4A3E-40E4-A4F6-1FD4362ED21D}"/>
                </a:ext>
              </a:extLst>
            </p:cNvPr>
            <p:cNvSpPr>
              <a:spLocks noChangeShapeType="1"/>
            </p:cNvSpPr>
            <p:nvPr/>
          </p:nvSpPr>
          <p:spPr bwMode="auto">
            <a:xfrm>
              <a:off x="4266" y="236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34" name="Line 34">
              <a:extLst>
                <a:ext uri="{FF2B5EF4-FFF2-40B4-BE49-F238E27FC236}">
                  <a16:creationId xmlns:a16="http://schemas.microsoft.com/office/drawing/2014/main" id="{774C50F2-2627-417D-814E-3E0C08C23CCF}"/>
                </a:ext>
              </a:extLst>
            </p:cNvPr>
            <p:cNvSpPr>
              <a:spLocks noChangeShapeType="1"/>
            </p:cNvSpPr>
            <p:nvPr/>
          </p:nvSpPr>
          <p:spPr bwMode="auto">
            <a:xfrm>
              <a:off x="4266" y="226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35" name="Line 35">
              <a:extLst>
                <a:ext uri="{FF2B5EF4-FFF2-40B4-BE49-F238E27FC236}">
                  <a16:creationId xmlns:a16="http://schemas.microsoft.com/office/drawing/2014/main" id="{813F9096-6732-4D24-B368-846B8F26011D}"/>
                </a:ext>
              </a:extLst>
            </p:cNvPr>
            <p:cNvSpPr>
              <a:spLocks noChangeShapeType="1"/>
            </p:cNvSpPr>
            <p:nvPr/>
          </p:nvSpPr>
          <p:spPr bwMode="auto">
            <a:xfrm>
              <a:off x="4266" y="216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36" name="Line 36">
              <a:extLst>
                <a:ext uri="{FF2B5EF4-FFF2-40B4-BE49-F238E27FC236}">
                  <a16:creationId xmlns:a16="http://schemas.microsoft.com/office/drawing/2014/main" id="{1861FE7A-531C-4DBF-A409-4EA8FA3FF070}"/>
                </a:ext>
              </a:extLst>
            </p:cNvPr>
            <p:cNvSpPr>
              <a:spLocks noChangeShapeType="1"/>
            </p:cNvSpPr>
            <p:nvPr/>
          </p:nvSpPr>
          <p:spPr bwMode="auto">
            <a:xfrm>
              <a:off x="4266" y="206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37" name="Line 37">
              <a:extLst>
                <a:ext uri="{FF2B5EF4-FFF2-40B4-BE49-F238E27FC236}">
                  <a16:creationId xmlns:a16="http://schemas.microsoft.com/office/drawing/2014/main" id="{3543966D-C83A-41EE-8141-757FF5CF1D3B}"/>
                </a:ext>
              </a:extLst>
            </p:cNvPr>
            <p:cNvSpPr>
              <a:spLocks noChangeShapeType="1"/>
            </p:cNvSpPr>
            <p:nvPr/>
          </p:nvSpPr>
          <p:spPr bwMode="auto">
            <a:xfrm>
              <a:off x="4266" y="196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38" name="Line 38">
              <a:extLst>
                <a:ext uri="{FF2B5EF4-FFF2-40B4-BE49-F238E27FC236}">
                  <a16:creationId xmlns:a16="http://schemas.microsoft.com/office/drawing/2014/main" id="{83EBF2DC-BEC4-4783-B6E0-811C0BCFE940}"/>
                </a:ext>
              </a:extLst>
            </p:cNvPr>
            <p:cNvSpPr>
              <a:spLocks noChangeShapeType="1"/>
            </p:cNvSpPr>
            <p:nvPr/>
          </p:nvSpPr>
          <p:spPr bwMode="auto">
            <a:xfrm>
              <a:off x="4266" y="185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39" name="Line 39">
              <a:extLst>
                <a:ext uri="{FF2B5EF4-FFF2-40B4-BE49-F238E27FC236}">
                  <a16:creationId xmlns:a16="http://schemas.microsoft.com/office/drawing/2014/main" id="{FC61B91B-B224-4416-82A4-079D63793233}"/>
                </a:ext>
              </a:extLst>
            </p:cNvPr>
            <p:cNvSpPr>
              <a:spLocks noChangeShapeType="1"/>
            </p:cNvSpPr>
            <p:nvPr/>
          </p:nvSpPr>
          <p:spPr bwMode="auto">
            <a:xfrm>
              <a:off x="4266" y="176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40" name="Line 40">
              <a:extLst>
                <a:ext uri="{FF2B5EF4-FFF2-40B4-BE49-F238E27FC236}">
                  <a16:creationId xmlns:a16="http://schemas.microsoft.com/office/drawing/2014/main" id="{759D5B60-F387-4364-8075-32ACB0305738}"/>
                </a:ext>
              </a:extLst>
            </p:cNvPr>
            <p:cNvSpPr>
              <a:spLocks noChangeShapeType="1"/>
            </p:cNvSpPr>
            <p:nvPr/>
          </p:nvSpPr>
          <p:spPr bwMode="auto">
            <a:xfrm>
              <a:off x="4266" y="165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41" name="Line 41">
              <a:extLst>
                <a:ext uri="{FF2B5EF4-FFF2-40B4-BE49-F238E27FC236}">
                  <a16:creationId xmlns:a16="http://schemas.microsoft.com/office/drawing/2014/main" id="{1EFFD673-9289-4F1A-A0C7-59C143F84CC3}"/>
                </a:ext>
              </a:extLst>
            </p:cNvPr>
            <p:cNvSpPr>
              <a:spLocks noChangeShapeType="1"/>
            </p:cNvSpPr>
            <p:nvPr/>
          </p:nvSpPr>
          <p:spPr bwMode="auto">
            <a:xfrm>
              <a:off x="4266" y="155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42" name="Line 42">
              <a:extLst>
                <a:ext uri="{FF2B5EF4-FFF2-40B4-BE49-F238E27FC236}">
                  <a16:creationId xmlns:a16="http://schemas.microsoft.com/office/drawing/2014/main" id="{CCEE3E9C-0653-40C8-9E5E-5A272633F43C}"/>
                </a:ext>
              </a:extLst>
            </p:cNvPr>
            <p:cNvSpPr>
              <a:spLocks noChangeShapeType="1"/>
            </p:cNvSpPr>
            <p:nvPr/>
          </p:nvSpPr>
          <p:spPr bwMode="auto">
            <a:xfrm>
              <a:off x="4266" y="145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43" name="Line 43">
              <a:extLst>
                <a:ext uri="{FF2B5EF4-FFF2-40B4-BE49-F238E27FC236}">
                  <a16:creationId xmlns:a16="http://schemas.microsoft.com/office/drawing/2014/main" id="{C9387DFB-09B6-4EDC-B209-E8A3B7296FC8}"/>
                </a:ext>
              </a:extLst>
            </p:cNvPr>
            <p:cNvSpPr>
              <a:spLocks noChangeShapeType="1"/>
            </p:cNvSpPr>
            <p:nvPr/>
          </p:nvSpPr>
          <p:spPr bwMode="auto">
            <a:xfrm>
              <a:off x="4266" y="135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44" name="Line 44">
              <a:extLst>
                <a:ext uri="{FF2B5EF4-FFF2-40B4-BE49-F238E27FC236}">
                  <a16:creationId xmlns:a16="http://schemas.microsoft.com/office/drawing/2014/main" id="{3B68A842-B254-4717-BE90-CD35D0DC8202}"/>
                </a:ext>
              </a:extLst>
            </p:cNvPr>
            <p:cNvSpPr>
              <a:spLocks noChangeShapeType="1"/>
            </p:cNvSpPr>
            <p:nvPr/>
          </p:nvSpPr>
          <p:spPr bwMode="auto">
            <a:xfrm>
              <a:off x="4278" y="2366"/>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45" name="Line 45">
              <a:extLst>
                <a:ext uri="{FF2B5EF4-FFF2-40B4-BE49-F238E27FC236}">
                  <a16:creationId xmlns:a16="http://schemas.microsoft.com/office/drawing/2014/main" id="{290AA191-4AF5-4D4B-B9AF-63B5D0826EF5}"/>
                </a:ext>
              </a:extLst>
            </p:cNvPr>
            <p:cNvSpPr>
              <a:spLocks noChangeShapeType="1"/>
            </p:cNvSpPr>
            <p:nvPr/>
          </p:nvSpPr>
          <p:spPr bwMode="auto">
            <a:xfrm flipV="1">
              <a:off x="4278"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46" name="Line 46">
              <a:extLst>
                <a:ext uri="{FF2B5EF4-FFF2-40B4-BE49-F238E27FC236}">
                  <a16:creationId xmlns:a16="http://schemas.microsoft.com/office/drawing/2014/main" id="{19B13D81-A9D8-438A-9F00-8454904146EA}"/>
                </a:ext>
              </a:extLst>
            </p:cNvPr>
            <p:cNvSpPr>
              <a:spLocks noChangeShapeType="1"/>
            </p:cNvSpPr>
            <p:nvPr/>
          </p:nvSpPr>
          <p:spPr bwMode="auto">
            <a:xfrm flipV="1">
              <a:off x="4399"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47" name="Line 47">
              <a:extLst>
                <a:ext uri="{FF2B5EF4-FFF2-40B4-BE49-F238E27FC236}">
                  <a16:creationId xmlns:a16="http://schemas.microsoft.com/office/drawing/2014/main" id="{35ADDD6E-517F-42BD-8181-8AB0DD5F3CBF}"/>
                </a:ext>
              </a:extLst>
            </p:cNvPr>
            <p:cNvSpPr>
              <a:spLocks noChangeShapeType="1"/>
            </p:cNvSpPr>
            <p:nvPr/>
          </p:nvSpPr>
          <p:spPr bwMode="auto">
            <a:xfrm flipV="1">
              <a:off x="4516"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48" name="Line 48">
              <a:extLst>
                <a:ext uri="{FF2B5EF4-FFF2-40B4-BE49-F238E27FC236}">
                  <a16:creationId xmlns:a16="http://schemas.microsoft.com/office/drawing/2014/main" id="{D0150FD2-9FF1-4999-900E-B8052BCED136}"/>
                </a:ext>
              </a:extLst>
            </p:cNvPr>
            <p:cNvSpPr>
              <a:spLocks noChangeShapeType="1"/>
            </p:cNvSpPr>
            <p:nvPr/>
          </p:nvSpPr>
          <p:spPr bwMode="auto">
            <a:xfrm flipV="1">
              <a:off x="4638"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49" name="Line 49">
              <a:extLst>
                <a:ext uri="{FF2B5EF4-FFF2-40B4-BE49-F238E27FC236}">
                  <a16:creationId xmlns:a16="http://schemas.microsoft.com/office/drawing/2014/main" id="{141F7CAA-0D38-4E1F-847E-EDDE574A1978}"/>
                </a:ext>
              </a:extLst>
            </p:cNvPr>
            <p:cNvSpPr>
              <a:spLocks noChangeShapeType="1"/>
            </p:cNvSpPr>
            <p:nvPr/>
          </p:nvSpPr>
          <p:spPr bwMode="auto">
            <a:xfrm flipV="1">
              <a:off x="4759"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50" name="Line 50">
              <a:extLst>
                <a:ext uri="{FF2B5EF4-FFF2-40B4-BE49-F238E27FC236}">
                  <a16:creationId xmlns:a16="http://schemas.microsoft.com/office/drawing/2014/main" id="{18867068-7AE0-4D86-9805-337385EF6DB0}"/>
                </a:ext>
              </a:extLst>
            </p:cNvPr>
            <p:cNvSpPr>
              <a:spLocks noChangeShapeType="1"/>
            </p:cNvSpPr>
            <p:nvPr/>
          </p:nvSpPr>
          <p:spPr bwMode="auto">
            <a:xfrm flipV="1">
              <a:off x="4880"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51" name="Line 51">
              <a:extLst>
                <a:ext uri="{FF2B5EF4-FFF2-40B4-BE49-F238E27FC236}">
                  <a16:creationId xmlns:a16="http://schemas.microsoft.com/office/drawing/2014/main" id="{CEBA11C2-FA05-4EB8-A883-AEC78C13ADA9}"/>
                </a:ext>
              </a:extLst>
            </p:cNvPr>
            <p:cNvSpPr>
              <a:spLocks noChangeShapeType="1"/>
            </p:cNvSpPr>
            <p:nvPr/>
          </p:nvSpPr>
          <p:spPr bwMode="auto">
            <a:xfrm flipV="1">
              <a:off x="4998"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52" name="Line 52">
              <a:extLst>
                <a:ext uri="{FF2B5EF4-FFF2-40B4-BE49-F238E27FC236}">
                  <a16:creationId xmlns:a16="http://schemas.microsoft.com/office/drawing/2014/main" id="{7450CC2F-AD1B-449C-A450-5FF3010B257A}"/>
                </a:ext>
              </a:extLst>
            </p:cNvPr>
            <p:cNvSpPr>
              <a:spLocks noChangeShapeType="1"/>
            </p:cNvSpPr>
            <p:nvPr/>
          </p:nvSpPr>
          <p:spPr bwMode="auto">
            <a:xfrm flipV="1">
              <a:off x="5119"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53" name="Line 53">
              <a:extLst>
                <a:ext uri="{FF2B5EF4-FFF2-40B4-BE49-F238E27FC236}">
                  <a16:creationId xmlns:a16="http://schemas.microsoft.com/office/drawing/2014/main" id="{61F101A5-DF9A-480E-AC24-472C7A62D510}"/>
                </a:ext>
              </a:extLst>
            </p:cNvPr>
            <p:cNvSpPr>
              <a:spLocks noChangeShapeType="1"/>
            </p:cNvSpPr>
            <p:nvPr/>
          </p:nvSpPr>
          <p:spPr bwMode="auto">
            <a:xfrm flipV="1">
              <a:off x="5240"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54" name="Line 54">
              <a:extLst>
                <a:ext uri="{FF2B5EF4-FFF2-40B4-BE49-F238E27FC236}">
                  <a16:creationId xmlns:a16="http://schemas.microsoft.com/office/drawing/2014/main" id="{67A1C950-D59E-4CF1-883C-B1F3418A47EF}"/>
                </a:ext>
              </a:extLst>
            </p:cNvPr>
            <p:cNvSpPr>
              <a:spLocks noChangeShapeType="1"/>
            </p:cNvSpPr>
            <p:nvPr/>
          </p:nvSpPr>
          <p:spPr bwMode="auto">
            <a:xfrm flipV="1">
              <a:off x="5358"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55" name="Line 55">
              <a:extLst>
                <a:ext uri="{FF2B5EF4-FFF2-40B4-BE49-F238E27FC236}">
                  <a16:creationId xmlns:a16="http://schemas.microsoft.com/office/drawing/2014/main" id="{B2B6D49A-302C-4B7A-8FD4-50DD36D20990}"/>
                </a:ext>
              </a:extLst>
            </p:cNvPr>
            <p:cNvSpPr>
              <a:spLocks noChangeShapeType="1"/>
            </p:cNvSpPr>
            <p:nvPr/>
          </p:nvSpPr>
          <p:spPr bwMode="auto">
            <a:xfrm flipV="1">
              <a:off x="5479"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56" name="Freeform 56">
              <a:extLst>
                <a:ext uri="{FF2B5EF4-FFF2-40B4-BE49-F238E27FC236}">
                  <a16:creationId xmlns:a16="http://schemas.microsoft.com/office/drawing/2014/main" id="{7F91BC51-0F68-482A-A25E-3CAB0B79B40F}"/>
                </a:ext>
              </a:extLst>
            </p:cNvPr>
            <p:cNvSpPr>
              <a:spLocks/>
            </p:cNvSpPr>
            <p:nvPr/>
          </p:nvSpPr>
          <p:spPr bwMode="auto">
            <a:xfrm>
              <a:off x="4609" y="1930"/>
              <a:ext cx="57" cy="59"/>
            </a:xfrm>
            <a:custGeom>
              <a:avLst/>
              <a:gdLst>
                <a:gd name="T0" fmla="*/ 29 w 57"/>
                <a:gd name="T1" fmla="*/ 0 h 59"/>
                <a:gd name="T2" fmla="*/ 57 w 57"/>
                <a:gd name="T3" fmla="*/ 30 h 59"/>
                <a:gd name="T4" fmla="*/ 29 w 57"/>
                <a:gd name="T5" fmla="*/ 59 h 59"/>
                <a:gd name="T6" fmla="*/ 0 w 57"/>
                <a:gd name="T7" fmla="*/ 30 h 59"/>
                <a:gd name="T8" fmla="*/ 29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9" y="0"/>
                  </a:moveTo>
                  <a:lnTo>
                    <a:pt x="57" y="30"/>
                  </a:lnTo>
                  <a:lnTo>
                    <a:pt x="29" y="59"/>
                  </a:lnTo>
                  <a:lnTo>
                    <a:pt x="0" y="30"/>
                  </a:lnTo>
                  <a:lnTo>
                    <a:pt x="29" y="0"/>
                  </a:lnTo>
                  <a:close/>
                </a:path>
              </a:pathLst>
            </a:custGeom>
            <a:solidFill>
              <a:srgbClr val="00FFFF"/>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57" name="Freeform 57">
              <a:extLst>
                <a:ext uri="{FF2B5EF4-FFF2-40B4-BE49-F238E27FC236}">
                  <a16:creationId xmlns:a16="http://schemas.microsoft.com/office/drawing/2014/main" id="{CFD83067-9B96-430D-863E-B1BB64302D39}"/>
                </a:ext>
              </a:extLst>
            </p:cNvPr>
            <p:cNvSpPr>
              <a:spLocks/>
            </p:cNvSpPr>
            <p:nvPr/>
          </p:nvSpPr>
          <p:spPr bwMode="auto">
            <a:xfrm>
              <a:off x="4609" y="1731"/>
              <a:ext cx="57" cy="59"/>
            </a:xfrm>
            <a:custGeom>
              <a:avLst/>
              <a:gdLst>
                <a:gd name="T0" fmla="*/ 29 w 57"/>
                <a:gd name="T1" fmla="*/ 0 h 59"/>
                <a:gd name="T2" fmla="*/ 57 w 57"/>
                <a:gd name="T3" fmla="*/ 29 h 59"/>
                <a:gd name="T4" fmla="*/ 29 w 57"/>
                <a:gd name="T5" fmla="*/ 59 h 59"/>
                <a:gd name="T6" fmla="*/ 0 w 57"/>
                <a:gd name="T7" fmla="*/ 29 h 59"/>
                <a:gd name="T8" fmla="*/ 29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9" y="0"/>
                  </a:moveTo>
                  <a:lnTo>
                    <a:pt x="57" y="29"/>
                  </a:lnTo>
                  <a:lnTo>
                    <a:pt x="29" y="59"/>
                  </a:lnTo>
                  <a:lnTo>
                    <a:pt x="0" y="29"/>
                  </a:lnTo>
                  <a:lnTo>
                    <a:pt x="29" y="0"/>
                  </a:lnTo>
                  <a:close/>
                </a:path>
              </a:pathLst>
            </a:custGeom>
            <a:solidFill>
              <a:srgbClr val="00FFFF"/>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58" name="Freeform 58">
              <a:extLst>
                <a:ext uri="{FF2B5EF4-FFF2-40B4-BE49-F238E27FC236}">
                  <a16:creationId xmlns:a16="http://schemas.microsoft.com/office/drawing/2014/main" id="{9FA3A2B3-ADF5-4F86-9F90-1EC6C3E61417}"/>
                </a:ext>
              </a:extLst>
            </p:cNvPr>
            <p:cNvSpPr>
              <a:spLocks/>
            </p:cNvSpPr>
            <p:nvPr/>
          </p:nvSpPr>
          <p:spPr bwMode="auto">
            <a:xfrm>
              <a:off x="5091" y="2032"/>
              <a:ext cx="56" cy="59"/>
            </a:xfrm>
            <a:custGeom>
              <a:avLst/>
              <a:gdLst>
                <a:gd name="T0" fmla="*/ 28 w 56"/>
                <a:gd name="T1" fmla="*/ 0 h 59"/>
                <a:gd name="T2" fmla="*/ 56 w 56"/>
                <a:gd name="T3" fmla="*/ 29 h 59"/>
                <a:gd name="T4" fmla="*/ 28 w 56"/>
                <a:gd name="T5" fmla="*/ 59 h 59"/>
                <a:gd name="T6" fmla="*/ 0 w 56"/>
                <a:gd name="T7" fmla="*/ 29 h 59"/>
                <a:gd name="T8" fmla="*/ 28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8" y="0"/>
                  </a:moveTo>
                  <a:lnTo>
                    <a:pt x="56" y="29"/>
                  </a:lnTo>
                  <a:lnTo>
                    <a:pt x="28" y="59"/>
                  </a:lnTo>
                  <a:lnTo>
                    <a:pt x="0" y="29"/>
                  </a:lnTo>
                  <a:lnTo>
                    <a:pt x="28" y="0"/>
                  </a:lnTo>
                  <a:close/>
                </a:path>
              </a:pathLst>
            </a:custGeom>
            <a:solidFill>
              <a:srgbClr val="000080"/>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59" name="Freeform 59">
              <a:extLst>
                <a:ext uri="{FF2B5EF4-FFF2-40B4-BE49-F238E27FC236}">
                  <a16:creationId xmlns:a16="http://schemas.microsoft.com/office/drawing/2014/main" id="{DF9CA4FB-5D3F-4FAC-AD38-83B004C99A68}"/>
                </a:ext>
              </a:extLst>
            </p:cNvPr>
            <p:cNvSpPr>
              <a:spLocks/>
            </p:cNvSpPr>
            <p:nvPr/>
          </p:nvSpPr>
          <p:spPr bwMode="auto">
            <a:xfrm>
              <a:off x="4731" y="1629"/>
              <a:ext cx="56" cy="59"/>
            </a:xfrm>
            <a:custGeom>
              <a:avLst/>
              <a:gdLst>
                <a:gd name="T0" fmla="*/ 28 w 56"/>
                <a:gd name="T1" fmla="*/ 0 h 59"/>
                <a:gd name="T2" fmla="*/ 56 w 56"/>
                <a:gd name="T3" fmla="*/ 30 h 59"/>
                <a:gd name="T4" fmla="*/ 28 w 56"/>
                <a:gd name="T5" fmla="*/ 59 h 59"/>
                <a:gd name="T6" fmla="*/ 0 w 56"/>
                <a:gd name="T7" fmla="*/ 30 h 59"/>
                <a:gd name="T8" fmla="*/ 28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8" y="0"/>
                  </a:moveTo>
                  <a:lnTo>
                    <a:pt x="56" y="30"/>
                  </a:lnTo>
                  <a:lnTo>
                    <a:pt x="28" y="59"/>
                  </a:lnTo>
                  <a:lnTo>
                    <a:pt x="0" y="30"/>
                  </a:lnTo>
                  <a:lnTo>
                    <a:pt x="28" y="0"/>
                  </a:lnTo>
                  <a:close/>
                </a:path>
              </a:pathLst>
            </a:custGeom>
            <a:solidFill>
              <a:srgbClr val="00FFFF"/>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60" name="Freeform 60">
              <a:extLst>
                <a:ext uri="{FF2B5EF4-FFF2-40B4-BE49-F238E27FC236}">
                  <a16:creationId xmlns:a16="http://schemas.microsoft.com/office/drawing/2014/main" id="{BA36D9BF-EDFD-487F-AA12-E19B541D07D2}"/>
                </a:ext>
              </a:extLst>
            </p:cNvPr>
            <p:cNvSpPr>
              <a:spLocks/>
            </p:cNvSpPr>
            <p:nvPr/>
          </p:nvSpPr>
          <p:spPr bwMode="auto">
            <a:xfrm>
              <a:off x="4609" y="1528"/>
              <a:ext cx="57" cy="59"/>
            </a:xfrm>
            <a:custGeom>
              <a:avLst/>
              <a:gdLst>
                <a:gd name="T0" fmla="*/ 29 w 57"/>
                <a:gd name="T1" fmla="*/ 0 h 59"/>
                <a:gd name="T2" fmla="*/ 57 w 57"/>
                <a:gd name="T3" fmla="*/ 29 h 59"/>
                <a:gd name="T4" fmla="*/ 29 w 57"/>
                <a:gd name="T5" fmla="*/ 59 h 59"/>
                <a:gd name="T6" fmla="*/ 0 w 57"/>
                <a:gd name="T7" fmla="*/ 29 h 59"/>
                <a:gd name="T8" fmla="*/ 29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9" y="0"/>
                  </a:moveTo>
                  <a:lnTo>
                    <a:pt x="57" y="29"/>
                  </a:lnTo>
                  <a:lnTo>
                    <a:pt x="29" y="59"/>
                  </a:lnTo>
                  <a:lnTo>
                    <a:pt x="0" y="29"/>
                  </a:lnTo>
                  <a:lnTo>
                    <a:pt x="29" y="0"/>
                  </a:lnTo>
                  <a:close/>
                </a:path>
              </a:pathLst>
            </a:custGeom>
            <a:solidFill>
              <a:srgbClr val="00FFFF"/>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61" name="Freeform 61">
              <a:extLst>
                <a:ext uri="{FF2B5EF4-FFF2-40B4-BE49-F238E27FC236}">
                  <a16:creationId xmlns:a16="http://schemas.microsoft.com/office/drawing/2014/main" id="{AF97A457-1872-4F47-B5AE-FD7E89B70D81}"/>
                </a:ext>
              </a:extLst>
            </p:cNvPr>
            <p:cNvSpPr>
              <a:spLocks/>
            </p:cNvSpPr>
            <p:nvPr/>
          </p:nvSpPr>
          <p:spPr bwMode="auto">
            <a:xfrm>
              <a:off x="5212" y="1832"/>
              <a:ext cx="57" cy="60"/>
            </a:xfrm>
            <a:custGeom>
              <a:avLst/>
              <a:gdLst>
                <a:gd name="T0" fmla="*/ 28 w 57"/>
                <a:gd name="T1" fmla="*/ 0 h 60"/>
                <a:gd name="T2" fmla="*/ 57 w 57"/>
                <a:gd name="T3" fmla="*/ 30 h 60"/>
                <a:gd name="T4" fmla="*/ 28 w 57"/>
                <a:gd name="T5" fmla="*/ 60 h 60"/>
                <a:gd name="T6" fmla="*/ 0 w 57"/>
                <a:gd name="T7" fmla="*/ 30 h 60"/>
                <a:gd name="T8" fmla="*/ 28 w 57"/>
                <a:gd name="T9" fmla="*/ 0 h 60"/>
                <a:gd name="T10" fmla="*/ 0 60000 65536"/>
                <a:gd name="T11" fmla="*/ 0 60000 65536"/>
                <a:gd name="T12" fmla="*/ 0 60000 65536"/>
                <a:gd name="T13" fmla="*/ 0 60000 65536"/>
                <a:gd name="T14" fmla="*/ 0 60000 65536"/>
                <a:gd name="T15" fmla="*/ 0 w 57"/>
                <a:gd name="T16" fmla="*/ 0 h 60"/>
                <a:gd name="T17" fmla="*/ 57 w 57"/>
                <a:gd name="T18" fmla="*/ 60 h 60"/>
              </a:gdLst>
              <a:ahLst/>
              <a:cxnLst>
                <a:cxn ang="T10">
                  <a:pos x="T0" y="T1"/>
                </a:cxn>
                <a:cxn ang="T11">
                  <a:pos x="T2" y="T3"/>
                </a:cxn>
                <a:cxn ang="T12">
                  <a:pos x="T4" y="T5"/>
                </a:cxn>
                <a:cxn ang="T13">
                  <a:pos x="T6" y="T7"/>
                </a:cxn>
                <a:cxn ang="T14">
                  <a:pos x="T8" y="T9"/>
                </a:cxn>
              </a:cxnLst>
              <a:rect l="T15" t="T16" r="T17" b="T18"/>
              <a:pathLst>
                <a:path w="57" h="60">
                  <a:moveTo>
                    <a:pt x="28" y="0"/>
                  </a:moveTo>
                  <a:lnTo>
                    <a:pt x="57" y="30"/>
                  </a:lnTo>
                  <a:lnTo>
                    <a:pt x="28" y="60"/>
                  </a:lnTo>
                  <a:lnTo>
                    <a:pt x="0" y="30"/>
                  </a:lnTo>
                  <a:lnTo>
                    <a:pt x="28" y="0"/>
                  </a:lnTo>
                  <a:close/>
                </a:path>
              </a:pathLst>
            </a:custGeom>
            <a:solidFill>
              <a:srgbClr val="000080"/>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62" name="Freeform 62">
              <a:extLst>
                <a:ext uri="{FF2B5EF4-FFF2-40B4-BE49-F238E27FC236}">
                  <a16:creationId xmlns:a16="http://schemas.microsoft.com/office/drawing/2014/main" id="{52ACC486-BDFB-4DCE-9F68-8A62451E24A0}"/>
                </a:ext>
              </a:extLst>
            </p:cNvPr>
            <p:cNvSpPr>
              <a:spLocks/>
            </p:cNvSpPr>
            <p:nvPr/>
          </p:nvSpPr>
          <p:spPr bwMode="auto">
            <a:xfrm>
              <a:off x="4731" y="1832"/>
              <a:ext cx="56" cy="60"/>
            </a:xfrm>
            <a:custGeom>
              <a:avLst/>
              <a:gdLst>
                <a:gd name="T0" fmla="*/ 28 w 56"/>
                <a:gd name="T1" fmla="*/ 0 h 60"/>
                <a:gd name="T2" fmla="*/ 56 w 56"/>
                <a:gd name="T3" fmla="*/ 30 h 60"/>
                <a:gd name="T4" fmla="*/ 28 w 56"/>
                <a:gd name="T5" fmla="*/ 60 h 60"/>
                <a:gd name="T6" fmla="*/ 0 w 56"/>
                <a:gd name="T7" fmla="*/ 30 h 60"/>
                <a:gd name="T8" fmla="*/ 28 w 56"/>
                <a:gd name="T9" fmla="*/ 0 h 60"/>
                <a:gd name="T10" fmla="*/ 0 60000 65536"/>
                <a:gd name="T11" fmla="*/ 0 60000 65536"/>
                <a:gd name="T12" fmla="*/ 0 60000 65536"/>
                <a:gd name="T13" fmla="*/ 0 60000 65536"/>
                <a:gd name="T14" fmla="*/ 0 60000 65536"/>
                <a:gd name="T15" fmla="*/ 0 w 56"/>
                <a:gd name="T16" fmla="*/ 0 h 60"/>
                <a:gd name="T17" fmla="*/ 56 w 56"/>
                <a:gd name="T18" fmla="*/ 60 h 60"/>
              </a:gdLst>
              <a:ahLst/>
              <a:cxnLst>
                <a:cxn ang="T10">
                  <a:pos x="T0" y="T1"/>
                </a:cxn>
                <a:cxn ang="T11">
                  <a:pos x="T2" y="T3"/>
                </a:cxn>
                <a:cxn ang="T12">
                  <a:pos x="T4" y="T5"/>
                </a:cxn>
                <a:cxn ang="T13">
                  <a:pos x="T6" y="T7"/>
                </a:cxn>
                <a:cxn ang="T14">
                  <a:pos x="T8" y="T9"/>
                </a:cxn>
              </a:cxnLst>
              <a:rect l="T15" t="T16" r="T17" b="T18"/>
              <a:pathLst>
                <a:path w="56" h="60">
                  <a:moveTo>
                    <a:pt x="28" y="0"/>
                  </a:moveTo>
                  <a:lnTo>
                    <a:pt x="56" y="30"/>
                  </a:lnTo>
                  <a:lnTo>
                    <a:pt x="28" y="60"/>
                  </a:lnTo>
                  <a:lnTo>
                    <a:pt x="0" y="30"/>
                  </a:lnTo>
                  <a:lnTo>
                    <a:pt x="28" y="0"/>
                  </a:lnTo>
                  <a:close/>
                </a:path>
              </a:pathLst>
            </a:custGeom>
            <a:solidFill>
              <a:srgbClr val="00FFFF"/>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63" name="Freeform 63">
              <a:extLst>
                <a:ext uri="{FF2B5EF4-FFF2-40B4-BE49-F238E27FC236}">
                  <a16:creationId xmlns:a16="http://schemas.microsoft.com/office/drawing/2014/main" id="{28037F3B-1CD1-4EB3-A007-B6C18907C585}"/>
                </a:ext>
              </a:extLst>
            </p:cNvPr>
            <p:cNvSpPr>
              <a:spLocks/>
            </p:cNvSpPr>
            <p:nvPr/>
          </p:nvSpPr>
          <p:spPr bwMode="auto">
            <a:xfrm>
              <a:off x="4852" y="2235"/>
              <a:ext cx="57" cy="59"/>
            </a:xfrm>
            <a:custGeom>
              <a:avLst/>
              <a:gdLst>
                <a:gd name="T0" fmla="*/ 28 w 57"/>
                <a:gd name="T1" fmla="*/ 0 h 59"/>
                <a:gd name="T2" fmla="*/ 57 w 57"/>
                <a:gd name="T3" fmla="*/ 29 h 59"/>
                <a:gd name="T4" fmla="*/ 28 w 57"/>
                <a:gd name="T5" fmla="*/ 59 h 59"/>
                <a:gd name="T6" fmla="*/ 0 w 57"/>
                <a:gd name="T7" fmla="*/ 29 h 59"/>
                <a:gd name="T8" fmla="*/ 28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8" y="0"/>
                  </a:moveTo>
                  <a:lnTo>
                    <a:pt x="57" y="29"/>
                  </a:lnTo>
                  <a:lnTo>
                    <a:pt x="28" y="59"/>
                  </a:lnTo>
                  <a:lnTo>
                    <a:pt x="0" y="29"/>
                  </a:lnTo>
                  <a:lnTo>
                    <a:pt x="28" y="0"/>
                  </a:lnTo>
                  <a:close/>
                </a:path>
              </a:pathLst>
            </a:custGeom>
            <a:solidFill>
              <a:srgbClr val="00FFFF"/>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64" name="Freeform 64">
              <a:extLst>
                <a:ext uri="{FF2B5EF4-FFF2-40B4-BE49-F238E27FC236}">
                  <a16:creationId xmlns:a16="http://schemas.microsoft.com/office/drawing/2014/main" id="{D354B764-8725-4DEE-98BA-B805D33F9BE7}"/>
                </a:ext>
              </a:extLst>
            </p:cNvPr>
            <p:cNvSpPr>
              <a:spLocks/>
            </p:cNvSpPr>
            <p:nvPr/>
          </p:nvSpPr>
          <p:spPr bwMode="auto">
            <a:xfrm>
              <a:off x="5091" y="1930"/>
              <a:ext cx="56" cy="59"/>
            </a:xfrm>
            <a:custGeom>
              <a:avLst/>
              <a:gdLst>
                <a:gd name="T0" fmla="*/ 28 w 56"/>
                <a:gd name="T1" fmla="*/ 0 h 59"/>
                <a:gd name="T2" fmla="*/ 56 w 56"/>
                <a:gd name="T3" fmla="*/ 30 h 59"/>
                <a:gd name="T4" fmla="*/ 28 w 56"/>
                <a:gd name="T5" fmla="*/ 59 h 59"/>
                <a:gd name="T6" fmla="*/ 0 w 56"/>
                <a:gd name="T7" fmla="*/ 30 h 59"/>
                <a:gd name="T8" fmla="*/ 28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8" y="0"/>
                  </a:moveTo>
                  <a:lnTo>
                    <a:pt x="56" y="30"/>
                  </a:lnTo>
                  <a:lnTo>
                    <a:pt x="28" y="59"/>
                  </a:lnTo>
                  <a:lnTo>
                    <a:pt x="0" y="30"/>
                  </a:lnTo>
                  <a:lnTo>
                    <a:pt x="28" y="0"/>
                  </a:lnTo>
                  <a:close/>
                </a:path>
              </a:pathLst>
            </a:custGeom>
            <a:solidFill>
              <a:srgbClr val="000080"/>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65" name="Freeform 65">
              <a:extLst>
                <a:ext uri="{FF2B5EF4-FFF2-40B4-BE49-F238E27FC236}">
                  <a16:creationId xmlns:a16="http://schemas.microsoft.com/office/drawing/2014/main" id="{524A8B32-457D-45B4-A87B-1683ABBD46DE}"/>
                </a:ext>
              </a:extLst>
            </p:cNvPr>
            <p:cNvSpPr>
              <a:spLocks/>
            </p:cNvSpPr>
            <p:nvPr/>
          </p:nvSpPr>
          <p:spPr bwMode="auto">
            <a:xfrm>
              <a:off x="4852" y="1832"/>
              <a:ext cx="57" cy="60"/>
            </a:xfrm>
            <a:custGeom>
              <a:avLst/>
              <a:gdLst>
                <a:gd name="T0" fmla="*/ 28 w 57"/>
                <a:gd name="T1" fmla="*/ 0 h 60"/>
                <a:gd name="T2" fmla="*/ 57 w 57"/>
                <a:gd name="T3" fmla="*/ 30 h 60"/>
                <a:gd name="T4" fmla="*/ 28 w 57"/>
                <a:gd name="T5" fmla="*/ 60 h 60"/>
                <a:gd name="T6" fmla="*/ 0 w 57"/>
                <a:gd name="T7" fmla="*/ 30 h 60"/>
                <a:gd name="T8" fmla="*/ 28 w 57"/>
                <a:gd name="T9" fmla="*/ 0 h 60"/>
                <a:gd name="T10" fmla="*/ 0 60000 65536"/>
                <a:gd name="T11" fmla="*/ 0 60000 65536"/>
                <a:gd name="T12" fmla="*/ 0 60000 65536"/>
                <a:gd name="T13" fmla="*/ 0 60000 65536"/>
                <a:gd name="T14" fmla="*/ 0 60000 65536"/>
                <a:gd name="T15" fmla="*/ 0 w 57"/>
                <a:gd name="T16" fmla="*/ 0 h 60"/>
                <a:gd name="T17" fmla="*/ 57 w 57"/>
                <a:gd name="T18" fmla="*/ 60 h 60"/>
              </a:gdLst>
              <a:ahLst/>
              <a:cxnLst>
                <a:cxn ang="T10">
                  <a:pos x="T0" y="T1"/>
                </a:cxn>
                <a:cxn ang="T11">
                  <a:pos x="T2" y="T3"/>
                </a:cxn>
                <a:cxn ang="T12">
                  <a:pos x="T4" y="T5"/>
                </a:cxn>
                <a:cxn ang="T13">
                  <a:pos x="T6" y="T7"/>
                </a:cxn>
                <a:cxn ang="T14">
                  <a:pos x="T8" y="T9"/>
                </a:cxn>
              </a:cxnLst>
              <a:rect l="T15" t="T16" r="T17" b="T18"/>
              <a:pathLst>
                <a:path w="57" h="60">
                  <a:moveTo>
                    <a:pt x="28" y="0"/>
                  </a:moveTo>
                  <a:lnTo>
                    <a:pt x="57" y="30"/>
                  </a:lnTo>
                  <a:lnTo>
                    <a:pt x="28" y="60"/>
                  </a:lnTo>
                  <a:lnTo>
                    <a:pt x="0" y="30"/>
                  </a:lnTo>
                  <a:lnTo>
                    <a:pt x="28" y="0"/>
                  </a:lnTo>
                  <a:close/>
                </a:path>
              </a:pathLst>
            </a:custGeom>
            <a:solidFill>
              <a:srgbClr val="000080"/>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66" name="Oval 66">
              <a:extLst>
                <a:ext uri="{FF2B5EF4-FFF2-40B4-BE49-F238E27FC236}">
                  <a16:creationId xmlns:a16="http://schemas.microsoft.com/office/drawing/2014/main" id="{0DA860B7-D978-42AD-B5FF-9210A523FFF5}"/>
                </a:ext>
              </a:extLst>
            </p:cNvPr>
            <p:cNvSpPr>
              <a:spLocks noChangeArrowheads="1"/>
            </p:cNvSpPr>
            <p:nvPr/>
          </p:nvSpPr>
          <p:spPr bwMode="auto">
            <a:xfrm>
              <a:off x="4686" y="1811"/>
              <a:ext cx="53" cy="55"/>
            </a:xfrm>
            <a:prstGeom prst="ellipse">
              <a:avLst/>
            </a:prstGeom>
            <a:solidFill>
              <a:srgbClr val="FF0000"/>
            </a:solidFill>
            <a:ln w="6350">
              <a:solidFill>
                <a:srgbClr val="FF0000"/>
              </a:solidFill>
              <a:round/>
              <a:headEnd/>
              <a:tailEnd/>
            </a:ln>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b="0">
                <a:solidFill>
                  <a:srgbClr val="000000"/>
                </a:solidFill>
              </a:endParaRPr>
            </a:p>
          </p:txBody>
        </p:sp>
        <p:sp>
          <p:nvSpPr>
            <p:cNvPr id="67" name="Oval 67">
              <a:extLst>
                <a:ext uri="{FF2B5EF4-FFF2-40B4-BE49-F238E27FC236}">
                  <a16:creationId xmlns:a16="http://schemas.microsoft.com/office/drawing/2014/main" id="{79B7B29B-83B2-441A-886C-1EA5C14749C5}"/>
                </a:ext>
              </a:extLst>
            </p:cNvPr>
            <p:cNvSpPr>
              <a:spLocks noChangeArrowheads="1"/>
            </p:cNvSpPr>
            <p:nvPr/>
          </p:nvSpPr>
          <p:spPr bwMode="auto">
            <a:xfrm>
              <a:off x="5054" y="1900"/>
              <a:ext cx="53" cy="55"/>
            </a:xfrm>
            <a:prstGeom prst="ellipse">
              <a:avLst/>
            </a:prstGeom>
            <a:solidFill>
              <a:srgbClr val="FF0000"/>
            </a:solidFill>
            <a:ln w="6350">
              <a:solidFill>
                <a:srgbClr val="FF0000"/>
              </a:solidFill>
              <a:round/>
              <a:headEnd/>
              <a:tailEnd/>
            </a:ln>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b="0">
                <a:solidFill>
                  <a:srgbClr val="000000"/>
                </a:solidFill>
              </a:endParaRPr>
            </a:p>
          </p:txBody>
        </p:sp>
        <p:sp>
          <p:nvSpPr>
            <p:cNvPr id="68" name="Rectangle 68">
              <a:extLst>
                <a:ext uri="{FF2B5EF4-FFF2-40B4-BE49-F238E27FC236}">
                  <a16:creationId xmlns:a16="http://schemas.microsoft.com/office/drawing/2014/main" id="{E68F3566-200C-490A-A38D-9A88F378548D}"/>
                </a:ext>
              </a:extLst>
            </p:cNvPr>
            <p:cNvSpPr>
              <a:spLocks noChangeArrowheads="1"/>
            </p:cNvSpPr>
            <p:nvPr/>
          </p:nvSpPr>
          <p:spPr bwMode="auto">
            <a:xfrm>
              <a:off x="4221" y="2336"/>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latin typeface="Arial" panose="020B0604020202020204" pitchFamily="34" charset="0"/>
                  <a:ea typeface="Gulim" panose="020B0600000101010101" pitchFamily="34" charset="-127"/>
                </a:rPr>
                <a:t>0</a:t>
              </a:r>
              <a:endParaRPr lang="ko-KR" altLang="en-US" b="0">
                <a:solidFill>
                  <a:srgbClr val="006699"/>
                </a:solidFill>
                <a:latin typeface="Tahoma" panose="020B0604030504040204" pitchFamily="34" charset="0"/>
                <a:ea typeface="Gulim" panose="020B0600000101010101" pitchFamily="34" charset="-127"/>
              </a:endParaRPr>
            </a:p>
          </p:txBody>
        </p:sp>
        <p:sp>
          <p:nvSpPr>
            <p:cNvPr id="69" name="Rectangle 69">
              <a:extLst>
                <a:ext uri="{FF2B5EF4-FFF2-40B4-BE49-F238E27FC236}">
                  <a16:creationId xmlns:a16="http://schemas.microsoft.com/office/drawing/2014/main" id="{4DA52845-3587-4E53-B2EE-707D3A61B734}"/>
                </a:ext>
              </a:extLst>
            </p:cNvPr>
            <p:cNvSpPr>
              <a:spLocks noChangeArrowheads="1"/>
            </p:cNvSpPr>
            <p:nvPr/>
          </p:nvSpPr>
          <p:spPr bwMode="auto">
            <a:xfrm>
              <a:off x="4221" y="2235"/>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latin typeface="Arial" panose="020B0604020202020204" pitchFamily="34" charset="0"/>
                  <a:ea typeface="Gulim" panose="020B0600000101010101" pitchFamily="34" charset="-127"/>
                </a:rPr>
                <a:t>1</a:t>
              </a:r>
              <a:endParaRPr lang="ko-KR" altLang="en-US" b="0">
                <a:solidFill>
                  <a:srgbClr val="006699"/>
                </a:solidFill>
                <a:latin typeface="Tahoma" panose="020B0604030504040204" pitchFamily="34" charset="0"/>
                <a:ea typeface="Gulim" panose="020B0600000101010101" pitchFamily="34" charset="-127"/>
              </a:endParaRPr>
            </a:p>
          </p:txBody>
        </p:sp>
        <p:sp>
          <p:nvSpPr>
            <p:cNvPr id="70" name="Rectangle 70">
              <a:extLst>
                <a:ext uri="{FF2B5EF4-FFF2-40B4-BE49-F238E27FC236}">
                  <a16:creationId xmlns:a16="http://schemas.microsoft.com/office/drawing/2014/main" id="{96078A85-9294-4DD9-B564-EABB02127BE9}"/>
                </a:ext>
              </a:extLst>
            </p:cNvPr>
            <p:cNvSpPr>
              <a:spLocks noChangeArrowheads="1"/>
            </p:cNvSpPr>
            <p:nvPr/>
          </p:nvSpPr>
          <p:spPr bwMode="auto">
            <a:xfrm>
              <a:off x="4221" y="2133"/>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latin typeface="Arial" panose="020B0604020202020204" pitchFamily="34" charset="0"/>
                  <a:ea typeface="Gulim" panose="020B0600000101010101" pitchFamily="34" charset="-127"/>
                </a:rPr>
                <a:t>2</a:t>
              </a:r>
              <a:endParaRPr lang="ko-KR" altLang="en-US" b="0">
                <a:solidFill>
                  <a:srgbClr val="006699"/>
                </a:solidFill>
                <a:latin typeface="Tahoma" panose="020B0604030504040204" pitchFamily="34" charset="0"/>
                <a:ea typeface="Gulim" panose="020B0600000101010101" pitchFamily="34" charset="-127"/>
              </a:endParaRPr>
            </a:p>
          </p:txBody>
        </p:sp>
        <p:sp>
          <p:nvSpPr>
            <p:cNvPr id="71" name="Rectangle 71">
              <a:extLst>
                <a:ext uri="{FF2B5EF4-FFF2-40B4-BE49-F238E27FC236}">
                  <a16:creationId xmlns:a16="http://schemas.microsoft.com/office/drawing/2014/main" id="{3F54B6EC-BACF-40DD-BF44-845E6B89011E}"/>
                </a:ext>
              </a:extLst>
            </p:cNvPr>
            <p:cNvSpPr>
              <a:spLocks noChangeArrowheads="1"/>
            </p:cNvSpPr>
            <p:nvPr/>
          </p:nvSpPr>
          <p:spPr bwMode="auto">
            <a:xfrm>
              <a:off x="4221" y="2032"/>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latin typeface="Arial" panose="020B0604020202020204" pitchFamily="34" charset="0"/>
                  <a:ea typeface="Gulim" panose="020B0600000101010101" pitchFamily="34" charset="-127"/>
                </a:rPr>
                <a:t>3</a:t>
              </a:r>
              <a:endParaRPr lang="ko-KR" altLang="en-US" b="0">
                <a:solidFill>
                  <a:srgbClr val="006699"/>
                </a:solidFill>
                <a:latin typeface="Tahoma" panose="020B0604030504040204" pitchFamily="34" charset="0"/>
                <a:ea typeface="Gulim" panose="020B0600000101010101" pitchFamily="34" charset="-127"/>
              </a:endParaRPr>
            </a:p>
          </p:txBody>
        </p:sp>
        <p:sp>
          <p:nvSpPr>
            <p:cNvPr id="72" name="Rectangle 72">
              <a:extLst>
                <a:ext uri="{FF2B5EF4-FFF2-40B4-BE49-F238E27FC236}">
                  <a16:creationId xmlns:a16="http://schemas.microsoft.com/office/drawing/2014/main" id="{02F63213-39D5-458A-9218-07709C89D96E}"/>
                </a:ext>
              </a:extLst>
            </p:cNvPr>
            <p:cNvSpPr>
              <a:spLocks noChangeArrowheads="1"/>
            </p:cNvSpPr>
            <p:nvPr/>
          </p:nvSpPr>
          <p:spPr bwMode="auto">
            <a:xfrm>
              <a:off x="4221" y="1930"/>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latin typeface="Arial" panose="020B0604020202020204" pitchFamily="34" charset="0"/>
                  <a:ea typeface="Gulim" panose="020B0600000101010101" pitchFamily="34" charset="-127"/>
                </a:rPr>
                <a:t>4</a:t>
              </a:r>
              <a:endParaRPr lang="ko-KR" altLang="en-US" b="0">
                <a:solidFill>
                  <a:srgbClr val="006699"/>
                </a:solidFill>
                <a:latin typeface="Tahoma" panose="020B0604030504040204" pitchFamily="34" charset="0"/>
                <a:ea typeface="Gulim" panose="020B0600000101010101" pitchFamily="34" charset="-127"/>
              </a:endParaRPr>
            </a:p>
          </p:txBody>
        </p:sp>
        <p:sp>
          <p:nvSpPr>
            <p:cNvPr id="73" name="Rectangle 73">
              <a:extLst>
                <a:ext uri="{FF2B5EF4-FFF2-40B4-BE49-F238E27FC236}">
                  <a16:creationId xmlns:a16="http://schemas.microsoft.com/office/drawing/2014/main" id="{98D90C32-2085-47F2-B1A9-2EEAEC557A95}"/>
                </a:ext>
              </a:extLst>
            </p:cNvPr>
            <p:cNvSpPr>
              <a:spLocks noChangeArrowheads="1"/>
            </p:cNvSpPr>
            <p:nvPr/>
          </p:nvSpPr>
          <p:spPr bwMode="auto">
            <a:xfrm>
              <a:off x="4221" y="1828"/>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latin typeface="Arial" panose="020B0604020202020204" pitchFamily="34" charset="0"/>
                  <a:ea typeface="Gulim" panose="020B0600000101010101" pitchFamily="34" charset="-127"/>
                </a:rPr>
                <a:t>5</a:t>
              </a:r>
              <a:endParaRPr lang="ko-KR" altLang="en-US" b="0">
                <a:solidFill>
                  <a:srgbClr val="006699"/>
                </a:solidFill>
                <a:latin typeface="Tahoma" panose="020B0604030504040204" pitchFamily="34" charset="0"/>
                <a:ea typeface="Gulim" panose="020B0600000101010101" pitchFamily="34" charset="-127"/>
              </a:endParaRPr>
            </a:p>
          </p:txBody>
        </p:sp>
        <p:sp>
          <p:nvSpPr>
            <p:cNvPr id="74" name="Rectangle 74">
              <a:extLst>
                <a:ext uri="{FF2B5EF4-FFF2-40B4-BE49-F238E27FC236}">
                  <a16:creationId xmlns:a16="http://schemas.microsoft.com/office/drawing/2014/main" id="{23D512E6-A2BF-4115-936D-F08479F84497}"/>
                </a:ext>
              </a:extLst>
            </p:cNvPr>
            <p:cNvSpPr>
              <a:spLocks noChangeArrowheads="1"/>
            </p:cNvSpPr>
            <p:nvPr/>
          </p:nvSpPr>
          <p:spPr bwMode="auto">
            <a:xfrm>
              <a:off x="4221" y="1731"/>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latin typeface="Arial" panose="020B0604020202020204" pitchFamily="34" charset="0"/>
                  <a:ea typeface="Gulim" panose="020B0600000101010101" pitchFamily="34" charset="-127"/>
                </a:rPr>
                <a:t>6</a:t>
              </a:r>
              <a:endParaRPr lang="ko-KR" altLang="en-US" b="0">
                <a:solidFill>
                  <a:srgbClr val="006699"/>
                </a:solidFill>
                <a:latin typeface="Tahoma" panose="020B0604030504040204" pitchFamily="34" charset="0"/>
                <a:ea typeface="Gulim" panose="020B0600000101010101" pitchFamily="34" charset="-127"/>
              </a:endParaRPr>
            </a:p>
          </p:txBody>
        </p:sp>
        <p:sp>
          <p:nvSpPr>
            <p:cNvPr id="75" name="Rectangle 75">
              <a:extLst>
                <a:ext uri="{FF2B5EF4-FFF2-40B4-BE49-F238E27FC236}">
                  <a16:creationId xmlns:a16="http://schemas.microsoft.com/office/drawing/2014/main" id="{4C63D469-6BD6-4683-A5CD-EEEB04B6DC45}"/>
                </a:ext>
              </a:extLst>
            </p:cNvPr>
            <p:cNvSpPr>
              <a:spLocks noChangeArrowheads="1"/>
            </p:cNvSpPr>
            <p:nvPr/>
          </p:nvSpPr>
          <p:spPr bwMode="auto">
            <a:xfrm>
              <a:off x="4221" y="1629"/>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latin typeface="Arial" panose="020B0604020202020204" pitchFamily="34" charset="0"/>
                  <a:ea typeface="Gulim" panose="020B0600000101010101" pitchFamily="34" charset="-127"/>
                </a:rPr>
                <a:t>7</a:t>
              </a:r>
              <a:endParaRPr lang="ko-KR" altLang="en-US" b="0">
                <a:solidFill>
                  <a:srgbClr val="006699"/>
                </a:solidFill>
                <a:latin typeface="Tahoma" panose="020B0604030504040204" pitchFamily="34" charset="0"/>
                <a:ea typeface="Gulim" panose="020B0600000101010101" pitchFamily="34" charset="-127"/>
              </a:endParaRPr>
            </a:p>
          </p:txBody>
        </p:sp>
        <p:sp>
          <p:nvSpPr>
            <p:cNvPr id="76" name="Rectangle 76">
              <a:extLst>
                <a:ext uri="{FF2B5EF4-FFF2-40B4-BE49-F238E27FC236}">
                  <a16:creationId xmlns:a16="http://schemas.microsoft.com/office/drawing/2014/main" id="{38F07AFB-BC3B-4069-8AE0-795E64D8A584}"/>
                </a:ext>
              </a:extLst>
            </p:cNvPr>
            <p:cNvSpPr>
              <a:spLocks noChangeArrowheads="1"/>
            </p:cNvSpPr>
            <p:nvPr/>
          </p:nvSpPr>
          <p:spPr bwMode="auto">
            <a:xfrm>
              <a:off x="4221" y="1528"/>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latin typeface="Arial" panose="020B0604020202020204" pitchFamily="34" charset="0"/>
                  <a:ea typeface="Gulim" panose="020B0600000101010101" pitchFamily="34" charset="-127"/>
                </a:rPr>
                <a:t>8</a:t>
              </a:r>
              <a:endParaRPr lang="ko-KR" altLang="en-US" b="0">
                <a:solidFill>
                  <a:srgbClr val="006699"/>
                </a:solidFill>
                <a:latin typeface="Tahoma" panose="020B0604030504040204" pitchFamily="34" charset="0"/>
                <a:ea typeface="Gulim" panose="020B0600000101010101" pitchFamily="34" charset="-127"/>
              </a:endParaRPr>
            </a:p>
          </p:txBody>
        </p:sp>
        <p:sp>
          <p:nvSpPr>
            <p:cNvPr id="77" name="Rectangle 77">
              <a:extLst>
                <a:ext uri="{FF2B5EF4-FFF2-40B4-BE49-F238E27FC236}">
                  <a16:creationId xmlns:a16="http://schemas.microsoft.com/office/drawing/2014/main" id="{04D22C72-AEE8-4FB0-8BDB-B1F096DFAE5D}"/>
                </a:ext>
              </a:extLst>
            </p:cNvPr>
            <p:cNvSpPr>
              <a:spLocks noChangeArrowheads="1"/>
            </p:cNvSpPr>
            <p:nvPr/>
          </p:nvSpPr>
          <p:spPr bwMode="auto">
            <a:xfrm>
              <a:off x="4221" y="1426"/>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latin typeface="Arial" panose="020B0604020202020204" pitchFamily="34" charset="0"/>
                  <a:ea typeface="Gulim" panose="020B0600000101010101" pitchFamily="34" charset="-127"/>
                </a:rPr>
                <a:t>9</a:t>
              </a:r>
              <a:endParaRPr lang="ko-KR" altLang="en-US" b="0">
                <a:solidFill>
                  <a:srgbClr val="006699"/>
                </a:solidFill>
                <a:latin typeface="Tahoma" panose="020B0604030504040204" pitchFamily="34" charset="0"/>
                <a:ea typeface="Gulim" panose="020B0600000101010101" pitchFamily="34" charset="-127"/>
              </a:endParaRPr>
            </a:p>
          </p:txBody>
        </p:sp>
        <p:sp>
          <p:nvSpPr>
            <p:cNvPr id="78" name="Rectangle 78">
              <a:extLst>
                <a:ext uri="{FF2B5EF4-FFF2-40B4-BE49-F238E27FC236}">
                  <a16:creationId xmlns:a16="http://schemas.microsoft.com/office/drawing/2014/main" id="{869880C3-D521-4C03-A587-2A1774E2AE8A}"/>
                </a:ext>
              </a:extLst>
            </p:cNvPr>
            <p:cNvSpPr>
              <a:spLocks noChangeArrowheads="1"/>
            </p:cNvSpPr>
            <p:nvPr/>
          </p:nvSpPr>
          <p:spPr bwMode="auto">
            <a:xfrm>
              <a:off x="4197" y="1324"/>
              <a:ext cx="7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latin typeface="Arial" panose="020B0604020202020204" pitchFamily="34" charset="0"/>
                  <a:ea typeface="Gulim" panose="020B0600000101010101" pitchFamily="34" charset="-127"/>
                </a:rPr>
                <a:t>10</a:t>
              </a:r>
              <a:endParaRPr lang="ko-KR" altLang="en-US" b="0">
                <a:solidFill>
                  <a:srgbClr val="006699"/>
                </a:solidFill>
                <a:latin typeface="Tahoma" panose="020B0604030504040204" pitchFamily="34" charset="0"/>
                <a:ea typeface="Gulim" panose="020B0600000101010101" pitchFamily="34" charset="-127"/>
              </a:endParaRPr>
            </a:p>
          </p:txBody>
        </p:sp>
        <p:sp>
          <p:nvSpPr>
            <p:cNvPr id="79" name="Rectangle 79">
              <a:extLst>
                <a:ext uri="{FF2B5EF4-FFF2-40B4-BE49-F238E27FC236}">
                  <a16:creationId xmlns:a16="http://schemas.microsoft.com/office/drawing/2014/main" id="{D189AE7F-BD9C-46A3-8642-31C867A1E69B}"/>
                </a:ext>
              </a:extLst>
            </p:cNvPr>
            <p:cNvSpPr>
              <a:spLocks noChangeArrowheads="1"/>
            </p:cNvSpPr>
            <p:nvPr/>
          </p:nvSpPr>
          <p:spPr bwMode="auto">
            <a:xfrm>
              <a:off x="4266"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latin typeface="Arial" panose="020B0604020202020204" pitchFamily="34" charset="0"/>
                  <a:ea typeface="Gulim" panose="020B0600000101010101" pitchFamily="34" charset="-127"/>
                </a:rPr>
                <a:t>0</a:t>
              </a:r>
              <a:endParaRPr lang="ko-KR" altLang="en-US" b="0">
                <a:solidFill>
                  <a:srgbClr val="006699"/>
                </a:solidFill>
                <a:latin typeface="Tahoma" panose="020B0604030504040204" pitchFamily="34" charset="0"/>
                <a:ea typeface="Gulim" panose="020B0600000101010101" pitchFamily="34" charset="-127"/>
              </a:endParaRPr>
            </a:p>
          </p:txBody>
        </p:sp>
        <p:sp>
          <p:nvSpPr>
            <p:cNvPr id="80" name="Rectangle 80">
              <a:extLst>
                <a:ext uri="{FF2B5EF4-FFF2-40B4-BE49-F238E27FC236}">
                  <a16:creationId xmlns:a16="http://schemas.microsoft.com/office/drawing/2014/main" id="{7B8CCA28-953C-48CB-B319-9D8BD27B074A}"/>
                </a:ext>
              </a:extLst>
            </p:cNvPr>
            <p:cNvSpPr>
              <a:spLocks noChangeArrowheads="1"/>
            </p:cNvSpPr>
            <p:nvPr/>
          </p:nvSpPr>
          <p:spPr bwMode="auto">
            <a:xfrm>
              <a:off x="4387"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latin typeface="Arial" panose="020B0604020202020204" pitchFamily="34" charset="0"/>
                  <a:ea typeface="Gulim" panose="020B0600000101010101" pitchFamily="34" charset="-127"/>
                </a:rPr>
                <a:t>1</a:t>
              </a:r>
              <a:endParaRPr lang="ko-KR" altLang="en-US" b="0">
                <a:solidFill>
                  <a:srgbClr val="006699"/>
                </a:solidFill>
                <a:latin typeface="Tahoma" panose="020B0604030504040204" pitchFamily="34" charset="0"/>
                <a:ea typeface="Gulim" panose="020B0600000101010101" pitchFamily="34" charset="-127"/>
              </a:endParaRPr>
            </a:p>
          </p:txBody>
        </p:sp>
        <p:sp>
          <p:nvSpPr>
            <p:cNvPr id="81" name="Rectangle 81">
              <a:extLst>
                <a:ext uri="{FF2B5EF4-FFF2-40B4-BE49-F238E27FC236}">
                  <a16:creationId xmlns:a16="http://schemas.microsoft.com/office/drawing/2014/main" id="{124349D5-0D6E-4C7B-A003-BC89DD89D9B7}"/>
                </a:ext>
              </a:extLst>
            </p:cNvPr>
            <p:cNvSpPr>
              <a:spLocks noChangeArrowheads="1"/>
            </p:cNvSpPr>
            <p:nvPr/>
          </p:nvSpPr>
          <p:spPr bwMode="auto">
            <a:xfrm>
              <a:off x="4504"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latin typeface="Arial" panose="020B0604020202020204" pitchFamily="34" charset="0"/>
                  <a:ea typeface="Gulim" panose="020B0600000101010101" pitchFamily="34" charset="-127"/>
                </a:rPr>
                <a:t>2</a:t>
              </a:r>
              <a:endParaRPr lang="ko-KR" altLang="en-US" b="0">
                <a:solidFill>
                  <a:srgbClr val="006699"/>
                </a:solidFill>
                <a:latin typeface="Tahoma" panose="020B0604030504040204" pitchFamily="34" charset="0"/>
                <a:ea typeface="Gulim" panose="020B0600000101010101" pitchFamily="34" charset="-127"/>
              </a:endParaRPr>
            </a:p>
          </p:txBody>
        </p:sp>
        <p:sp>
          <p:nvSpPr>
            <p:cNvPr id="82" name="Rectangle 82">
              <a:extLst>
                <a:ext uri="{FF2B5EF4-FFF2-40B4-BE49-F238E27FC236}">
                  <a16:creationId xmlns:a16="http://schemas.microsoft.com/office/drawing/2014/main" id="{6B210004-0557-4BA5-96A3-7AA228F4E681}"/>
                </a:ext>
              </a:extLst>
            </p:cNvPr>
            <p:cNvSpPr>
              <a:spLocks noChangeArrowheads="1"/>
            </p:cNvSpPr>
            <p:nvPr/>
          </p:nvSpPr>
          <p:spPr bwMode="auto">
            <a:xfrm>
              <a:off x="4626"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latin typeface="Arial" panose="020B0604020202020204" pitchFamily="34" charset="0"/>
                  <a:ea typeface="Gulim" panose="020B0600000101010101" pitchFamily="34" charset="-127"/>
                </a:rPr>
                <a:t>3</a:t>
              </a:r>
              <a:endParaRPr lang="ko-KR" altLang="en-US" b="0">
                <a:solidFill>
                  <a:srgbClr val="006699"/>
                </a:solidFill>
                <a:latin typeface="Tahoma" panose="020B0604030504040204" pitchFamily="34" charset="0"/>
                <a:ea typeface="Gulim" panose="020B0600000101010101" pitchFamily="34" charset="-127"/>
              </a:endParaRPr>
            </a:p>
          </p:txBody>
        </p:sp>
        <p:sp>
          <p:nvSpPr>
            <p:cNvPr id="83" name="Rectangle 83">
              <a:extLst>
                <a:ext uri="{FF2B5EF4-FFF2-40B4-BE49-F238E27FC236}">
                  <a16:creationId xmlns:a16="http://schemas.microsoft.com/office/drawing/2014/main" id="{FA997C4F-0CAA-4E3C-A815-188748ED1E21}"/>
                </a:ext>
              </a:extLst>
            </p:cNvPr>
            <p:cNvSpPr>
              <a:spLocks noChangeArrowheads="1"/>
            </p:cNvSpPr>
            <p:nvPr/>
          </p:nvSpPr>
          <p:spPr bwMode="auto">
            <a:xfrm>
              <a:off x="4747"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latin typeface="Arial" panose="020B0604020202020204" pitchFamily="34" charset="0"/>
                  <a:ea typeface="Gulim" panose="020B0600000101010101" pitchFamily="34" charset="-127"/>
                </a:rPr>
                <a:t>4</a:t>
              </a:r>
              <a:endParaRPr lang="ko-KR" altLang="en-US" b="0">
                <a:solidFill>
                  <a:srgbClr val="006699"/>
                </a:solidFill>
                <a:latin typeface="Tahoma" panose="020B0604030504040204" pitchFamily="34" charset="0"/>
                <a:ea typeface="Gulim" panose="020B0600000101010101" pitchFamily="34" charset="-127"/>
              </a:endParaRPr>
            </a:p>
          </p:txBody>
        </p:sp>
        <p:sp>
          <p:nvSpPr>
            <p:cNvPr id="84" name="Rectangle 84">
              <a:extLst>
                <a:ext uri="{FF2B5EF4-FFF2-40B4-BE49-F238E27FC236}">
                  <a16:creationId xmlns:a16="http://schemas.microsoft.com/office/drawing/2014/main" id="{50B9667F-3196-461B-814B-312CA535691E}"/>
                </a:ext>
              </a:extLst>
            </p:cNvPr>
            <p:cNvSpPr>
              <a:spLocks noChangeArrowheads="1"/>
            </p:cNvSpPr>
            <p:nvPr/>
          </p:nvSpPr>
          <p:spPr bwMode="auto">
            <a:xfrm>
              <a:off x="4868"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latin typeface="Arial" panose="020B0604020202020204" pitchFamily="34" charset="0"/>
                  <a:ea typeface="Gulim" panose="020B0600000101010101" pitchFamily="34" charset="-127"/>
                </a:rPr>
                <a:t>5</a:t>
              </a:r>
              <a:endParaRPr lang="ko-KR" altLang="en-US" b="0">
                <a:solidFill>
                  <a:srgbClr val="006699"/>
                </a:solidFill>
                <a:latin typeface="Tahoma" panose="020B0604030504040204" pitchFamily="34" charset="0"/>
                <a:ea typeface="Gulim" panose="020B0600000101010101" pitchFamily="34" charset="-127"/>
              </a:endParaRPr>
            </a:p>
          </p:txBody>
        </p:sp>
        <p:sp>
          <p:nvSpPr>
            <p:cNvPr id="85" name="Rectangle 85">
              <a:extLst>
                <a:ext uri="{FF2B5EF4-FFF2-40B4-BE49-F238E27FC236}">
                  <a16:creationId xmlns:a16="http://schemas.microsoft.com/office/drawing/2014/main" id="{333536C4-B2AD-47F9-9069-B7F2325F9F61}"/>
                </a:ext>
              </a:extLst>
            </p:cNvPr>
            <p:cNvSpPr>
              <a:spLocks noChangeArrowheads="1"/>
            </p:cNvSpPr>
            <p:nvPr/>
          </p:nvSpPr>
          <p:spPr bwMode="auto">
            <a:xfrm>
              <a:off x="4986"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latin typeface="Arial" panose="020B0604020202020204" pitchFamily="34" charset="0"/>
                  <a:ea typeface="Gulim" panose="020B0600000101010101" pitchFamily="34" charset="-127"/>
                </a:rPr>
                <a:t>6</a:t>
              </a:r>
              <a:endParaRPr lang="ko-KR" altLang="en-US" b="0">
                <a:solidFill>
                  <a:srgbClr val="006699"/>
                </a:solidFill>
                <a:latin typeface="Tahoma" panose="020B0604030504040204" pitchFamily="34" charset="0"/>
                <a:ea typeface="Gulim" panose="020B0600000101010101" pitchFamily="34" charset="-127"/>
              </a:endParaRPr>
            </a:p>
          </p:txBody>
        </p:sp>
        <p:sp>
          <p:nvSpPr>
            <p:cNvPr id="86" name="Rectangle 86">
              <a:extLst>
                <a:ext uri="{FF2B5EF4-FFF2-40B4-BE49-F238E27FC236}">
                  <a16:creationId xmlns:a16="http://schemas.microsoft.com/office/drawing/2014/main" id="{F014B00A-5070-4DBD-81B6-EB2C3839CA35}"/>
                </a:ext>
              </a:extLst>
            </p:cNvPr>
            <p:cNvSpPr>
              <a:spLocks noChangeArrowheads="1"/>
            </p:cNvSpPr>
            <p:nvPr/>
          </p:nvSpPr>
          <p:spPr bwMode="auto">
            <a:xfrm>
              <a:off x="5107"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latin typeface="Arial" panose="020B0604020202020204" pitchFamily="34" charset="0"/>
                  <a:ea typeface="Gulim" panose="020B0600000101010101" pitchFamily="34" charset="-127"/>
                </a:rPr>
                <a:t>7</a:t>
              </a:r>
              <a:endParaRPr lang="ko-KR" altLang="en-US" b="0">
                <a:solidFill>
                  <a:srgbClr val="006699"/>
                </a:solidFill>
                <a:latin typeface="Tahoma" panose="020B0604030504040204" pitchFamily="34" charset="0"/>
                <a:ea typeface="Gulim" panose="020B0600000101010101" pitchFamily="34" charset="-127"/>
              </a:endParaRPr>
            </a:p>
          </p:txBody>
        </p:sp>
        <p:sp>
          <p:nvSpPr>
            <p:cNvPr id="87" name="Rectangle 87">
              <a:extLst>
                <a:ext uri="{FF2B5EF4-FFF2-40B4-BE49-F238E27FC236}">
                  <a16:creationId xmlns:a16="http://schemas.microsoft.com/office/drawing/2014/main" id="{00BCFE22-EC2D-4FBC-85BA-8A778A24E268}"/>
                </a:ext>
              </a:extLst>
            </p:cNvPr>
            <p:cNvSpPr>
              <a:spLocks noChangeArrowheads="1"/>
            </p:cNvSpPr>
            <p:nvPr/>
          </p:nvSpPr>
          <p:spPr bwMode="auto">
            <a:xfrm>
              <a:off x="5228"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latin typeface="Arial" panose="020B0604020202020204" pitchFamily="34" charset="0"/>
                  <a:ea typeface="Gulim" panose="020B0600000101010101" pitchFamily="34" charset="-127"/>
                </a:rPr>
                <a:t>8</a:t>
              </a:r>
              <a:endParaRPr lang="ko-KR" altLang="en-US" b="0">
                <a:solidFill>
                  <a:srgbClr val="006699"/>
                </a:solidFill>
                <a:latin typeface="Tahoma" panose="020B0604030504040204" pitchFamily="34" charset="0"/>
                <a:ea typeface="Gulim" panose="020B0600000101010101" pitchFamily="34" charset="-127"/>
              </a:endParaRPr>
            </a:p>
          </p:txBody>
        </p:sp>
        <p:sp>
          <p:nvSpPr>
            <p:cNvPr id="88" name="Rectangle 88">
              <a:extLst>
                <a:ext uri="{FF2B5EF4-FFF2-40B4-BE49-F238E27FC236}">
                  <a16:creationId xmlns:a16="http://schemas.microsoft.com/office/drawing/2014/main" id="{59C2BEDD-A00C-4282-868F-6186D3B60DAA}"/>
                </a:ext>
              </a:extLst>
            </p:cNvPr>
            <p:cNvSpPr>
              <a:spLocks noChangeArrowheads="1"/>
            </p:cNvSpPr>
            <p:nvPr/>
          </p:nvSpPr>
          <p:spPr bwMode="auto">
            <a:xfrm>
              <a:off x="5346"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latin typeface="Arial" panose="020B0604020202020204" pitchFamily="34" charset="0"/>
                  <a:ea typeface="Gulim" panose="020B0600000101010101" pitchFamily="34" charset="-127"/>
                </a:rPr>
                <a:t>9</a:t>
              </a:r>
              <a:endParaRPr lang="ko-KR" altLang="en-US" b="0">
                <a:solidFill>
                  <a:srgbClr val="006699"/>
                </a:solidFill>
                <a:latin typeface="Tahoma" panose="020B0604030504040204" pitchFamily="34" charset="0"/>
                <a:ea typeface="Gulim" panose="020B0600000101010101" pitchFamily="34" charset="-127"/>
              </a:endParaRPr>
            </a:p>
          </p:txBody>
        </p:sp>
        <p:sp>
          <p:nvSpPr>
            <p:cNvPr id="89" name="Rectangle 89">
              <a:extLst>
                <a:ext uri="{FF2B5EF4-FFF2-40B4-BE49-F238E27FC236}">
                  <a16:creationId xmlns:a16="http://schemas.microsoft.com/office/drawing/2014/main" id="{2C7AA9A2-FE0B-4274-B973-92E7D577D9CF}"/>
                </a:ext>
              </a:extLst>
            </p:cNvPr>
            <p:cNvSpPr>
              <a:spLocks noChangeArrowheads="1"/>
            </p:cNvSpPr>
            <p:nvPr/>
          </p:nvSpPr>
          <p:spPr bwMode="auto">
            <a:xfrm>
              <a:off x="5455" y="2404"/>
              <a:ext cx="7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latin typeface="Arial" panose="020B0604020202020204" pitchFamily="34" charset="0"/>
                  <a:ea typeface="Gulim" panose="020B0600000101010101" pitchFamily="34" charset="-127"/>
                </a:rPr>
                <a:t>10</a:t>
              </a:r>
              <a:endParaRPr lang="ko-KR" altLang="en-US" b="0">
                <a:solidFill>
                  <a:srgbClr val="006699"/>
                </a:solidFill>
                <a:latin typeface="Tahoma" panose="020B0604030504040204" pitchFamily="34" charset="0"/>
                <a:ea typeface="Gulim" panose="020B0600000101010101" pitchFamily="34" charset="-127"/>
              </a:endParaRPr>
            </a:p>
          </p:txBody>
        </p:sp>
        <p:sp>
          <p:nvSpPr>
            <p:cNvPr id="90" name="Rectangle 90">
              <a:extLst>
                <a:ext uri="{FF2B5EF4-FFF2-40B4-BE49-F238E27FC236}">
                  <a16:creationId xmlns:a16="http://schemas.microsoft.com/office/drawing/2014/main" id="{CCB4A6C6-1F16-4BBD-8597-412CAE1C6C43}"/>
                </a:ext>
              </a:extLst>
            </p:cNvPr>
            <p:cNvSpPr>
              <a:spLocks noChangeArrowheads="1"/>
            </p:cNvSpPr>
            <p:nvPr/>
          </p:nvSpPr>
          <p:spPr bwMode="auto">
            <a:xfrm>
              <a:off x="4144" y="1265"/>
              <a:ext cx="1400" cy="1254"/>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b="0">
                <a:solidFill>
                  <a:srgbClr val="000000"/>
                </a:solidFill>
              </a:endParaRPr>
            </a:p>
          </p:txBody>
        </p:sp>
        <p:sp>
          <p:nvSpPr>
            <p:cNvPr id="91" name="Freeform 91">
              <a:extLst>
                <a:ext uri="{FF2B5EF4-FFF2-40B4-BE49-F238E27FC236}">
                  <a16:creationId xmlns:a16="http://schemas.microsoft.com/office/drawing/2014/main" id="{7BBA2609-F9AC-4DAE-B50A-09DDAE59C8B0}"/>
                </a:ext>
              </a:extLst>
            </p:cNvPr>
            <p:cNvSpPr>
              <a:spLocks/>
            </p:cNvSpPr>
            <p:nvPr/>
          </p:nvSpPr>
          <p:spPr bwMode="auto">
            <a:xfrm>
              <a:off x="4426" y="1447"/>
              <a:ext cx="573" cy="873"/>
            </a:xfrm>
            <a:custGeom>
              <a:avLst/>
              <a:gdLst>
                <a:gd name="T0" fmla="*/ 157 w 852"/>
                <a:gd name="T1" fmla="*/ 93 h 1260"/>
                <a:gd name="T2" fmla="*/ 120 w 852"/>
                <a:gd name="T3" fmla="*/ 12 h 1260"/>
                <a:gd name="T4" fmla="*/ 72 w 852"/>
                <a:gd name="T5" fmla="*/ 7 h 1260"/>
                <a:gd name="T6" fmla="*/ 40 w 852"/>
                <a:gd name="T7" fmla="*/ 24 h 1260"/>
                <a:gd name="T8" fmla="*/ 0 w 852"/>
                <a:gd name="T9" fmla="*/ 123 h 1260"/>
                <a:gd name="T10" fmla="*/ 13 w 852"/>
                <a:gd name="T11" fmla="*/ 229 h 1260"/>
                <a:gd name="T12" fmla="*/ 110 w 852"/>
                <a:gd name="T13" fmla="*/ 371 h 1260"/>
                <a:gd name="T14" fmla="*/ 130 w 852"/>
                <a:gd name="T15" fmla="*/ 379 h 1260"/>
                <a:gd name="T16" fmla="*/ 137 w 852"/>
                <a:gd name="T17" fmla="*/ 384 h 1260"/>
                <a:gd name="T18" fmla="*/ 159 w 852"/>
                <a:gd name="T19" fmla="*/ 391 h 1260"/>
                <a:gd name="T20" fmla="*/ 189 w 852"/>
                <a:gd name="T21" fmla="*/ 409 h 1260"/>
                <a:gd name="T22" fmla="*/ 241 w 852"/>
                <a:gd name="T23" fmla="*/ 414 h 1260"/>
                <a:gd name="T24" fmla="*/ 239 w 852"/>
                <a:gd name="T25" fmla="*/ 340 h 1260"/>
                <a:gd name="T26" fmla="*/ 227 w 852"/>
                <a:gd name="T27" fmla="*/ 317 h 1260"/>
                <a:gd name="T28" fmla="*/ 209 w 852"/>
                <a:gd name="T29" fmla="*/ 285 h 1260"/>
                <a:gd name="T30" fmla="*/ 189 w 852"/>
                <a:gd name="T31" fmla="*/ 254 h 1260"/>
                <a:gd name="T32" fmla="*/ 184 w 852"/>
                <a:gd name="T33" fmla="*/ 243 h 1260"/>
                <a:gd name="T34" fmla="*/ 180 w 852"/>
                <a:gd name="T35" fmla="*/ 236 h 1260"/>
                <a:gd name="T36" fmla="*/ 169 w 852"/>
                <a:gd name="T37" fmla="*/ 214 h 1260"/>
                <a:gd name="T38" fmla="*/ 164 w 852"/>
                <a:gd name="T39" fmla="*/ 206 h 1260"/>
                <a:gd name="T40" fmla="*/ 157 w 852"/>
                <a:gd name="T41" fmla="*/ 93 h 12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52"/>
                <a:gd name="T64" fmla="*/ 0 h 1260"/>
                <a:gd name="T65" fmla="*/ 852 w 852"/>
                <a:gd name="T66" fmla="*/ 1260 h 126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92" name="Freeform 92">
              <a:extLst>
                <a:ext uri="{FF2B5EF4-FFF2-40B4-BE49-F238E27FC236}">
                  <a16:creationId xmlns:a16="http://schemas.microsoft.com/office/drawing/2014/main" id="{490387A5-9C49-4729-9A44-59FD4FF8CC05}"/>
                </a:ext>
              </a:extLst>
            </p:cNvPr>
            <p:cNvSpPr>
              <a:spLocks/>
            </p:cNvSpPr>
            <p:nvPr/>
          </p:nvSpPr>
          <p:spPr bwMode="auto">
            <a:xfrm>
              <a:off x="4846" y="1713"/>
              <a:ext cx="516" cy="436"/>
            </a:xfrm>
            <a:custGeom>
              <a:avLst/>
              <a:gdLst>
                <a:gd name="T0" fmla="*/ 56 w 768"/>
                <a:gd name="T1" fmla="*/ 22 h 630"/>
                <a:gd name="T2" fmla="*/ 22 w 768"/>
                <a:gd name="T3" fmla="*/ 24 h 630"/>
                <a:gd name="T4" fmla="*/ 1 w 768"/>
                <a:gd name="T5" fmla="*/ 57 h 630"/>
                <a:gd name="T6" fmla="*/ 4 w 768"/>
                <a:gd name="T7" fmla="*/ 103 h 630"/>
                <a:gd name="T8" fmla="*/ 17 w 768"/>
                <a:gd name="T9" fmla="*/ 118 h 630"/>
                <a:gd name="T10" fmla="*/ 33 w 768"/>
                <a:gd name="T11" fmla="*/ 138 h 630"/>
                <a:gd name="T12" fmla="*/ 71 w 768"/>
                <a:gd name="T13" fmla="*/ 181 h 630"/>
                <a:gd name="T14" fmla="*/ 78 w 768"/>
                <a:gd name="T15" fmla="*/ 189 h 630"/>
                <a:gd name="T16" fmla="*/ 100 w 768"/>
                <a:gd name="T17" fmla="*/ 197 h 630"/>
                <a:gd name="T18" fmla="*/ 136 w 768"/>
                <a:gd name="T19" fmla="*/ 209 h 630"/>
                <a:gd name="T20" fmla="*/ 181 w 768"/>
                <a:gd name="T21" fmla="*/ 201 h 630"/>
                <a:gd name="T22" fmla="*/ 199 w 768"/>
                <a:gd name="T23" fmla="*/ 194 h 630"/>
                <a:gd name="T24" fmla="*/ 208 w 768"/>
                <a:gd name="T25" fmla="*/ 176 h 630"/>
                <a:gd name="T26" fmla="*/ 218 w 768"/>
                <a:gd name="T27" fmla="*/ 157 h 630"/>
                <a:gd name="T28" fmla="*/ 220 w 768"/>
                <a:gd name="T29" fmla="*/ 145 h 630"/>
                <a:gd name="T30" fmla="*/ 224 w 768"/>
                <a:gd name="T31" fmla="*/ 138 h 630"/>
                <a:gd name="T32" fmla="*/ 233 w 768"/>
                <a:gd name="T33" fmla="*/ 98 h 630"/>
                <a:gd name="T34" fmla="*/ 230 w 768"/>
                <a:gd name="T35" fmla="*/ 59 h 630"/>
                <a:gd name="T36" fmla="*/ 220 w 768"/>
                <a:gd name="T37" fmla="*/ 37 h 630"/>
                <a:gd name="T38" fmla="*/ 141 w 768"/>
                <a:gd name="T39" fmla="*/ 0 h 630"/>
                <a:gd name="T40" fmla="*/ 62 w 768"/>
                <a:gd name="T41" fmla="*/ 10 h 630"/>
                <a:gd name="T42" fmla="*/ 56 w 768"/>
                <a:gd name="T43" fmla="*/ 22 h 6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68"/>
                <a:gd name="T67" fmla="*/ 0 h 630"/>
                <a:gd name="T68" fmla="*/ 768 w 768"/>
                <a:gd name="T69" fmla="*/ 630 h 6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eaLnBrk="1" fontAlgn="auto" hangingPunct="1">
                <a:spcBef>
                  <a:spcPts val="0"/>
                </a:spcBef>
                <a:spcAft>
                  <a:spcPts val="0"/>
                </a:spcAft>
                <a:defRPr/>
              </a:pPr>
              <a:endParaRPr lang="zh-CN" altLang="en-US" b="0" kern="0">
                <a:solidFill>
                  <a:sysClr val="windowText" lastClr="000000"/>
                </a:solidFill>
              </a:endParaRPr>
            </a:p>
          </p:txBody>
        </p:sp>
      </p:grpSp>
      <p:sp>
        <p:nvSpPr>
          <p:cNvPr id="93" name="Line 93">
            <a:extLst>
              <a:ext uri="{FF2B5EF4-FFF2-40B4-BE49-F238E27FC236}">
                <a16:creationId xmlns:a16="http://schemas.microsoft.com/office/drawing/2014/main" id="{A9AE2B11-6538-4B03-BAA1-713BDE580F59}"/>
              </a:ext>
            </a:extLst>
          </p:cNvPr>
          <p:cNvSpPr>
            <a:spLocks noChangeShapeType="1"/>
          </p:cNvSpPr>
          <p:nvPr/>
        </p:nvSpPr>
        <p:spPr bwMode="auto">
          <a:xfrm>
            <a:off x="4860032" y="2274888"/>
            <a:ext cx="685800" cy="0"/>
          </a:xfrm>
          <a:prstGeom prst="line">
            <a:avLst/>
          </a:prstGeom>
          <a:noFill/>
          <a:ln w="9525">
            <a:solidFill>
              <a:srgbClr val="006699"/>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ndParaRPr>
          </a:p>
        </p:txBody>
      </p:sp>
      <p:grpSp>
        <p:nvGrpSpPr>
          <p:cNvPr id="94" name="Group 94">
            <a:extLst>
              <a:ext uri="{FF2B5EF4-FFF2-40B4-BE49-F238E27FC236}">
                <a16:creationId xmlns:a16="http://schemas.microsoft.com/office/drawing/2014/main" id="{7113EB4E-5F12-4967-A41D-C066292A1720}"/>
              </a:ext>
            </a:extLst>
          </p:cNvPr>
          <p:cNvGrpSpPr>
            <a:grpSpLocks/>
          </p:cNvGrpSpPr>
          <p:nvPr/>
        </p:nvGrpSpPr>
        <p:grpSpPr bwMode="auto">
          <a:xfrm>
            <a:off x="5850632" y="3417888"/>
            <a:ext cx="2286000" cy="2286000"/>
            <a:chOff x="3312" y="2640"/>
            <a:chExt cx="1440" cy="1440"/>
          </a:xfrm>
        </p:grpSpPr>
        <p:graphicFrame>
          <p:nvGraphicFramePr>
            <p:cNvPr id="95" name="Object 95">
              <a:extLst>
                <a:ext uri="{FF2B5EF4-FFF2-40B4-BE49-F238E27FC236}">
                  <a16:creationId xmlns:a16="http://schemas.microsoft.com/office/drawing/2014/main" id="{0E19A724-6294-452A-A4D9-668859B3BBA9}"/>
                </a:ext>
              </a:extLst>
            </p:cNvPr>
            <p:cNvGraphicFramePr>
              <a:graphicFrameLocks noChangeAspect="1"/>
            </p:cNvGraphicFramePr>
            <p:nvPr/>
          </p:nvGraphicFramePr>
          <p:xfrm>
            <a:off x="3312" y="2832"/>
            <a:ext cx="1440" cy="1248"/>
          </p:xfrm>
          <a:graphic>
            <a:graphicData uri="http://schemas.openxmlformats.org/presentationml/2006/ole">
              <mc:AlternateContent xmlns:mc="http://schemas.openxmlformats.org/markup-compatibility/2006">
                <mc:Choice xmlns:v="urn:schemas-microsoft-com:vml" Requires="v">
                  <p:oleObj spid="_x0000_s29705" name="Worksheet" r:id="rId6" imgW="4038840" imgH="3465000" progId="Excel.Sheet.8">
                    <p:embed/>
                  </p:oleObj>
                </mc:Choice>
                <mc:Fallback>
                  <p:oleObj name="Worksheet" r:id="rId6" imgW="4038840" imgH="3465000" progId="Excel.Sheet.8">
                    <p:embed/>
                    <p:pic>
                      <p:nvPicPr>
                        <p:cNvPr id="64532" name="Object 95">
                          <a:extLst>
                            <a:ext uri="{FF2B5EF4-FFF2-40B4-BE49-F238E27FC236}">
                              <a16:creationId xmlns:a16="http://schemas.microsoft.com/office/drawing/2014/main" id="{406E89FD-8DB1-44FA-B34E-824DB05745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2" y="2832"/>
                          <a:ext cx="1440" cy="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6" name="Line 96">
              <a:extLst>
                <a:ext uri="{FF2B5EF4-FFF2-40B4-BE49-F238E27FC236}">
                  <a16:creationId xmlns:a16="http://schemas.microsoft.com/office/drawing/2014/main" id="{61C1BA42-71DD-46F2-98A4-6B383B987319}"/>
                </a:ext>
              </a:extLst>
            </p:cNvPr>
            <p:cNvSpPr>
              <a:spLocks noChangeShapeType="1"/>
            </p:cNvSpPr>
            <p:nvPr/>
          </p:nvSpPr>
          <p:spPr bwMode="auto">
            <a:xfrm>
              <a:off x="3984" y="2640"/>
              <a:ext cx="0" cy="144"/>
            </a:xfrm>
            <a:prstGeom prst="line">
              <a:avLst/>
            </a:prstGeom>
            <a:noFill/>
            <a:ln w="9525">
              <a:solidFill>
                <a:srgbClr val="006699"/>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ndParaRPr>
            </a:p>
          </p:txBody>
        </p:sp>
      </p:grpSp>
      <p:grpSp>
        <p:nvGrpSpPr>
          <p:cNvPr id="97" name="Group 97">
            <a:extLst>
              <a:ext uri="{FF2B5EF4-FFF2-40B4-BE49-F238E27FC236}">
                <a16:creationId xmlns:a16="http://schemas.microsoft.com/office/drawing/2014/main" id="{6FA904FA-DD52-4C5C-A669-FC0BDC9A3AD2}"/>
              </a:ext>
            </a:extLst>
          </p:cNvPr>
          <p:cNvGrpSpPr>
            <a:grpSpLocks/>
          </p:cNvGrpSpPr>
          <p:nvPr/>
        </p:nvGrpSpPr>
        <p:grpSpPr bwMode="auto">
          <a:xfrm>
            <a:off x="2608957" y="3722688"/>
            <a:ext cx="3200400" cy="1981200"/>
            <a:chOff x="1200" y="2832"/>
            <a:chExt cx="2016" cy="1248"/>
          </a:xfrm>
        </p:grpSpPr>
        <p:grpSp>
          <p:nvGrpSpPr>
            <p:cNvPr id="98" name="Group 98">
              <a:extLst>
                <a:ext uri="{FF2B5EF4-FFF2-40B4-BE49-F238E27FC236}">
                  <a16:creationId xmlns:a16="http://schemas.microsoft.com/office/drawing/2014/main" id="{ECFE218E-0B9A-4B43-9A09-A21FA574178D}"/>
                </a:ext>
              </a:extLst>
            </p:cNvPr>
            <p:cNvGrpSpPr>
              <a:grpSpLocks/>
            </p:cNvGrpSpPr>
            <p:nvPr/>
          </p:nvGrpSpPr>
          <p:grpSpPr bwMode="auto">
            <a:xfrm>
              <a:off x="1200" y="2832"/>
              <a:ext cx="1440" cy="1248"/>
              <a:chOff x="3108" y="2256"/>
              <a:chExt cx="2148" cy="1872"/>
            </a:xfrm>
          </p:grpSpPr>
          <p:graphicFrame>
            <p:nvGraphicFramePr>
              <p:cNvPr id="100" name="Object 99">
                <a:extLst>
                  <a:ext uri="{FF2B5EF4-FFF2-40B4-BE49-F238E27FC236}">
                    <a16:creationId xmlns:a16="http://schemas.microsoft.com/office/drawing/2014/main" id="{5062ECAA-BA27-43FB-945F-EDB3BA5463E3}"/>
                  </a:ext>
                </a:extLst>
              </p:cNvPr>
              <p:cNvGraphicFramePr>
                <a:graphicFrameLocks noChangeAspect="1"/>
              </p:cNvGraphicFramePr>
              <p:nvPr/>
            </p:nvGraphicFramePr>
            <p:xfrm>
              <a:off x="3108" y="2256"/>
              <a:ext cx="2148" cy="1872"/>
            </p:xfrm>
            <a:graphic>
              <a:graphicData uri="http://schemas.openxmlformats.org/presentationml/2006/ole">
                <mc:AlternateContent xmlns:mc="http://schemas.openxmlformats.org/markup-compatibility/2006">
                  <mc:Choice xmlns:v="urn:schemas-microsoft-com:vml" Requires="v">
                    <p:oleObj spid="_x0000_s29706" name="Worksheet" r:id="rId8" imgW="4027680" imgH="3453840" progId="Excel.Sheet.8">
                      <p:embed/>
                    </p:oleObj>
                  </mc:Choice>
                  <mc:Fallback>
                    <p:oleObj name="Worksheet" r:id="rId8" imgW="4027680" imgH="3453840" progId="Excel.Sheet.8">
                      <p:embed/>
                      <p:pic>
                        <p:nvPicPr>
                          <p:cNvPr id="64529" name="Object 99">
                            <a:extLst>
                              <a:ext uri="{FF2B5EF4-FFF2-40B4-BE49-F238E27FC236}">
                                <a16:creationId xmlns:a16="http://schemas.microsoft.com/office/drawing/2014/main" id="{717372D2-BF6D-434A-9A65-AEFABF511C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8" y="2256"/>
                            <a:ext cx="2148" cy="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1" name="Freeform 100">
                <a:extLst>
                  <a:ext uri="{FF2B5EF4-FFF2-40B4-BE49-F238E27FC236}">
                    <a16:creationId xmlns:a16="http://schemas.microsoft.com/office/drawing/2014/main" id="{CAE95B81-93A4-40BF-8A0F-D80769608F18}"/>
                  </a:ext>
                </a:extLst>
              </p:cNvPr>
              <p:cNvSpPr>
                <a:spLocks/>
              </p:cNvSpPr>
              <p:nvPr/>
            </p:nvSpPr>
            <p:spPr bwMode="auto">
              <a:xfrm>
                <a:off x="3638" y="2571"/>
                <a:ext cx="728" cy="895"/>
              </a:xfrm>
              <a:custGeom>
                <a:avLst/>
                <a:gdLst>
                  <a:gd name="T0" fmla="*/ 199 w 728"/>
                  <a:gd name="T1" fmla="*/ 7 h 896"/>
                  <a:gd name="T2" fmla="*/ 110 w 728"/>
                  <a:gd name="T3" fmla="*/ 96 h 896"/>
                  <a:gd name="T4" fmla="*/ 80 w 728"/>
                  <a:gd name="T5" fmla="*/ 140 h 896"/>
                  <a:gd name="T6" fmla="*/ 65 w 728"/>
                  <a:gd name="T7" fmla="*/ 162 h 896"/>
                  <a:gd name="T8" fmla="*/ 21 w 728"/>
                  <a:gd name="T9" fmla="*/ 303 h 896"/>
                  <a:gd name="T10" fmla="*/ 65 w 728"/>
                  <a:gd name="T11" fmla="*/ 703 h 896"/>
                  <a:gd name="T12" fmla="*/ 110 w 728"/>
                  <a:gd name="T13" fmla="*/ 763 h 896"/>
                  <a:gd name="T14" fmla="*/ 332 w 728"/>
                  <a:gd name="T15" fmla="*/ 896 h 896"/>
                  <a:gd name="T16" fmla="*/ 495 w 728"/>
                  <a:gd name="T17" fmla="*/ 851 h 896"/>
                  <a:gd name="T18" fmla="*/ 636 w 728"/>
                  <a:gd name="T19" fmla="*/ 711 h 896"/>
                  <a:gd name="T20" fmla="*/ 688 w 728"/>
                  <a:gd name="T21" fmla="*/ 607 h 896"/>
                  <a:gd name="T22" fmla="*/ 702 w 728"/>
                  <a:gd name="T23" fmla="*/ 563 h 896"/>
                  <a:gd name="T24" fmla="*/ 710 w 728"/>
                  <a:gd name="T25" fmla="*/ 540 h 896"/>
                  <a:gd name="T26" fmla="*/ 680 w 728"/>
                  <a:gd name="T27" fmla="*/ 296 h 896"/>
                  <a:gd name="T28" fmla="*/ 569 w 728"/>
                  <a:gd name="T29" fmla="*/ 133 h 896"/>
                  <a:gd name="T30" fmla="*/ 510 w 728"/>
                  <a:gd name="T31" fmla="*/ 88 h 896"/>
                  <a:gd name="T32" fmla="*/ 465 w 728"/>
                  <a:gd name="T33" fmla="*/ 59 h 896"/>
                  <a:gd name="T34" fmla="*/ 295 w 728"/>
                  <a:gd name="T35" fmla="*/ 0 h 896"/>
                  <a:gd name="T36" fmla="*/ 206 w 728"/>
                  <a:gd name="T37" fmla="*/ 7 h 896"/>
                  <a:gd name="T38" fmla="*/ 184 w 728"/>
                  <a:gd name="T39" fmla="*/ 14 h 896"/>
                  <a:gd name="T40" fmla="*/ 199 w 728"/>
                  <a:gd name="T41" fmla="*/ 7 h 8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8"/>
                  <a:gd name="T64" fmla="*/ 0 h 896"/>
                  <a:gd name="T65" fmla="*/ 728 w 728"/>
                  <a:gd name="T66" fmla="*/ 896 h 8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8" h="896">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02" name="Freeform 101">
                <a:extLst>
                  <a:ext uri="{FF2B5EF4-FFF2-40B4-BE49-F238E27FC236}">
                    <a16:creationId xmlns:a16="http://schemas.microsoft.com/office/drawing/2014/main" id="{34D88331-35CC-4B7A-87F8-5939F9FFE4D8}"/>
                  </a:ext>
                </a:extLst>
              </p:cNvPr>
              <p:cNvSpPr>
                <a:spLocks/>
              </p:cNvSpPr>
              <p:nvPr/>
            </p:nvSpPr>
            <p:spPr bwMode="auto">
              <a:xfrm>
                <a:off x="4090" y="2934"/>
                <a:ext cx="804" cy="889"/>
              </a:xfrm>
              <a:custGeom>
                <a:avLst/>
                <a:gdLst>
                  <a:gd name="T0" fmla="*/ 510 w 802"/>
                  <a:gd name="T1" fmla="*/ 44 h 889"/>
                  <a:gd name="T2" fmla="*/ 376 w 802"/>
                  <a:gd name="T3" fmla="*/ 177 h 889"/>
                  <a:gd name="T4" fmla="*/ 236 w 802"/>
                  <a:gd name="T5" fmla="*/ 296 h 889"/>
                  <a:gd name="T6" fmla="*/ 221 w 802"/>
                  <a:gd name="T7" fmla="*/ 318 h 889"/>
                  <a:gd name="T8" fmla="*/ 199 w 802"/>
                  <a:gd name="T9" fmla="*/ 333 h 889"/>
                  <a:gd name="T10" fmla="*/ 191 w 802"/>
                  <a:gd name="T11" fmla="*/ 355 h 889"/>
                  <a:gd name="T12" fmla="*/ 169 w 802"/>
                  <a:gd name="T13" fmla="*/ 385 h 889"/>
                  <a:gd name="T14" fmla="*/ 132 w 802"/>
                  <a:gd name="T15" fmla="*/ 496 h 889"/>
                  <a:gd name="T16" fmla="*/ 110 w 802"/>
                  <a:gd name="T17" fmla="*/ 518 h 889"/>
                  <a:gd name="T18" fmla="*/ 80 w 802"/>
                  <a:gd name="T19" fmla="*/ 562 h 889"/>
                  <a:gd name="T20" fmla="*/ 43 w 802"/>
                  <a:gd name="T21" fmla="*/ 629 h 889"/>
                  <a:gd name="T22" fmla="*/ 13 w 802"/>
                  <a:gd name="T23" fmla="*/ 703 h 889"/>
                  <a:gd name="T24" fmla="*/ 36 w 802"/>
                  <a:gd name="T25" fmla="*/ 844 h 889"/>
                  <a:gd name="T26" fmla="*/ 80 w 802"/>
                  <a:gd name="T27" fmla="*/ 874 h 889"/>
                  <a:gd name="T28" fmla="*/ 124 w 802"/>
                  <a:gd name="T29" fmla="*/ 888 h 889"/>
                  <a:gd name="T30" fmla="*/ 354 w 802"/>
                  <a:gd name="T31" fmla="*/ 874 h 889"/>
                  <a:gd name="T32" fmla="*/ 517 w 802"/>
                  <a:gd name="T33" fmla="*/ 822 h 889"/>
                  <a:gd name="T34" fmla="*/ 569 w 802"/>
                  <a:gd name="T35" fmla="*/ 792 h 889"/>
                  <a:gd name="T36" fmla="*/ 673 w 802"/>
                  <a:gd name="T37" fmla="*/ 651 h 889"/>
                  <a:gd name="T38" fmla="*/ 695 w 802"/>
                  <a:gd name="T39" fmla="*/ 600 h 889"/>
                  <a:gd name="T40" fmla="*/ 747 w 802"/>
                  <a:gd name="T41" fmla="*/ 533 h 889"/>
                  <a:gd name="T42" fmla="*/ 784 w 802"/>
                  <a:gd name="T43" fmla="*/ 451 h 889"/>
                  <a:gd name="T44" fmla="*/ 798 w 802"/>
                  <a:gd name="T45" fmla="*/ 385 h 889"/>
                  <a:gd name="T46" fmla="*/ 650 w 802"/>
                  <a:gd name="T47" fmla="*/ 0 h 889"/>
                  <a:gd name="T48" fmla="*/ 532 w 802"/>
                  <a:gd name="T49" fmla="*/ 22 h 889"/>
                  <a:gd name="T50" fmla="*/ 510 w 802"/>
                  <a:gd name="T51" fmla="*/ 44 h 88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2"/>
                  <a:gd name="T79" fmla="*/ 0 h 889"/>
                  <a:gd name="T80" fmla="*/ 802 w 802"/>
                  <a:gd name="T81" fmla="*/ 889 h 88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2" h="889">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eaLnBrk="1" fontAlgn="auto" hangingPunct="1">
                  <a:spcBef>
                    <a:spcPts val="0"/>
                  </a:spcBef>
                  <a:spcAft>
                    <a:spcPts val="0"/>
                  </a:spcAft>
                  <a:defRPr/>
                </a:pPr>
                <a:endParaRPr lang="zh-CN" altLang="en-US" b="0" kern="0">
                  <a:solidFill>
                    <a:sysClr val="windowText" lastClr="000000"/>
                  </a:solidFill>
                </a:endParaRPr>
              </a:p>
            </p:txBody>
          </p:sp>
        </p:grpSp>
        <p:sp>
          <p:nvSpPr>
            <p:cNvPr id="99" name="Line 102">
              <a:extLst>
                <a:ext uri="{FF2B5EF4-FFF2-40B4-BE49-F238E27FC236}">
                  <a16:creationId xmlns:a16="http://schemas.microsoft.com/office/drawing/2014/main" id="{01596044-C5A1-4FB1-B473-EE6C873528A1}"/>
                </a:ext>
              </a:extLst>
            </p:cNvPr>
            <p:cNvSpPr>
              <a:spLocks noChangeShapeType="1"/>
            </p:cNvSpPr>
            <p:nvPr/>
          </p:nvSpPr>
          <p:spPr bwMode="auto">
            <a:xfrm flipH="1">
              <a:off x="2784" y="3264"/>
              <a:ext cx="432" cy="0"/>
            </a:xfrm>
            <a:prstGeom prst="line">
              <a:avLst/>
            </a:prstGeom>
            <a:noFill/>
            <a:ln w="9525">
              <a:solidFill>
                <a:srgbClr val="006699"/>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ndParaRPr>
            </a:p>
          </p:txBody>
        </p:sp>
      </p:grpSp>
      <p:sp>
        <p:nvSpPr>
          <p:cNvPr id="103" name="Line 183">
            <a:extLst>
              <a:ext uri="{FF2B5EF4-FFF2-40B4-BE49-F238E27FC236}">
                <a16:creationId xmlns:a16="http://schemas.microsoft.com/office/drawing/2014/main" id="{0F92D8C8-B292-4EB8-9936-67D1249477FF}"/>
              </a:ext>
            </a:extLst>
          </p:cNvPr>
          <p:cNvSpPr>
            <a:spLocks noChangeShapeType="1"/>
          </p:cNvSpPr>
          <p:nvPr/>
        </p:nvSpPr>
        <p:spPr bwMode="auto">
          <a:xfrm>
            <a:off x="769045" y="2193925"/>
            <a:ext cx="1728787" cy="4763"/>
          </a:xfrm>
          <a:prstGeom prst="line">
            <a:avLst/>
          </a:prstGeom>
          <a:noFill/>
          <a:ln w="9525">
            <a:solidFill>
              <a:srgbClr val="006699"/>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04" name="Text Box 184">
            <a:extLst>
              <a:ext uri="{FF2B5EF4-FFF2-40B4-BE49-F238E27FC236}">
                <a16:creationId xmlns:a16="http://schemas.microsoft.com/office/drawing/2014/main" id="{17CC2AA5-1F8B-41AB-9B39-71CD18FD71F4}"/>
              </a:ext>
            </a:extLst>
          </p:cNvPr>
          <p:cNvSpPr txBox="1">
            <a:spLocks noChangeArrowheads="1"/>
          </p:cNvSpPr>
          <p:nvPr/>
        </p:nvSpPr>
        <p:spPr bwMode="auto">
          <a:xfrm>
            <a:off x="629345" y="2227263"/>
            <a:ext cx="19399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eaLnBrk="0" hangingPunct="0">
              <a:defRPr sz="2400">
                <a:solidFill>
                  <a:schemeClr val="tx2"/>
                </a:solidFill>
                <a:latin typeface="Verdana" pitchFamily="34" charset="0"/>
                <a:ea typeface="宋体" pitchFamily="2" charset="-122"/>
              </a:defRPr>
            </a:lvl1pPr>
            <a:lvl2pPr marL="742950" indent="-285750" eaLnBrk="0" hangingPunct="0">
              <a:defRPr sz="2400">
                <a:solidFill>
                  <a:schemeClr val="tx2"/>
                </a:solidFill>
                <a:latin typeface="Verdana" pitchFamily="34" charset="0"/>
                <a:ea typeface="宋体" pitchFamily="2" charset="-122"/>
              </a:defRPr>
            </a:lvl2pPr>
            <a:lvl3pPr marL="1143000" indent="-228600" eaLnBrk="0" hangingPunct="0">
              <a:defRPr sz="2400">
                <a:solidFill>
                  <a:schemeClr val="tx2"/>
                </a:solidFill>
                <a:latin typeface="Verdana" pitchFamily="34" charset="0"/>
                <a:ea typeface="宋体" pitchFamily="2" charset="-122"/>
              </a:defRPr>
            </a:lvl3pPr>
            <a:lvl4pPr marL="1600200" indent="-228600" eaLnBrk="0" hangingPunct="0">
              <a:defRPr sz="2400">
                <a:solidFill>
                  <a:schemeClr val="tx2"/>
                </a:solidFill>
                <a:latin typeface="Verdana" pitchFamily="34" charset="0"/>
                <a:ea typeface="宋体" pitchFamily="2" charset="-122"/>
              </a:defRPr>
            </a:lvl4pPr>
            <a:lvl5pPr marL="2057400" indent="-228600" eaLnBrk="0" hangingPunct="0">
              <a:defRPr sz="2400">
                <a:solidFill>
                  <a:schemeClr val="tx2"/>
                </a:solidFill>
                <a:latin typeface="Verdana" pitchFamily="34" charset="0"/>
                <a:ea typeface="宋体" pitchFamily="2" charset="-122"/>
              </a:defRPr>
            </a:lvl5pPr>
            <a:lvl6pPr marL="2514600" indent="-228600" eaLnBrk="0" fontAlgn="base" hangingPunct="0">
              <a:lnSpc>
                <a:spcPct val="120000"/>
              </a:lnSpc>
              <a:spcBef>
                <a:spcPct val="20000"/>
              </a:spcBef>
              <a:spcAft>
                <a:spcPct val="0"/>
              </a:spcAft>
              <a:buChar char="–"/>
              <a:defRPr sz="2400">
                <a:solidFill>
                  <a:schemeClr val="tx2"/>
                </a:solidFill>
                <a:latin typeface="Verdana" pitchFamily="34" charset="0"/>
                <a:ea typeface="宋体" pitchFamily="2" charset="-122"/>
              </a:defRPr>
            </a:lvl6pPr>
            <a:lvl7pPr marL="2971800" indent="-228600" eaLnBrk="0" fontAlgn="base" hangingPunct="0">
              <a:lnSpc>
                <a:spcPct val="120000"/>
              </a:lnSpc>
              <a:spcBef>
                <a:spcPct val="20000"/>
              </a:spcBef>
              <a:spcAft>
                <a:spcPct val="0"/>
              </a:spcAft>
              <a:buChar char="–"/>
              <a:defRPr sz="2400">
                <a:solidFill>
                  <a:schemeClr val="tx2"/>
                </a:solidFill>
                <a:latin typeface="Verdana" pitchFamily="34" charset="0"/>
                <a:ea typeface="宋体" pitchFamily="2" charset="-122"/>
              </a:defRPr>
            </a:lvl7pPr>
            <a:lvl8pPr marL="3429000" indent="-228600" eaLnBrk="0" fontAlgn="base" hangingPunct="0">
              <a:lnSpc>
                <a:spcPct val="120000"/>
              </a:lnSpc>
              <a:spcBef>
                <a:spcPct val="20000"/>
              </a:spcBef>
              <a:spcAft>
                <a:spcPct val="0"/>
              </a:spcAft>
              <a:buChar char="–"/>
              <a:defRPr sz="2400">
                <a:solidFill>
                  <a:schemeClr val="tx2"/>
                </a:solidFill>
                <a:latin typeface="Verdana" pitchFamily="34" charset="0"/>
                <a:ea typeface="宋体" pitchFamily="2" charset="-122"/>
              </a:defRPr>
            </a:lvl8pPr>
            <a:lvl9pPr marL="3886200" indent="-228600" eaLnBrk="0" fontAlgn="base" hangingPunct="0">
              <a:lnSpc>
                <a:spcPct val="120000"/>
              </a:lnSpc>
              <a:spcBef>
                <a:spcPct val="20000"/>
              </a:spcBef>
              <a:spcAft>
                <a:spcPct val="0"/>
              </a:spcAft>
              <a:buChar char="–"/>
              <a:defRPr sz="2400">
                <a:solidFill>
                  <a:schemeClr val="tx2"/>
                </a:solidFill>
                <a:latin typeface="Verdana" pitchFamily="34" charset="0"/>
                <a:ea typeface="宋体" pitchFamily="2" charset="-122"/>
              </a:defRPr>
            </a:lvl9pPr>
          </a:lstStyle>
          <a:p>
            <a:pPr algn="ctr" eaLnBrk="1" fontAlgn="auto" hangingPunct="1">
              <a:spcBef>
                <a:spcPct val="50000"/>
              </a:spcBef>
              <a:spcAft>
                <a:spcPts val="0"/>
              </a:spcAft>
              <a:defRPr/>
            </a:pPr>
            <a:r>
              <a:rPr lang="en-US" altLang="ko-KR" sz="1600" b="0" kern="0" dirty="0">
                <a:solidFill>
                  <a:schemeClr val="tx1"/>
                </a:solidFill>
                <a:latin typeface="Tahoma" pitchFamily="34" charset="0"/>
                <a:ea typeface="Gulim" pitchFamily="34" charset="-127"/>
              </a:rPr>
              <a:t>Arbitrarily choose K object as initial cluster </a:t>
            </a:r>
            <a:r>
              <a:rPr lang="en-US" altLang="ko-KR" sz="1600" b="0" kern="0" dirty="0" err="1">
                <a:solidFill>
                  <a:schemeClr val="tx1"/>
                </a:solidFill>
                <a:latin typeface="Tahoma" pitchFamily="34" charset="0"/>
                <a:ea typeface="Gulim" pitchFamily="34" charset="-127"/>
              </a:rPr>
              <a:t>center.Assign</a:t>
            </a:r>
            <a:r>
              <a:rPr lang="en-US" altLang="ko-KR" sz="1600" b="0" kern="0" dirty="0">
                <a:solidFill>
                  <a:schemeClr val="tx1"/>
                </a:solidFill>
                <a:latin typeface="Tahoma" pitchFamily="34" charset="0"/>
                <a:ea typeface="Gulim" pitchFamily="34" charset="-127"/>
              </a:rPr>
              <a:t> each objects to most similar center</a:t>
            </a:r>
          </a:p>
        </p:txBody>
      </p:sp>
      <p:sp>
        <p:nvSpPr>
          <p:cNvPr id="105" name="Text Box 185">
            <a:extLst>
              <a:ext uri="{FF2B5EF4-FFF2-40B4-BE49-F238E27FC236}">
                <a16:creationId xmlns:a16="http://schemas.microsoft.com/office/drawing/2014/main" id="{CC02BB6E-31AC-42C0-B75B-A1868FAB02A9}"/>
              </a:ext>
            </a:extLst>
          </p:cNvPr>
          <p:cNvSpPr txBox="1">
            <a:spLocks noChangeArrowheads="1"/>
          </p:cNvSpPr>
          <p:nvPr/>
        </p:nvSpPr>
        <p:spPr bwMode="auto">
          <a:xfrm>
            <a:off x="4860032" y="2351088"/>
            <a:ext cx="8382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2"/>
                </a:solidFill>
                <a:latin typeface="Verdana" pitchFamily="34" charset="0"/>
                <a:ea typeface="宋体" pitchFamily="2" charset="-122"/>
              </a:defRPr>
            </a:lvl1pPr>
            <a:lvl2pPr marL="742950" indent="-285750" eaLnBrk="0" hangingPunct="0">
              <a:defRPr sz="2400">
                <a:solidFill>
                  <a:schemeClr val="tx2"/>
                </a:solidFill>
                <a:latin typeface="Verdana" pitchFamily="34" charset="0"/>
                <a:ea typeface="宋体" pitchFamily="2" charset="-122"/>
              </a:defRPr>
            </a:lvl2pPr>
            <a:lvl3pPr marL="1143000" indent="-228600" eaLnBrk="0" hangingPunct="0">
              <a:defRPr sz="2400">
                <a:solidFill>
                  <a:schemeClr val="tx2"/>
                </a:solidFill>
                <a:latin typeface="Verdana" pitchFamily="34" charset="0"/>
                <a:ea typeface="宋体" pitchFamily="2" charset="-122"/>
              </a:defRPr>
            </a:lvl3pPr>
            <a:lvl4pPr marL="1600200" indent="-228600" eaLnBrk="0" hangingPunct="0">
              <a:defRPr sz="2400">
                <a:solidFill>
                  <a:schemeClr val="tx2"/>
                </a:solidFill>
                <a:latin typeface="Verdana" pitchFamily="34" charset="0"/>
                <a:ea typeface="宋体" pitchFamily="2" charset="-122"/>
              </a:defRPr>
            </a:lvl4pPr>
            <a:lvl5pPr marL="2057400" indent="-228600" eaLnBrk="0" hangingPunct="0">
              <a:defRPr sz="2400">
                <a:solidFill>
                  <a:schemeClr val="tx2"/>
                </a:solidFill>
                <a:latin typeface="Verdana" pitchFamily="34" charset="0"/>
                <a:ea typeface="宋体" pitchFamily="2" charset="-122"/>
              </a:defRPr>
            </a:lvl5pPr>
            <a:lvl6pPr marL="2514600" indent="-228600" eaLnBrk="0" fontAlgn="base" hangingPunct="0">
              <a:lnSpc>
                <a:spcPct val="120000"/>
              </a:lnSpc>
              <a:spcBef>
                <a:spcPct val="20000"/>
              </a:spcBef>
              <a:spcAft>
                <a:spcPct val="0"/>
              </a:spcAft>
              <a:buChar char="–"/>
              <a:defRPr sz="2400">
                <a:solidFill>
                  <a:schemeClr val="tx2"/>
                </a:solidFill>
                <a:latin typeface="Verdana" pitchFamily="34" charset="0"/>
                <a:ea typeface="宋体" pitchFamily="2" charset="-122"/>
              </a:defRPr>
            </a:lvl6pPr>
            <a:lvl7pPr marL="2971800" indent="-228600" eaLnBrk="0" fontAlgn="base" hangingPunct="0">
              <a:lnSpc>
                <a:spcPct val="120000"/>
              </a:lnSpc>
              <a:spcBef>
                <a:spcPct val="20000"/>
              </a:spcBef>
              <a:spcAft>
                <a:spcPct val="0"/>
              </a:spcAft>
              <a:buChar char="–"/>
              <a:defRPr sz="2400">
                <a:solidFill>
                  <a:schemeClr val="tx2"/>
                </a:solidFill>
                <a:latin typeface="Verdana" pitchFamily="34" charset="0"/>
                <a:ea typeface="宋体" pitchFamily="2" charset="-122"/>
              </a:defRPr>
            </a:lvl7pPr>
            <a:lvl8pPr marL="3429000" indent="-228600" eaLnBrk="0" fontAlgn="base" hangingPunct="0">
              <a:lnSpc>
                <a:spcPct val="120000"/>
              </a:lnSpc>
              <a:spcBef>
                <a:spcPct val="20000"/>
              </a:spcBef>
              <a:spcAft>
                <a:spcPct val="0"/>
              </a:spcAft>
              <a:buChar char="–"/>
              <a:defRPr sz="2400">
                <a:solidFill>
                  <a:schemeClr val="tx2"/>
                </a:solidFill>
                <a:latin typeface="Verdana" pitchFamily="34" charset="0"/>
                <a:ea typeface="宋体" pitchFamily="2" charset="-122"/>
              </a:defRPr>
            </a:lvl8pPr>
            <a:lvl9pPr marL="3886200" indent="-228600" eaLnBrk="0" fontAlgn="base" hangingPunct="0">
              <a:lnSpc>
                <a:spcPct val="120000"/>
              </a:lnSpc>
              <a:spcBef>
                <a:spcPct val="20000"/>
              </a:spcBef>
              <a:spcAft>
                <a:spcPct val="0"/>
              </a:spcAft>
              <a:buChar char="–"/>
              <a:defRPr sz="2400">
                <a:solidFill>
                  <a:schemeClr val="tx2"/>
                </a:solidFill>
                <a:latin typeface="Verdana" pitchFamily="34" charset="0"/>
                <a:ea typeface="宋体" pitchFamily="2" charset="-122"/>
              </a:defRPr>
            </a:lvl9pPr>
          </a:lstStyle>
          <a:p>
            <a:pPr algn="ctr" eaLnBrk="1" fontAlgn="auto" hangingPunct="1">
              <a:spcBef>
                <a:spcPct val="50000"/>
              </a:spcBef>
              <a:spcAft>
                <a:spcPts val="0"/>
              </a:spcAft>
              <a:defRPr/>
            </a:pPr>
            <a:r>
              <a:rPr lang="en-US" altLang="ko-KR" sz="1600" b="0" kern="0" dirty="0">
                <a:solidFill>
                  <a:schemeClr val="tx1"/>
                </a:solidFill>
                <a:latin typeface="Tahoma" pitchFamily="34" charset="0"/>
                <a:ea typeface="Gulim" pitchFamily="34" charset="-127"/>
              </a:rPr>
              <a:t>Update the cluster means</a:t>
            </a:r>
          </a:p>
        </p:txBody>
      </p:sp>
      <p:sp>
        <p:nvSpPr>
          <p:cNvPr id="106" name="Text Box 190">
            <a:extLst>
              <a:ext uri="{FF2B5EF4-FFF2-40B4-BE49-F238E27FC236}">
                <a16:creationId xmlns:a16="http://schemas.microsoft.com/office/drawing/2014/main" id="{DB48E5F2-56BC-4D3E-B1A5-63F39DE73983}"/>
              </a:ext>
            </a:extLst>
          </p:cNvPr>
          <p:cNvSpPr txBox="1">
            <a:spLocks noChangeArrowheads="1"/>
          </p:cNvSpPr>
          <p:nvPr/>
        </p:nvSpPr>
        <p:spPr bwMode="auto">
          <a:xfrm>
            <a:off x="4945757" y="4532313"/>
            <a:ext cx="8382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2"/>
                </a:solidFill>
                <a:latin typeface="Verdana" pitchFamily="34" charset="0"/>
                <a:ea typeface="宋体" pitchFamily="2" charset="-122"/>
              </a:defRPr>
            </a:lvl1pPr>
            <a:lvl2pPr marL="742950" indent="-285750" eaLnBrk="0" hangingPunct="0">
              <a:defRPr sz="2400">
                <a:solidFill>
                  <a:schemeClr val="tx2"/>
                </a:solidFill>
                <a:latin typeface="Verdana" pitchFamily="34" charset="0"/>
                <a:ea typeface="宋体" pitchFamily="2" charset="-122"/>
              </a:defRPr>
            </a:lvl2pPr>
            <a:lvl3pPr marL="1143000" indent="-228600" eaLnBrk="0" hangingPunct="0">
              <a:defRPr sz="2400">
                <a:solidFill>
                  <a:schemeClr val="tx2"/>
                </a:solidFill>
                <a:latin typeface="Verdana" pitchFamily="34" charset="0"/>
                <a:ea typeface="宋体" pitchFamily="2" charset="-122"/>
              </a:defRPr>
            </a:lvl3pPr>
            <a:lvl4pPr marL="1600200" indent="-228600" eaLnBrk="0" hangingPunct="0">
              <a:defRPr sz="2400">
                <a:solidFill>
                  <a:schemeClr val="tx2"/>
                </a:solidFill>
                <a:latin typeface="Verdana" pitchFamily="34" charset="0"/>
                <a:ea typeface="宋体" pitchFamily="2" charset="-122"/>
              </a:defRPr>
            </a:lvl4pPr>
            <a:lvl5pPr marL="2057400" indent="-228600" eaLnBrk="0" hangingPunct="0">
              <a:defRPr sz="2400">
                <a:solidFill>
                  <a:schemeClr val="tx2"/>
                </a:solidFill>
                <a:latin typeface="Verdana" pitchFamily="34" charset="0"/>
                <a:ea typeface="宋体" pitchFamily="2" charset="-122"/>
              </a:defRPr>
            </a:lvl5pPr>
            <a:lvl6pPr marL="2514600" indent="-228600" eaLnBrk="0" fontAlgn="base" hangingPunct="0">
              <a:lnSpc>
                <a:spcPct val="120000"/>
              </a:lnSpc>
              <a:spcBef>
                <a:spcPct val="20000"/>
              </a:spcBef>
              <a:spcAft>
                <a:spcPct val="0"/>
              </a:spcAft>
              <a:buChar char="–"/>
              <a:defRPr sz="2400">
                <a:solidFill>
                  <a:schemeClr val="tx2"/>
                </a:solidFill>
                <a:latin typeface="Verdana" pitchFamily="34" charset="0"/>
                <a:ea typeface="宋体" pitchFamily="2" charset="-122"/>
              </a:defRPr>
            </a:lvl6pPr>
            <a:lvl7pPr marL="2971800" indent="-228600" eaLnBrk="0" fontAlgn="base" hangingPunct="0">
              <a:lnSpc>
                <a:spcPct val="120000"/>
              </a:lnSpc>
              <a:spcBef>
                <a:spcPct val="20000"/>
              </a:spcBef>
              <a:spcAft>
                <a:spcPct val="0"/>
              </a:spcAft>
              <a:buChar char="–"/>
              <a:defRPr sz="2400">
                <a:solidFill>
                  <a:schemeClr val="tx2"/>
                </a:solidFill>
                <a:latin typeface="Verdana" pitchFamily="34" charset="0"/>
                <a:ea typeface="宋体" pitchFamily="2" charset="-122"/>
              </a:defRPr>
            </a:lvl7pPr>
            <a:lvl8pPr marL="3429000" indent="-228600" eaLnBrk="0" fontAlgn="base" hangingPunct="0">
              <a:lnSpc>
                <a:spcPct val="120000"/>
              </a:lnSpc>
              <a:spcBef>
                <a:spcPct val="20000"/>
              </a:spcBef>
              <a:spcAft>
                <a:spcPct val="0"/>
              </a:spcAft>
              <a:buChar char="–"/>
              <a:defRPr sz="2400">
                <a:solidFill>
                  <a:schemeClr val="tx2"/>
                </a:solidFill>
                <a:latin typeface="Verdana" pitchFamily="34" charset="0"/>
                <a:ea typeface="宋体" pitchFamily="2" charset="-122"/>
              </a:defRPr>
            </a:lvl8pPr>
            <a:lvl9pPr marL="3886200" indent="-228600" eaLnBrk="0" fontAlgn="base" hangingPunct="0">
              <a:lnSpc>
                <a:spcPct val="120000"/>
              </a:lnSpc>
              <a:spcBef>
                <a:spcPct val="20000"/>
              </a:spcBef>
              <a:spcAft>
                <a:spcPct val="0"/>
              </a:spcAft>
              <a:buChar char="–"/>
              <a:defRPr sz="2400">
                <a:solidFill>
                  <a:schemeClr val="tx2"/>
                </a:solidFill>
                <a:latin typeface="Verdana" pitchFamily="34" charset="0"/>
                <a:ea typeface="宋体" pitchFamily="2" charset="-122"/>
              </a:defRPr>
            </a:lvl9pPr>
          </a:lstStyle>
          <a:p>
            <a:pPr algn="ctr" eaLnBrk="1" fontAlgn="auto" hangingPunct="1">
              <a:spcBef>
                <a:spcPct val="50000"/>
              </a:spcBef>
              <a:spcAft>
                <a:spcPts val="0"/>
              </a:spcAft>
              <a:defRPr/>
            </a:pPr>
            <a:r>
              <a:rPr lang="en-US" altLang="ko-KR" sz="1600" b="0" kern="0" dirty="0">
                <a:solidFill>
                  <a:schemeClr val="tx1"/>
                </a:solidFill>
                <a:latin typeface="Tahoma" pitchFamily="34" charset="0"/>
                <a:ea typeface="Gulim" pitchFamily="34" charset="-127"/>
              </a:rPr>
              <a:t>Update the cluster means</a:t>
            </a:r>
          </a:p>
        </p:txBody>
      </p:sp>
      <p:sp>
        <p:nvSpPr>
          <p:cNvPr id="107" name="Text Box 191">
            <a:extLst>
              <a:ext uri="{FF2B5EF4-FFF2-40B4-BE49-F238E27FC236}">
                <a16:creationId xmlns:a16="http://schemas.microsoft.com/office/drawing/2014/main" id="{EB469BD5-284A-4880-B487-C1D0AC9E9261}"/>
              </a:ext>
            </a:extLst>
          </p:cNvPr>
          <p:cNvSpPr txBox="1">
            <a:spLocks noChangeArrowheads="1"/>
          </p:cNvSpPr>
          <p:nvPr/>
        </p:nvSpPr>
        <p:spPr bwMode="auto">
          <a:xfrm>
            <a:off x="7069832" y="3417888"/>
            <a:ext cx="990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2"/>
                </a:solidFill>
                <a:latin typeface="Verdana" pitchFamily="34" charset="0"/>
                <a:ea typeface="宋体" pitchFamily="2" charset="-122"/>
              </a:defRPr>
            </a:lvl1pPr>
            <a:lvl2pPr marL="742950" indent="-285750" eaLnBrk="0" hangingPunct="0">
              <a:defRPr sz="2400">
                <a:solidFill>
                  <a:schemeClr val="tx2"/>
                </a:solidFill>
                <a:latin typeface="Verdana" pitchFamily="34" charset="0"/>
                <a:ea typeface="宋体" pitchFamily="2" charset="-122"/>
              </a:defRPr>
            </a:lvl2pPr>
            <a:lvl3pPr marL="1143000" indent="-228600" eaLnBrk="0" hangingPunct="0">
              <a:defRPr sz="2400">
                <a:solidFill>
                  <a:schemeClr val="tx2"/>
                </a:solidFill>
                <a:latin typeface="Verdana" pitchFamily="34" charset="0"/>
                <a:ea typeface="宋体" pitchFamily="2" charset="-122"/>
              </a:defRPr>
            </a:lvl3pPr>
            <a:lvl4pPr marL="1600200" indent="-228600" eaLnBrk="0" hangingPunct="0">
              <a:defRPr sz="2400">
                <a:solidFill>
                  <a:schemeClr val="tx2"/>
                </a:solidFill>
                <a:latin typeface="Verdana" pitchFamily="34" charset="0"/>
                <a:ea typeface="宋体" pitchFamily="2" charset="-122"/>
              </a:defRPr>
            </a:lvl4pPr>
            <a:lvl5pPr marL="2057400" indent="-228600" eaLnBrk="0" hangingPunct="0">
              <a:defRPr sz="2400">
                <a:solidFill>
                  <a:schemeClr val="tx2"/>
                </a:solidFill>
                <a:latin typeface="Verdana" pitchFamily="34" charset="0"/>
                <a:ea typeface="宋体" pitchFamily="2" charset="-122"/>
              </a:defRPr>
            </a:lvl5pPr>
            <a:lvl6pPr marL="2514600" indent="-228600" eaLnBrk="0" fontAlgn="base" hangingPunct="0">
              <a:lnSpc>
                <a:spcPct val="120000"/>
              </a:lnSpc>
              <a:spcBef>
                <a:spcPct val="20000"/>
              </a:spcBef>
              <a:spcAft>
                <a:spcPct val="0"/>
              </a:spcAft>
              <a:buChar char="–"/>
              <a:defRPr sz="2400">
                <a:solidFill>
                  <a:schemeClr val="tx2"/>
                </a:solidFill>
                <a:latin typeface="Verdana" pitchFamily="34" charset="0"/>
                <a:ea typeface="宋体" pitchFamily="2" charset="-122"/>
              </a:defRPr>
            </a:lvl6pPr>
            <a:lvl7pPr marL="2971800" indent="-228600" eaLnBrk="0" fontAlgn="base" hangingPunct="0">
              <a:lnSpc>
                <a:spcPct val="120000"/>
              </a:lnSpc>
              <a:spcBef>
                <a:spcPct val="20000"/>
              </a:spcBef>
              <a:spcAft>
                <a:spcPct val="0"/>
              </a:spcAft>
              <a:buChar char="–"/>
              <a:defRPr sz="2400">
                <a:solidFill>
                  <a:schemeClr val="tx2"/>
                </a:solidFill>
                <a:latin typeface="Verdana" pitchFamily="34" charset="0"/>
                <a:ea typeface="宋体" pitchFamily="2" charset="-122"/>
              </a:defRPr>
            </a:lvl7pPr>
            <a:lvl8pPr marL="3429000" indent="-228600" eaLnBrk="0" fontAlgn="base" hangingPunct="0">
              <a:lnSpc>
                <a:spcPct val="120000"/>
              </a:lnSpc>
              <a:spcBef>
                <a:spcPct val="20000"/>
              </a:spcBef>
              <a:spcAft>
                <a:spcPct val="0"/>
              </a:spcAft>
              <a:buChar char="–"/>
              <a:defRPr sz="2400">
                <a:solidFill>
                  <a:schemeClr val="tx2"/>
                </a:solidFill>
                <a:latin typeface="Verdana" pitchFamily="34" charset="0"/>
                <a:ea typeface="宋体" pitchFamily="2" charset="-122"/>
              </a:defRPr>
            </a:lvl8pPr>
            <a:lvl9pPr marL="3886200" indent="-228600" eaLnBrk="0" fontAlgn="base" hangingPunct="0">
              <a:lnSpc>
                <a:spcPct val="120000"/>
              </a:lnSpc>
              <a:spcBef>
                <a:spcPct val="20000"/>
              </a:spcBef>
              <a:spcAft>
                <a:spcPct val="0"/>
              </a:spcAft>
              <a:buChar char="–"/>
              <a:defRPr sz="2400">
                <a:solidFill>
                  <a:schemeClr val="tx2"/>
                </a:solidFill>
                <a:latin typeface="Verdana" pitchFamily="34" charset="0"/>
                <a:ea typeface="宋体" pitchFamily="2" charset="-122"/>
              </a:defRPr>
            </a:lvl9pPr>
          </a:lstStyle>
          <a:p>
            <a:pPr algn="ctr" eaLnBrk="1" fontAlgn="auto" hangingPunct="1">
              <a:spcBef>
                <a:spcPct val="50000"/>
              </a:spcBef>
              <a:spcAft>
                <a:spcPts val="0"/>
              </a:spcAft>
              <a:defRPr/>
            </a:pPr>
            <a:r>
              <a:rPr lang="en-US" altLang="ko-KR" sz="1600" b="0" kern="0" dirty="0">
                <a:solidFill>
                  <a:schemeClr val="tx1"/>
                </a:solidFill>
                <a:latin typeface="Tahoma" pitchFamily="34" charset="0"/>
                <a:ea typeface="Gulim" pitchFamily="34" charset="-127"/>
              </a:rPr>
              <a:t>reassign</a:t>
            </a:r>
          </a:p>
        </p:txBody>
      </p:sp>
      <p:sp>
        <p:nvSpPr>
          <p:cNvPr id="108" name="Line 192">
            <a:extLst>
              <a:ext uri="{FF2B5EF4-FFF2-40B4-BE49-F238E27FC236}">
                <a16:creationId xmlns:a16="http://schemas.microsoft.com/office/drawing/2014/main" id="{5026F10A-C475-408D-8365-BD16F18E1024}"/>
              </a:ext>
            </a:extLst>
          </p:cNvPr>
          <p:cNvSpPr>
            <a:spLocks noChangeShapeType="1"/>
          </p:cNvSpPr>
          <p:nvPr/>
        </p:nvSpPr>
        <p:spPr bwMode="auto">
          <a:xfrm flipV="1">
            <a:off x="3653532" y="3417888"/>
            <a:ext cx="0" cy="228600"/>
          </a:xfrm>
          <a:prstGeom prst="line">
            <a:avLst/>
          </a:prstGeom>
          <a:noFill/>
          <a:ln w="9525">
            <a:solidFill>
              <a:srgbClr val="006699"/>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09" name="Text Box 193">
            <a:extLst>
              <a:ext uri="{FF2B5EF4-FFF2-40B4-BE49-F238E27FC236}">
                <a16:creationId xmlns:a16="http://schemas.microsoft.com/office/drawing/2014/main" id="{AD47A764-FB6E-458F-B22A-65BF2993D060}"/>
              </a:ext>
            </a:extLst>
          </p:cNvPr>
          <p:cNvSpPr txBox="1">
            <a:spLocks noChangeArrowheads="1"/>
          </p:cNvSpPr>
          <p:nvPr/>
        </p:nvSpPr>
        <p:spPr bwMode="auto">
          <a:xfrm>
            <a:off x="3805932" y="3417888"/>
            <a:ext cx="990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2"/>
                </a:solidFill>
                <a:latin typeface="Verdana" pitchFamily="34" charset="0"/>
                <a:ea typeface="宋体" pitchFamily="2" charset="-122"/>
              </a:defRPr>
            </a:lvl1pPr>
            <a:lvl2pPr marL="742950" indent="-285750" eaLnBrk="0" hangingPunct="0">
              <a:defRPr sz="2400">
                <a:solidFill>
                  <a:schemeClr val="tx2"/>
                </a:solidFill>
                <a:latin typeface="Verdana" pitchFamily="34" charset="0"/>
                <a:ea typeface="宋体" pitchFamily="2" charset="-122"/>
              </a:defRPr>
            </a:lvl2pPr>
            <a:lvl3pPr marL="1143000" indent="-228600" eaLnBrk="0" hangingPunct="0">
              <a:defRPr sz="2400">
                <a:solidFill>
                  <a:schemeClr val="tx2"/>
                </a:solidFill>
                <a:latin typeface="Verdana" pitchFamily="34" charset="0"/>
                <a:ea typeface="宋体" pitchFamily="2" charset="-122"/>
              </a:defRPr>
            </a:lvl3pPr>
            <a:lvl4pPr marL="1600200" indent="-228600" eaLnBrk="0" hangingPunct="0">
              <a:defRPr sz="2400">
                <a:solidFill>
                  <a:schemeClr val="tx2"/>
                </a:solidFill>
                <a:latin typeface="Verdana" pitchFamily="34" charset="0"/>
                <a:ea typeface="宋体" pitchFamily="2" charset="-122"/>
              </a:defRPr>
            </a:lvl4pPr>
            <a:lvl5pPr marL="2057400" indent="-228600" eaLnBrk="0" hangingPunct="0">
              <a:defRPr sz="2400">
                <a:solidFill>
                  <a:schemeClr val="tx2"/>
                </a:solidFill>
                <a:latin typeface="Verdana" pitchFamily="34" charset="0"/>
                <a:ea typeface="宋体" pitchFamily="2" charset="-122"/>
              </a:defRPr>
            </a:lvl5pPr>
            <a:lvl6pPr marL="2514600" indent="-228600" eaLnBrk="0" fontAlgn="base" hangingPunct="0">
              <a:lnSpc>
                <a:spcPct val="120000"/>
              </a:lnSpc>
              <a:spcBef>
                <a:spcPct val="20000"/>
              </a:spcBef>
              <a:spcAft>
                <a:spcPct val="0"/>
              </a:spcAft>
              <a:buChar char="–"/>
              <a:defRPr sz="2400">
                <a:solidFill>
                  <a:schemeClr val="tx2"/>
                </a:solidFill>
                <a:latin typeface="Verdana" pitchFamily="34" charset="0"/>
                <a:ea typeface="宋体" pitchFamily="2" charset="-122"/>
              </a:defRPr>
            </a:lvl6pPr>
            <a:lvl7pPr marL="2971800" indent="-228600" eaLnBrk="0" fontAlgn="base" hangingPunct="0">
              <a:lnSpc>
                <a:spcPct val="120000"/>
              </a:lnSpc>
              <a:spcBef>
                <a:spcPct val="20000"/>
              </a:spcBef>
              <a:spcAft>
                <a:spcPct val="0"/>
              </a:spcAft>
              <a:buChar char="–"/>
              <a:defRPr sz="2400">
                <a:solidFill>
                  <a:schemeClr val="tx2"/>
                </a:solidFill>
                <a:latin typeface="Verdana" pitchFamily="34" charset="0"/>
                <a:ea typeface="宋体" pitchFamily="2" charset="-122"/>
              </a:defRPr>
            </a:lvl7pPr>
            <a:lvl8pPr marL="3429000" indent="-228600" eaLnBrk="0" fontAlgn="base" hangingPunct="0">
              <a:lnSpc>
                <a:spcPct val="120000"/>
              </a:lnSpc>
              <a:spcBef>
                <a:spcPct val="20000"/>
              </a:spcBef>
              <a:spcAft>
                <a:spcPct val="0"/>
              </a:spcAft>
              <a:buChar char="–"/>
              <a:defRPr sz="2400">
                <a:solidFill>
                  <a:schemeClr val="tx2"/>
                </a:solidFill>
                <a:latin typeface="Verdana" pitchFamily="34" charset="0"/>
                <a:ea typeface="宋体" pitchFamily="2" charset="-122"/>
              </a:defRPr>
            </a:lvl8pPr>
            <a:lvl9pPr marL="3886200" indent="-228600" eaLnBrk="0" fontAlgn="base" hangingPunct="0">
              <a:lnSpc>
                <a:spcPct val="120000"/>
              </a:lnSpc>
              <a:spcBef>
                <a:spcPct val="20000"/>
              </a:spcBef>
              <a:spcAft>
                <a:spcPct val="0"/>
              </a:spcAft>
              <a:buChar char="–"/>
              <a:defRPr sz="2400">
                <a:solidFill>
                  <a:schemeClr val="tx2"/>
                </a:solidFill>
                <a:latin typeface="Verdana" pitchFamily="34" charset="0"/>
                <a:ea typeface="宋体" pitchFamily="2" charset="-122"/>
              </a:defRPr>
            </a:lvl9pPr>
          </a:lstStyle>
          <a:p>
            <a:pPr algn="ctr" eaLnBrk="1" fontAlgn="auto" hangingPunct="1">
              <a:spcBef>
                <a:spcPct val="50000"/>
              </a:spcBef>
              <a:spcAft>
                <a:spcPts val="0"/>
              </a:spcAft>
              <a:defRPr/>
            </a:pPr>
            <a:r>
              <a:rPr lang="en-US" altLang="ko-KR" sz="1600" b="0" kern="0" dirty="0">
                <a:solidFill>
                  <a:schemeClr val="tx1"/>
                </a:solidFill>
                <a:latin typeface="Tahoma" pitchFamily="34" charset="0"/>
                <a:ea typeface="Gulim" pitchFamily="34" charset="-127"/>
              </a:rPr>
              <a:t>reassign</a:t>
            </a:r>
          </a:p>
        </p:txBody>
      </p:sp>
    </p:spTree>
    <p:extLst>
      <p:ext uri="{BB962C8B-B14F-4D97-AF65-F5344CB8AC3E}">
        <p14:creationId xmlns:p14="http://schemas.microsoft.com/office/powerpoint/2010/main" val="1491700427"/>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k-means</a:t>
            </a:r>
            <a:endPar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3">
            <a:extLst>
              <a:ext uri="{FF2B5EF4-FFF2-40B4-BE49-F238E27FC236}">
                <a16:creationId xmlns:a16="http://schemas.microsoft.com/office/drawing/2014/main" id="{78133649-EB8B-4093-9D8D-FAA47EAC31F1}"/>
              </a:ext>
            </a:extLst>
          </p:cNvPr>
          <p:cNvSpPr txBox="1">
            <a:spLocks noChangeArrowheads="1"/>
          </p:cNvSpPr>
          <p:nvPr/>
        </p:nvSpPr>
        <p:spPr bwMode="auto">
          <a:xfrm>
            <a:off x="484392" y="980654"/>
            <a:ext cx="8424863"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eaLnBrk="1" hangingPunct="1">
              <a:lnSpc>
                <a:spcPct val="130000"/>
              </a:lnSpc>
              <a:buSzPct val="80000"/>
              <a:buFont typeface="Wingdings" panose="05000000000000000000" pitchFamily="2" charset="2"/>
              <a:buChar char="n"/>
            </a:pPr>
            <a:r>
              <a:rPr lang="zh-CN" altLang="en-US" sz="2800" dirty="0">
                <a:solidFill>
                  <a:srgbClr val="FF0000"/>
                </a:solidFill>
                <a:latin typeface="方正兰亭中黑_GBK" panose="02000000000000000000" pitchFamily="2" charset="-122"/>
                <a:ea typeface="方正兰亭中黑_GBK" panose="02000000000000000000" pitchFamily="2" charset="-122"/>
              </a:rPr>
              <a:t>例子</a:t>
            </a:r>
            <a:r>
              <a:rPr lang="en-US" altLang="zh-CN" sz="2800" dirty="0">
                <a:solidFill>
                  <a:srgbClr val="FF0000"/>
                </a:solidFill>
                <a:latin typeface="Palatino Linotype" panose="02040502050505030304" pitchFamily="18" charset="0"/>
              </a:rPr>
              <a:t>2</a:t>
            </a:r>
            <a:r>
              <a:rPr lang="zh-CN" altLang="en-US" sz="2800" dirty="0">
                <a:solidFill>
                  <a:srgbClr val="FF0000"/>
                </a:solidFill>
                <a:latin typeface="方正兰亭中黑_GBK" panose="02000000000000000000" pitchFamily="2" charset="-122"/>
                <a:ea typeface="方正兰亭中黑_GBK" panose="02000000000000000000" pitchFamily="2" charset="-122"/>
              </a:rPr>
              <a:t>：药品聚类；</a:t>
            </a:r>
            <a:r>
              <a:rPr lang="en-US" altLang="zh-CN" sz="2800" dirty="0">
                <a:solidFill>
                  <a:srgbClr val="FF0000"/>
                </a:solidFill>
                <a:latin typeface="Palatino Linotype" panose="02040502050505030304" pitchFamily="18" charset="0"/>
              </a:rPr>
              <a:t>k=2</a:t>
            </a:r>
          </a:p>
        </p:txBody>
      </p:sp>
      <p:graphicFrame>
        <p:nvGraphicFramePr>
          <p:cNvPr id="4" name="Group 38">
            <a:extLst>
              <a:ext uri="{FF2B5EF4-FFF2-40B4-BE49-F238E27FC236}">
                <a16:creationId xmlns:a16="http://schemas.microsoft.com/office/drawing/2014/main" id="{8BA98A18-4FEE-4E68-AC7C-857506EDFC90}"/>
              </a:ext>
            </a:extLst>
          </p:cNvPr>
          <p:cNvGraphicFramePr>
            <a:graphicFrameLocks noGrp="1"/>
          </p:cNvGraphicFramePr>
          <p:nvPr>
            <p:extLst>
              <p:ext uri="{D42A27DB-BD31-4B8C-83A1-F6EECF244321}">
                <p14:modId xmlns:p14="http://schemas.microsoft.com/office/powerpoint/2010/main" val="48201317"/>
              </p:ext>
            </p:extLst>
          </p:nvPr>
        </p:nvGraphicFramePr>
        <p:xfrm>
          <a:off x="736805" y="2234779"/>
          <a:ext cx="3438525" cy="3048000"/>
        </p:xfrm>
        <a:graphic>
          <a:graphicData uri="http://schemas.openxmlformats.org/drawingml/2006/table">
            <a:tbl>
              <a:tblPr/>
              <a:tblGrid>
                <a:gridCol w="1147762">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7763">
                  <a:extLst>
                    <a:ext uri="{9D8B030D-6E8A-4147-A177-3AD203B41FA5}">
                      <a16:colId xmlns:a16="http://schemas.microsoft.com/office/drawing/2014/main" val="20002"/>
                    </a:ext>
                  </a:extLst>
                </a:gridCol>
              </a:tblGrid>
              <a:tr h="609600">
                <a:tc>
                  <a:txBody>
                    <a:bodyPr/>
                    <a:lstStyle/>
                    <a:p>
                      <a:pPr marL="0" marR="0" lvl="0" indent="0" algn="ctr" defTabSz="1042988" rtl="0" eaLnBrk="1" fontAlgn="base" latinLnBrk="0" hangingPunct="1">
                        <a:lnSpc>
                          <a:spcPct val="135000"/>
                        </a:lnSpc>
                        <a:spcBef>
                          <a:spcPct val="50000"/>
                        </a:spcBef>
                        <a:spcAft>
                          <a:spcPct val="0"/>
                        </a:spcAft>
                        <a:buClrTx/>
                        <a:buSzTx/>
                        <a:buFont typeface="Wingdings" pitchFamily="2" charset="2"/>
                        <a:buNone/>
                        <a:tabLst/>
                      </a:pPr>
                      <a:r>
                        <a:rPr kumimoji="0" lang="en-GB" sz="1800" b="1" i="0" u="none" strike="noStrike" cap="none" normalizeH="0" baseline="0" dirty="0">
                          <a:ln>
                            <a:noFill/>
                          </a:ln>
                          <a:solidFill>
                            <a:srgbClr val="0000CC"/>
                          </a:solidFill>
                          <a:effectLst/>
                          <a:latin typeface="Calibri" pitchFamily="34" charset="0"/>
                          <a:ea typeface="微软雅黑" pitchFamily="34" charset="-122"/>
                          <a:cs typeface="Calibri" pitchFamily="34" charset="0"/>
                        </a:rPr>
                        <a:t>Medicine</a:t>
                      </a:r>
                    </a:p>
                  </a:txBody>
                  <a:tcPr marL="80147" marR="80147" marT="40074" marB="4007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35000"/>
                        </a:lnSpc>
                        <a:spcBef>
                          <a:spcPct val="50000"/>
                        </a:spcBef>
                        <a:spcAft>
                          <a:spcPct val="0"/>
                        </a:spcAft>
                        <a:buClrTx/>
                        <a:buSzTx/>
                        <a:buFont typeface="Wingdings" pitchFamily="2" charset="2"/>
                        <a:buNone/>
                        <a:tabLst/>
                      </a:pPr>
                      <a:r>
                        <a:rPr kumimoji="0" lang="en-GB" sz="1800" b="1" i="0" u="none" strike="noStrike" cap="none" normalizeH="0" baseline="0" dirty="0">
                          <a:ln>
                            <a:noFill/>
                          </a:ln>
                          <a:solidFill>
                            <a:srgbClr val="0000CC"/>
                          </a:solidFill>
                          <a:effectLst/>
                          <a:latin typeface="Calibri" pitchFamily="34" charset="0"/>
                          <a:ea typeface="微软雅黑" pitchFamily="34" charset="-122"/>
                          <a:cs typeface="Calibri" pitchFamily="34" charset="0"/>
                        </a:rPr>
                        <a:t>Weight</a:t>
                      </a:r>
                    </a:p>
                  </a:txBody>
                  <a:tcPr marL="80147" marR="80147" marT="40074" marB="400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35000"/>
                        </a:lnSpc>
                        <a:spcBef>
                          <a:spcPct val="50000"/>
                        </a:spcBef>
                        <a:spcAft>
                          <a:spcPct val="0"/>
                        </a:spcAft>
                        <a:buClrTx/>
                        <a:buSzTx/>
                        <a:buFont typeface="Wingdings" pitchFamily="2" charset="2"/>
                        <a:buNone/>
                        <a:tabLst/>
                      </a:pPr>
                      <a:r>
                        <a:rPr kumimoji="0" lang="en-GB" sz="1800" b="1" i="0" u="none" strike="noStrike" cap="none" normalizeH="0" baseline="0">
                          <a:ln>
                            <a:noFill/>
                          </a:ln>
                          <a:solidFill>
                            <a:srgbClr val="0000CC"/>
                          </a:solidFill>
                          <a:effectLst/>
                          <a:latin typeface="Calibri" pitchFamily="34" charset="0"/>
                          <a:ea typeface="微软雅黑" pitchFamily="34" charset="-122"/>
                          <a:cs typeface="Calibri" pitchFamily="34" charset="0"/>
                        </a:rPr>
                        <a:t>pH-Index</a:t>
                      </a:r>
                    </a:p>
                  </a:txBody>
                  <a:tcPr marL="80147" marR="80147" marT="40074" marB="4007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9600">
                <a:tc>
                  <a:txBody>
                    <a:bodyPr/>
                    <a:lstStyle/>
                    <a:p>
                      <a:pPr marL="0" marR="0" lvl="0" indent="0" algn="ctr" defTabSz="1042988" rtl="0" eaLnBrk="1" fontAlgn="base" latinLnBrk="0" hangingPunct="1">
                        <a:lnSpc>
                          <a:spcPct val="135000"/>
                        </a:lnSpc>
                        <a:spcBef>
                          <a:spcPct val="50000"/>
                        </a:spcBef>
                        <a:spcAft>
                          <a:spcPct val="0"/>
                        </a:spcAft>
                        <a:buClrTx/>
                        <a:buSzTx/>
                        <a:buFont typeface="Wingdings" pitchFamily="2" charset="2"/>
                        <a:buNone/>
                        <a:tabLst/>
                      </a:pPr>
                      <a:r>
                        <a:rPr kumimoji="0" lang="en-GB" sz="2400" b="0" i="0" u="none" strike="noStrike" cap="none" normalizeH="0" baseline="0" dirty="0">
                          <a:ln>
                            <a:noFill/>
                          </a:ln>
                          <a:solidFill>
                            <a:srgbClr val="0000CC"/>
                          </a:solidFill>
                          <a:effectLst/>
                          <a:latin typeface="Calibri" pitchFamily="34" charset="0"/>
                          <a:ea typeface="微软雅黑" pitchFamily="34" charset="-122"/>
                          <a:cs typeface="Calibri" pitchFamily="34" charset="0"/>
                        </a:rPr>
                        <a:t>A</a:t>
                      </a:r>
                    </a:p>
                  </a:txBody>
                  <a:tcPr marL="80147" marR="80147" marT="40074" marB="4007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35000"/>
                        </a:lnSpc>
                        <a:spcBef>
                          <a:spcPct val="50000"/>
                        </a:spcBef>
                        <a:spcAft>
                          <a:spcPct val="0"/>
                        </a:spcAft>
                        <a:buClrTx/>
                        <a:buSzTx/>
                        <a:buFont typeface="Wingdings" pitchFamily="2" charset="2"/>
                        <a:buNone/>
                        <a:tabLst/>
                      </a:pPr>
                      <a:r>
                        <a:rPr kumimoji="0" lang="en-GB" sz="2400" b="0" i="0" u="none" strike="noStrike" cap="none" normalizeH="0" baseline="0" dirty="0">
                          <a:ln>
                            <a:noFill/>
                          </a:ln>
                          <a:solidFill>
                            <a:srgbClr val="0000CC"/>
                          </a:solidFill>
                          <a:effectLst/>
                          <a:latin typeface="Calibri" pitchFamily="34" charset="0"/>
                          <a:ea typeface="微软雅黑" pitchFamily="34" charset="-122"/>
                          <a:cs typeface="Calibri" pitchFamily="34" charset="0"/>
                        </a:rPr>
                        <a:t>1</a:t>
                      </a:r>
                    </a:p>
                  </a:txBody>
                  <a:tcPr marL="80147" marR="80147" marT="40074" marB="400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35000"/>
                        </a:lnSpc>
                        <a:spcBef>
                          <a:spcPct val="50000"/>
                        </a:spcBef>
                        <a:spcAft>
                          <a:spcPct val="0"/>
                        </a:spcAft>
                        <a:buClrTx/>
                        <a:buSzTx/>
                        <a:buFont typeface="Wingdings" pitchFamily="2" charset="2"/>
                        <a:buNone/>
                        <a:tabLst/>
                      </a:pPr>
                      <a:r>
                        <a:rPr kumimoji="0" lang="en-GB" sz="2400" b="0" i="0" u="none" strike="noStrike" cap="none" normalizeH="0" baseline="0" dirty="0">
                          <a:ln>
                            <a:noFill/>
                          </a:ln>
                          <a:solidFill>
                            <a:srgbClr val="0000CC"/>
                          </a:solidFill>
                          <a:effectLst/>
                          <a:latin typeface="Calibri" pitchFamily="34" charset="0"/>
                          <a:ea typeface="微软雅黑" pitchFamily="34" charset="-122"/>
                          <a:cs typeface="Calibri" pitchFamily="34" charset="0"/>
                        </a:rPr>
                        <a:t>1</a:t>
                      </a:r>
                    </a:p>
                  </a:txBody>
                  <a:tcPr marL="80147" marR="80147" marT="40074" marB="4007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9600">
                <a:tc>
                  <a:txBody>
                    <a:bodyPr/>
                    <a:lstStyle/>
                    <a:p>
                      <a:pPr marL="0" marR="0" lvl="0" indent="0" algn="ctr" defTabSz="1042988" rtl="0" eaLnBrk="1" fontAlgn="base" latinLnBrk="0" hangingPunct="1">
                        <a:lnSpc>
                          <a:spcPct val="135000"/>
                        </a:lnSpc>
                        <a:spcBef>
                          <a:spcPct val="50000"/>
                        </a:spcBef>
                        <a:spcAft>
                          <a:spcPct val="0"/>
                        </a:spcAft>
                        <a:buClrTx/>
                        <a:buSzTx/>
                        <a:buFont typeface="Wingdings" pitchFamily="2" charset="2"/>
                        <a:buNone/>
                        <a:tabLst/>
                      </a:pPr>
                      <a:r>
                        <a:rPr kumimoji="0" lang="en-GB" sz="2400" b="0" i="0" u="none" strike="noStrike" cap="none" normalizeH="0" baseline="0" dirty="0">
                          <a:ln>
                            <a:noFill/>
                          </a:ln>
                          <a:solidFill>
                            <a:srgbClr val="0000CC"/>
                          </a:solidFill>
                          <a:effectLst/>
                          <a:latin typeface="Calibri" pitchFamily="34" charset="0"/>
                          <a:ea typeface="微软雅黑" pitchFamily="34" charset="-122"/>
                          <a:cs typeface="Calibri" pitchFamily="34" charset="0"/>
                        </a:rPr>
                        <a:t>B</a:t>
                      </a:r>
                    </a:p>
                  </a:txBody>
                  <a:tcPr marL="80147" marR="80147" marT="40074" marB="4007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35000"/>
                        </a:lnSpc>
                        <a:spcBef>
                          <a:spcPct val="50000"/>
                        </a:spcBef>
                        <a:spcAft>
                          <a:spcPct val="0"/>
                        </a:spcAft>
                        <a:buClrTx/>
                        <a:buSzTx/>
                        <a:buFont typeface="Wingdings" pitchFamily="2" charset="2"/>
                        <a:buNone/>
                        <a:tabLst/>
                      </a:pPr>
                      <a:r>
                        <a:rPr kumimoji="0" lang="en-GB" sz="2400" b="0" i="0" u="none" strike="noStrike" cap="none" normalizeH="0" baseline="0" dirty="0">
                          <a:ln>
                            <a:noFill/>
                          </a:ln>
                          <a:solidFill>
                            <a:srgbClr val="0000CC"/>
                          </a:solidFill>
                          <a:effectLst/>
                          <a:latin typeface="Calibri" pitchFamily="34" charset="0"/>
                          <a:ea typeface="微软雅黑" pitchFamily="34" charset="-122"/>
                          <a:cs typeface="Calibri" pitchFamily="34" charset="0"/>
                        </a:rPr>
                        <a:t>2</a:t>
                      </a:r>
                    </a:p>
                  </a:txBody>
                  <a:tcPr marL="80147" marR="80147" marT="40074" marB="400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35000"/>
                        </a:lnSpc>
                        <a:spcBef>
                          <a:spcPct val="50000"/>
                        </a:spcBef>
                        <a:spcAft>
                          <a:spcPct val="0"/>
                        </a:spcAft>
                        <a:buClrTx/>
                        <a:buSzTx/>
                        <a:buFont typeface="Wingdings" pitchFamily="2" charset="2"/>
                        <a:buNone/>
                        <a:tabLst/>
                      </a:pPr>
                      <a:r>
                        <a:rPr kumimoji="0" lang="en-GB" sz="2400" b="0" i="0" u="none" strike="noStrike" cap="none" normalizeH="0" baseline="0" dirty="0">
                          <a:ln>
                            <a:noFill/>
                          </a:ln>
                          <a:solidFill>
                            <a:srgbClr val="0000CC"/>
                          </a:solidFill>
                          <a:effectLst/>
                          <a:latin typeface="Calibri" pitchFamily="34" charset="0"/>
                          <a:ea typeface="微软雅黑" pitchFamily="34" charset="-122"/>
                          <a:cs typeface="Calibri" pitchFamily="34" charset="0"/>
                        </a:rPr>
                        <a:t>1</a:t>
                      </a:r>
                    </a:p>
                  </a:txBody>
                  <a:tcPr marL="80147" marR="80147" marT="40074" marB="4007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9600">
                <a:tc>
                  <a:txBody>
                    <a:bodyPr/>
                    <a:lstStyle/>
                    <a:p>
                      <a:pPr marL="0" marR="0" lvl="0" indent="0" algn="ctr" defTabSz="1042988" rtl="0" eaLnBrk="1" fontAlgn="base" latinLnBrk="0" hangingPunct="1">
                        <a:lnSpc>
                          <a:spcPct val="135000"/>
                        </a:lnSpc>
                        <a:spcBef>
                          <a:spcPct val="50000"/>
                        </a:spcBef>
                        <a:spcAft>
                          <a:spcPct val="0"/>
                        </a:spcAft>
                        <a:buClrTx/>
                        <a:buSzTx/>
                        <a:buFont typeface="Wingdings" pitchFamily="2" charset="2"/>
                        <a:buNone/>
                        <a:tabLst/>
                      </a:pPr>
                      <a:r>
                        <a:rPr kumimoji="0" lang="en-GB" sz="2400" b="0" i="0" u="none" strike="noStrike" cap="none" normalizeH="0" baseline="0">
                          <a:ln>
                            <a:noFill/>
                          </a:ln>
                          <a:solidFill>
                            <a:srgbClr val="0000CC"/>
                          </a:solidFill>
                          <a:effectLst/>
                          <a:latin typeface="Calibri" pitchFamily="34" charset="0"/>
                          <a:ea typeface="微软雅黑" pitchFamily="34" charset="-122"/>
                          <a:cs typeface="Calibri" pitchFamily="34" charset="0"/>
                        </a:rPr>
                        <a:t>C</a:t>
                      </a:r>
                    </a:p>
                  </a:txBody>
                  <a:tcPr marL="80147" marR="80147" marT="40074" marB="4007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35000"/>
                        </a:lnSpc>
                        <a:spcBef>
                          <a:spcPct val="50000"/>
                        </a:spcBef>
                        <a:spcAft>
                          <a:spcPct val="0"/>
                        </a:spcAft>
                        <a:buClrTx/>
                        <a:buSzTx/>
                        <a:buFont typeface="Wingdings" pitchFamily="2" charset="2"/>
                        <a:buNone/>
                        <a:tabLst/>
                      </a:pPr>
                      <a:r>
                        <a:rPr kumimoji="0" lang="en-GB" sz="2400" b="0" i="0" u="none" strike="noStrike" cap="none" normalizeH="0" baseline="0" dirty="0">
                          <a:ln>
                            <a:noFill/>
                          </a:ln>
                          <a:solidFill>
                            <a:srgbClr val="0000CC"/>
                          </a:solidFill>
                          <a:effectLst/>
                          <a:latin typeface="Calibri" pitchFamily="34" charset="0"/>
                          <a:ea typeface="微软雅黑" pitchFamily="34" charset="-122"/>
                          <a:cs typeface="Calibri" pitchFamily="34" charset="0"/>
                        </a:rPr>
                        <a:t>4</a:t>
                      </a:r>
                    </a:p>
                  </a:txBody>
                  <a:tcPr marL="80147" marR="80147" marT="40074" marB="400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35000"/>
                        </a:lnSpc>
                        <a:spcBef>
                          <a:spcPct val="50000"/>
                        </a:spcBef>
                        <a:spcAft>
                          <a:spcPct val="0"/>
                        </a:spcAft>
                        <a:buClrTx/>
                        <a:buSzTx/>
                        <a:buFont typeface="Wingdings" pitchFamily="2" charset="2"/>
                        <a:buNone/>
                        <a:tabLst/>
                      </a:pPr>
                      <a:r>
                        <a:rPr kumimoji="0" lang="en-GB" sz="2400" b="0" i="0" u="none" strike="noStrike" cap="none" normalizeH="0" baseline="0" dirty="0">
                          <a:ln>
                            <a:noFill/>
                          </a:ln>
                          <a:solidFill>
                            <a:srgbClr val="0000CC"/>
                          </a:solidFill>
                          <a:effectLst/>
                          <a:latin typeface="Calibri" pitchFamily="34" charset="0"/>
                          <a:ea typeface="微软雅黑" pitchFamily="34" charset="-122"/>
                          <a:cs typeface="Calibri" pitchFamily="34" charset="0"/>
                        </a:rPr>
                        <a:t>3</a:t>
                      </a:r>
                    </a:p>
                  </a:txBody>
                  <a:tcPr marL="80147" marR="80147" marT="40074" marB="4007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9600">
                <a:tc>
                  <a:txBody>
                    <a:bodyPr/>
                    <a:lstStyle/>
                    <a:p>
                      <a:pPr marL="0" marR="0" lvl="0" indent="0" algn="ctr" defTabSz="1042988" rtl="0" eaLnBrk="1" fontAlgn="base" latinLnBrk="0" hangingPunct="1">
                        <a:lnSpc>
                          <a:spcPct val="135000"/>
                        </a:lnSpc>
                        <a:spcBef>
                          <a:spcPct val="50000"/>
                        </a:spcBef>
                        <a:spcAft>
                          <a:spcPct val="0"/>
                        </a:spcAft>
                        <a:buClrTx/>
                        <a:buSzTx/>
                        <a:buFont typeface="Wingdings" pitchFamily="2" charset="2"/>
                        <a:buNone/>
                        <a:tabLst/>
                      </a:pPr>
                      <a:r>
                        <a:rPr kumimoji="0" lang="en-GB" sz="2400" b="0" i="0" u="none" strike="noStrike" cap="none" normalizeH="0" baseline="0" dirty="0">
                          <a:ln>
                            <a:noFill/>
                          </a:ln>
                          <a:solidFill>
                            <a:srgbClr val="0000CC"/>
                          </a:solidFill>
                          <a:effectLst/>
                          <a:latin typeface="Calibri" pitchFamily="34" charset="0"/>
                          <a:ea typeface="微软雅黑" pitchFamily="34" charset="-122"/>
                          <a:cs typeface="Calibri" pitchFamily="34" charset="0"/>
                        </a:rPr>
                        <a:t>D</a:t>
                      </a:r>
                    </a:p>
                  </a:txBody>
                  <a:tcPr marL="80147" marR="80147" marT="40074" marB="4007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35000"/>
                        </a:lnSpc>
                        <a:spcBef>
                          <a:spcPct val="50000"/>
                        </a:spcBef>
                        <a:spcAft>
                          <a:spcPct val="0"/>
                        </a:spcAft>
                        <a:buClrTx/>
                        <a:buSzTx/>
                        <a:buFont typeface="Wingdings" pitchFamily="2" charset="2"/>
                        <a:buNone/>
                        <a:tabLst/>
                      </a:pPr>
                      <a:r>
                        <a:rPr kumimoji="0" lang="en-GB" sz="2400" b="0" i="0" u="none" strike="noStrike" cap="none" normalizeH="0" baseline="0" dirty="0">
                          <a:ln>
                            <a:noFill/>
                          </a:ln>
                          <a:solidFill>
                            <a:srgbClr val="0000CC"/>
                          </a:solidFill>
                          <a:effectLst/>
                          <a:latin typeface="Calibri" pitchFamily="34" charset="0"/>
                          <a:ea typeface="微软雅黑" pitchFamily="34" charset="-122"/>
                          <a:cs typeface="Calibri" pitchFamily="34" charset="0"/>
                        </a:rPr>
                        <a:t>5</a:t>
                      </a:r>
                    </a:p>
                  </a:txBody>
                  <a:tcPr marL="80147" marR="80147" marT="40074" marB="400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35000"/>
                        </a:lnSpc>
                        <a:spcBef>
                          <a:spcPct val="50000"/>
                        </a:spcBef>
                        <a:spcAft>
                          <a:spcPct val="0"/>
                        </a:spcAft>
                        <a:buClrTx/>
                        <a:buSzTx/>
                        <a:buFont typeface="Wingdings" pitchFamily="2" charset="2"/>
                        <a:buNone/>
                        <a:tabLst/>
                      </a:pPr>
                      <a:r>
                        <a:rPr kumimoji="0" lang="en-GB" sz="2400" b="0" i="0" u="none" strike="noStrike" cap="none" normalizeH="0" baseline="0" dirty="0">
                          <a:ln>
                            <a:noFill/>
                          </a:ln>
                          <a:solidFill>
                            <a:srgbClr val="0000CC"/>
                          </a:solidFill>
                          <a:effectLst/>
                          <a:latin typeface="Calibri" pitchFamily="34" charset="0"/>
                          <a:ea typeface="微软雅黑" pitchFamily="34" charset="-122"/>
                          <a:cs typeface="Calibri" pitchFamily="34" charset="0"/>
                        </a:rPr>
                        <a:t>4</a:t>
                      </a:r>
                    </a:p>
                  </a:txBody>
                  <a:tcPr marL="80147" marR="80147" marT="40074" marB="4007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5" name="Picture 2">
            <a:extLst>
              <a:ext uri="{FF2B5EF4-FFF2-40B4-BE49-F238E27FC236}">
                <a16:creationId xmlns:a16="http://schemas.microsoft.com/office/drawing/2014/main" id="{B954C1E6-FBC1-4580-B2DF-D716D2739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530" y="1772816"/>
            <a:ext cx="4259262" cy="399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40412006"/>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k-means</a:t>
            </a:r>
            <a:endPar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3">
            <a:extLst>
              <a:ext uri="{FF2B5EF4-FFF2-40B4-BE49-F238E27FC236}">
                <a16:creationId xmlns:a16="http://schemas.microsoft.com/office/drawing/2014/main" id="{EDDDD459-61A1-48E3-9D6B-EF4184B9CAED}"/>
              </a:ext>
            </a:extLst>
          </p:cNvPr>
          <p:cNvSpPr txBox="1">
            <a:spLocks noChangeArrowheads="1"/>
          </p:cNvSpPr>
          <p:nvPr/>
        </p:nvSpPr>
        <p:spPr bwMode="auto">
          <a:xfrm>
            <a:off x="495048" y="908720"/>
            <a:ext cx="8424862"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0" marR="0" lvl="0" indent="0" defTabSz="914400" rtl="0" eaLnBrk="1" fontAlgn="base" latinLnBrk="0" hangingPunct="1">
              <a:lnSpc>
                <a:spcPct val="130000"/>
              </a:lnSpc>
              <a:spcBef>
                <a:spcPct val="0"/>
              </a:spcBef>
              <a:spcAft>
                <a:spcPct val="0"/>
              </a:spcAft>
              <a:buClrTx/>
              <a:buSzPct val="80000"/>
              <a:buFont typeface="Wingdings" panose="05000000000000000000" pitchFamily="2" charset="2"/>
              <a:buChar char="n"/>
              <a:tabLst/>
              <a:defRPr/>
            </a:pPr>
            <a:r>
              <a:rPr kumimoji="0" lang="zh-CN" altLang="en-US" sz="2800" b="1" i="0" u="none" strike="noStrike" kern="1200" cap="none" spc="0" normalizeH="0" baseline="0" noProof="0" dirty="0">
                <a:ln>
                  <a:noFill/>
                </a:ln>
                <a:solidFill>
                  <a:srgbClr val="FF0000"/>
                </a:solidFill>
                <a:effectLst/>
                <a:uLnTx/>
                <a:uFillTx/>
                <a:latin typeface="方正兰亭中黑_GBK" panose="02000000000000000000" pitchFamily="2" charset="-122"/>
                <a:ea typeface="方正兰亭中黑_GBK" panose="02000000000000000000" pitchFamily="2" charset="-122"/>
                <a:cs typeface="+mn-cs"/>
              </a:rPr>
              <a:t>例子</a:t>
            </a:r>
            <a:r>
              <a:rPr kumimoji="0" lang="en-US" altLang="zh-CN" sz="2800" b="1" i="0" u="none" strike="noStrike" kern="1200" cap="none" spc="0" normalizeH="0" baseline="0" noProof="0" dirty="0">
                <a:ln>
                  <a:noFill/>
                </a:ln>
                <a:solidFill>
                  <a:srgbClr val="FF0000"/>
                </a:solidFill>
                <a:effectLst/>
                <a:uLnTx/>
                <a:uFillTx/>
                <a:latin typeface="Palatino Linotype" panose="02040502050505030304" pitchFamily="18" charset="0"/>
                <a:ea typeface="宋体" panose="02010600030101010101" pitchFamily="2" charset="-122"/>
                <a:cs typeface="+mn-cs"/>
              </a:rPr>
              <a:t>2</a:t>
            </a:r>
            <a:r>
              <a:rPr kumimoji="0" lang="zh-CN" altLang="en-US" sz="2800" b="1" i="0" u="none" strike="noStrike" kern="1200" cap="none" spc="0" normalizeH="0" baseline="0" noProof="0" dirty="0">
                <a:ln>
                  <a:noFill/>
                </a:ln>
                <a:solidFill>
                  <a:srgbClr val="FF0000"/>
                </a:solidFill>
                <a:effectLst/>
                <a:uLnTx/>
                <a:uFillTx/>
                <a:latin typeface="方正兰亭中黑_GBK" panose="02000000000000000000" pitchFamily="2" charset="-122"/>
                <a:ea typeface="方正兰亭中黑_GBK" panose="02000000000000000000" pitchFamily="2" charset="-122"/>
                <a:cs typeface="+mn-cs"/>
              </a:rPr>
              <a:t>：药品聚类；</a:t>
            </a:r>
            <a:r>
              <a:rPr kumimoji="0" lang="en-US" altLang="zh-CN" sz="2800" b="1" i="0" u="none" strike="noStrike" kern="1200" cap="none" spc="0" normalizeH="0" baseline="0" noProof="0" dirty="0">
                <a:ln>
                  <a:noFill/>
                </a:ln>
                <a:solidFill>
                  <a:srgbClr val="FF0000"/>
                </a:solidFill>
                <a:effectLst/>
                <a:uLnTx/>
                <a:uFillTx/>
                <a:latin typeface="Palatino Linotype" panose="02040502050505030304" pitchFamily="18" charset="0"/>
                <a:ea typeface="宋体" panose="02010600030101010101" pitchFamily="2" charset="-122"/>
                <a:cs typeface="+mn-cs"/>
              </a:rPr>
              <a:t>k=2</a:t>
            </a:r>
          </a:p>
          <a:p>
            <a:pPr marL="0" indent="0" eaLnBrk="1" hangingPunct="1">
              <a:spcBef>
                <a:spcPts val="600"/>
              </a:spcBef>
              <a:buSzPct val="80000"/>
              <a:buFont typeface="Wingdings" pitchFamily="2" charset="2"/>
              <a:buNone/>
              <a:defRPr/>
            </a:pPr>
            <a:r>
              <a:rPr lang="en-US" altLang="zh-CN" sz="28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CN" sz="240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Step1</a:t>
            </a:r>
            <a:r>
              <a:rPr lang="zh-CN" altLang="en-US" sz="2400" dirty="0">
                <a:solidFill>
                  <a:srgbClr val="0070C0"/>
                </a:solidFill>
                <a:latin typeface="方正兰亭中黑_GBK" panose="02000000000000000000" pitchFamily="2" charset="-122"/>
                <a:ea typeface="方正兰亭中黑_GBK" panose="02000000000000000000" pitchFamily="2" charset="-122"/>
              </a:rPr>
              <a:t>： 选择两个种子节点作为中心</a:t>
            </a:r>
            <a:endParaRPr lang="en-US" altLang="zh-CN" sz="2400" dirty="0">
              <a:solidFill>
                <a:srgbClr val="0070C0"/>
              </a:solidFill>
              <a:latin typeface="方正兰亭中黑_GBK" panose="02000000000000000000" pitchFamily="2" charset="-122"/>
              <a:ea typeface="方正兰亭中黑_GBK" panose="02000000000000000000" pitchFamily="2" charset="-122"/>
            </a:endParaRPr>
          </a:p>
        </p:txBody>
      </p:sp>
      <p:grpSp>
        <p:nvGrpSpPr>
          <p:cNvPr id="4" name="Group 19">
            <a:extLst>
              <a:ext uri="{FF2B5EF4-FFF2-40B4-BE49-F238E27FC236}">
                <a16:creationId xmlns:a16="http://schemas.microsoft.com/office/drawing/2014/main" id="{84081F23-DFD2-49DE-8C73-23881340B2AC}"/>
              </a:ext>
            </a:extLst>
          </p:cNvPr>
          <p:cNvGrpSpPr>
            <a:grpSpLocks/>
          </p:cNvGrpSpPr>
          <p:nvPr/>
        </p:nvGrpSpPr>
        <p:grpSpPr bwMode="auto">
          <a:xfrm>
            <a:off x="550610" y="2080295"/>
            <a:ext cx="8080375" cy="4013200"/>
            <a:chOff x="488" y="1322"/>
            <a:chExt cx="5952" cy="2788"/>
          </a:xfrm>
        </p:grpSpPr>
        <p:pic>
          <p:nvPicPr>
            <p:cNvPr id="5" name="Object 11">
              <a:extLst>
                <a:ext uri="{FF2B5EF4-FFF2-40B4-BE49-F238E27FC236}">
                  <a16:creationId xmlns:a16="http://schemas.microsoft.com/office/drawing/2014/main" id="{0F0CA6EC-26A3-495E-B25E-CA51DB9D53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4" y="1322"/>
              <a:ext cx="1283" cy="2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Object 7">
              <a:extLst>
                <a:ext uri="{FF2B5EF4-FFF2-40B4-BE49-F238E27FC236}">
                  <a16:creationId xmlns:a16="http://schemas.microsoft.com/office/drawing/2014/main" id="{EA9449C3-B07B-4FB8-86AC-67FC3C71CA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8" y="2758"/>
              <a:ext cx="2832" cy="70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9">
              <a:extLst>
                <a:ext uri="{FF2B5EF4-FFF2-40B4-BE49-F238E27FC236}">
                  <a16:creationId xmlns:a16="http://schemas.microsoft.com/office/drawing/2014/main" id="{E6072BA3-88BE-4340-ACBF-6D707BCDD9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 y="1369"/>
              <a:ext cx="2928" cy="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a:extLst>
                <a:ext uri="{FF2B5EF4-FFF2-40B4-BE49-F238E27FC236}">
                  <a16:creationId xmlns:a16="http://schemas.microsoft.com/office/drawing/2014/main" id="{1F53F71E-4FE2-4678-8823-E7D2E60E0C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8" y="1614"/>
              <a:ext cx="2832"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2">
              <a:extLst>
                <a:ext uri="{FF2B5EF4-FFF2-40B4-BE49-F238E27FC236}">
                  <a16:creationId xmlns:a16="http://schemas.microsoft.com/office/drawing/2014/main" id="{EB0C1BC1-3F96-4A8E-8CC0-95D4B6788E0C}"/>
                </a:ext>
              </a:extLst>
            </p:cNvPr>
            <p:cNvSpPr>
              <a:spLocks noChangeArrowheads="1"/>
            </p:cNvSpPr>
            <p:nvPr/>
          </p:nvSpPr>
          <p:spPr bwMode="auto">
            <a:xfrm>
              <a:off x="4760" y="1614"/>
              <a:ext cx="288" cy="43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80147" tIns="40074" rIns="80147" bIns="40074" anchor="ctr"/>
            <a:lstStyle>
              <a:lvl1pPr defTabSz="801688">
                <a:defRPr b="1">
                  <a:solidFill>
                    <a:schemeClr val="tx1"/>
                  </a:solidFill>
                  <a:latin typeface="Verdana" panose="020B0604030504040204" pitchFamily="34" charset="0"/>
                  <a:ea typeface="宋体" panose="02010600030101010101" pitchFamily="2" charset="-122"/>
                </a:defRPr>
              </a:lvl1pPr>
              <a:lvl2pPr marL="742950" indent="-285750" defTabSz="801688">
                <a:defRPr b="1">
                  <a:solidFill>
                    <a:schemeClr val="tx1"/>
                  </a:solidFill>
                  <a:latin typeface="Verdana" panose="020B0604030504040204" pitchFamily="34" charset="0"/>
                  <a:ea typeface="宋体" panose="02010600030101010101" pitchFamily="2" charset="-122"/>
                </a:defRPr>
              </a:lvl2pPr>
              <a:lvl3pPr marL="1143000" indent="-228600" defTabSz="801688">
                <a:defRPr b="1">
                  <a:solidFill>
                    <a:schemeClr val="tx1"/>
                  </a:solidFill>
                  <a:latin typeface="Verdana" panose="020B0604030504040204" pitchFamily="34" charset="0"/>
                  <a:ea typeface="宋体" panose="02010600030101010101" pitchFamily="2" charset="-122"/>
                </a:defRPr>
              </a:lvl3pPr>
              <a:lvl4pPr marL="1600200" indent="-228600" defTabSz="801688">
                <a:defRPr b="1">
                  <a:solidFill>
                    <a:schemeClr val="tx1"/>
                  </a:solidFill>
                  <a:latin typeface="Verdana" panose="020B0604030504040204" pitchFamily="34" charset="0"/>
                  <a:ea typeface="宋体" panose="02010600030101010101" pitchFamily="2" charset="-122"/>
                </a:defRPr>
              </a:lvl4pPr>
              <a:lvl5pPr marL="2057400" indent="-228600" defTabSz="801688">
                <a:defRPr b="1">
                  <a:solidFill>
                    <a:schemeClr val="tx1"/>
                  </a:solidFill>
                  <a:latin typeface="Verdana" panose="020B0604030504040204" pitchFamily="34" charset="0"/>
                  <a:ea typeface="宋体" panose="02010600030101010101" pitchFamily="2" charset="-122"/>
                </a:defRPr>
              </a:lvl5pPr>
              <a:lvl6pPr marL="2514600" indent="-228600" defTabSz="801688"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defTabSz="801688"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defTabSz="801688"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defTabSz="801688"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4400">
                <a:latin typeface="Times New Roman" panose="02020603050405020304" pitchFamily="18" charset="0"/>
              </a:endParaRPr>
            </a:p>
          </p:txBody>
        </p:sp>
        <p:sp>
          <p:nvSpPr>
            <p:cNvPr id="10" name="Rectangle 14">
              <a:extLst>
                <a:ext uri="{FF2B5EF4-FFF2-40B4-BE49-F238E27FC236}">
                  <a16:creationId xmlns:a16="http://schemas.microsoft.com/office/drawing/2014/main" id="{5F2B8CA4-B209-425B-B652-D5C79027F5E5}"/>
                </a:ext>
              </a:extLst>
            </p:cNvPr>
            <p:cNvSpPr>
              <a:spLocks noChangeArrowheads="1"/>
            </p:cNvSpPr>
            <p:nvPr/>
          </p:nvSpPr>
          <p:spPr bwMode="auto">
            <a:xfrm>
              <a:off x="3608" y="2740"/>
              <a:ext cx="2832" cy="72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80147" tIns="40074" rIns="80147" bIns="40074" anchor="ctr"/>
            <a:lstStyle>
              <a:lvl1pPr defTabSz="801688">
                <a:defRPr b="1">
                  <a:solidFill>
                    <a:schemeClr val="tx1"/>
                  </a:solidFill>
                  <a:latin typeface="Verdana" panose="020B0604030504040204" pitchFamily="34" charset="0"/>
                  <a:ea typeface="宋体" panose="02010600030101010101" pitchFamily="2" charset="-122"/>
                </a:defRPr>
              </a:lvl1pPr>
              <a:lvl2pPr marL="742950" indent="-285750" defTabSz="801688">
                <a:defRPr b="1">
                  <a:solidFill>
                    <a:schemeClr val="tx1"/>
                  </a:solidFill>
                  <a:latin typeface="Verdana" panose="020B0604030504040204" pitchFamily="34" charset="0"/>
                  <a:ea typeface="宋体" panose="02010600030101010101" pitchFamily="2" charset="-122"/>
                </a:defRPr>
              </a:lvl2pPr>
              <a:lvl3pPr marL="1143000" indent="-228600" defTabSz="801688">
                <a:defRPr b="1">
                  <a:solidFill>
                    <a:schemeClr val="tx1"/>
                  </a:solidFill>
                  <a:latin typeface="Verdana" panose="020B0604030504040204" pitchFamily="34" charset="0"/>
                  <a:ea typeface="宋体" panose="02010600030101010101" pitchFamily="2" charset="-122"/>
                </a:defRPr>
              </a:lvl3pPr>
              <a:lvl4pPr marL="1600200" indent="-228600" defTabSz="801688">
                <a:defRPr b="1">
                  <a:solidFill>
                    <a:schemeClr val="tx1"/>
                  </a:solidFill>
                  <a:latin typeface="Verdana" panose="020B0604030504040204" pitchFamily="34" charset="0"/>
                  <a:ea typeface="宋体" panose="02010600030101010101" pitchFamily="2" charset="-122"/>
                </a:defRPr>
              </a:lvl4pPr>
              <a:lvl5pPr marL="2057400" indent="-228600" defTabSz="801688">
                <a:defRPr b="1">
                  <a:solidFill>
                    <a:schemeClr val="tx1"/>
                  </a:solidFill>
                  <a:latin typeface="Verdana" panose="020B0604030504040204" pitchFamily="34" charset="0"/>
                  <a:ea typeface="宋体" panose="02010600030101010101" pitchFamily="2" charset="-122"/>
                </a:defRPr>
              </a:lvl5pPr>
              <a:lvl6pPr marL="2514600" indent="-228600" defTabSz="801688"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defTabSz="801688"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defTabSz="801688"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defTabSz="801688"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4400">
                <a:latin typeface="Times New Roman" panose="02020603050405020304" pitchFamily="18" charset="0"/>
              </a:endParaRPr>
            </a:p>
          </p:txBody>
        </p:sp>
        <p:sp>
          <p:nvSpPr>
            <p:cNvPr id="11" name="Rectangle 18">
              <a:extLst>
                <a:ext uri="{FF2B5EF4-FFF2-40B4-BE49-F238E27FC236}">
                  <a16:creationId xmlns:a16="http://schemas.microsoft.com/office/drawing/2014/main" id="{51F640F4-0F59-49AC-A0F7-5749F028582D}"/>
                </a:ext>
              </a:extLst>
            </p:cNvPr>
            <p:cNvSpPr>
              <a:spLocks noChangeArrowheads="1"/>
            </p:cNvSpPr>
            <p:nvPr/>
          </p:nvSpPr>
          <p:spPr bwMode="auto">
            <a:xfrm>
              <a:off x="3743" y="3534"/>
              <a:ext cx="2440" cy="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47" tIns="40074" rIns="80147" bIns="40074">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zh-CN" altLang="en-US" sz="2400" dirty="0">
                  <a:solidFill>
                    <a:srgbClr val="0070C0"/>
                  </a:solidFill>
                  <a:latin typeface="方正兰亭中黑_GBK" panose="02000000000000000000" pitchFamily="2" charset="-122"/>
                  <a:ea typeface="方正兰亭中黑_GBK" panose="02000000000000000000" pitchFamily="2" charset="-122"/>
                </a:rPr>
                <a:t>将每个数据对象分配给最近的中心</a:t>
              </a:r>
              <a:endParaRPr lang="en-GB" altLang="zh-CN" sz="2400" dirty="0">
                <a:solidFill>
                  <a:srgbClr val="0070C0"/>
                </a:solidFill>
                <a:latin typeface="方正兰亭中黑_GBK" panose="02000000000000000000" pitchFamily="2" charset="-122"/>
                <a:ea typeface="方正兰亭中黑_GBK" panose="02000000000000000000" pitchFamily="2" charset="-122"/>
              </a:endParaRPr>
            </a:p>
          </p:txBody>
        </p:sp>
      </p:grpSp>
      <p:sp>
        <p:nvSpPr>
          <p:cNvPr id="12" name="Text Box 20">
            <a:extLst>
              <a:ext uri="{FF2B5EF4-FFF2-40B4-BE49-F238E27FC236}">
                <a16:creationId xmlns:a16="http://schemas.microsoft.com/office/drawing/2014/main" id="{324FAD0B-D822-4FB1-A981-EC4263D09C2D}"/>
              </a:ext>
            </a:extLst>
          </p:cNvPr>
          <p:cNvSpPr txBox="1">
            <a:spLocks noChangeArrowheads="1"/>
          </p:cNvSpPr>
          <p:nvPr/>
        </p:nvSpPr>
        <p:spPr bwMode="auto">
          <a:xfrm>
            <a:off x="7070473" y="3110582"/>
            <a:ext cx="1543050" cy="2952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80147" tIns="40074" rIns="80147" bIns="40074">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eaLnBrk="1" hangingPunct="1">
              <a:spcBef>
                <a:spcPct val="0"/>
              </a:spcBef>
              <a:buClrTx/>
              <a:buFontTx/>
              <a:buNone/>
            </a:pPr>
            <a:r>
              <a:rPr lang="en-GB" altLang="zh-CN" sz="1400">
                <a:latin typeface="Calibri" panose="020F0502020204030204" pitchFamily="34" charset="0"/>
                <a:ea typeface="宋体" panose="02010600030101010101" pitchFamily="2" charset="-122"/>
                <a:cs typeface="Calibri" panose="020F0502020204030204" pitchFamily="34" charset="0"/>
              </a:rPr>
              <a:t>Euclidean distance</a:t>
            </a:r>
          </a:p>
        </p:txBody>
      </p:sp>
    </p:spTree>
    <p:extLst>
      <p:ext uri="{BB962C8B-B14F-4D97-AF65-F5344CB8AC3E}">
        <p14:creationId xmlns:p14="http://schemas.microsoft.com/office/powerpoint/2010/main" val="1694078697"/>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k-means</a:t>
            </a:r>
            <a:endPar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3">
            <a:extLst>
              <a:ext uri="{FF2B5EF4-FFF2-40B4-BE49-F238E27FC236}">
                <a16:creationId xmlns:a16="http://schemas.microsoft.com/office/drawing/2014/main" id="{1AB674B1-CBF7-465C-9252-E9C7DD209D91}"/>
              </a:ext>
            </a:extLst>
          </p:cNvPr>
          <p:cNvSpPr txBox="1">
            <a:spLocks noChangeArrowheads="1"/>
          </p:cNvSpPr>
          <p:nvPr/>
        </p:nvSpPr>
        <p:spPr bwMode="auto">
          <a:xfrm>
            <a:off x="506210" y="927497"/>
            <a:ext cx="8424862"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0" marR="0" lvl="0" indent="0" defTabSz="914400" rtl="0" eaLnBrk="1" fontAlgn="base" latinLnBrk="0" hangingPunct="1">
              <a:lnSpc>
                <a:spcPct val="130000"/>
              </a:lnSpc>
              <a:spcBef>
                <a:spcPct val="0"/>
              </a:spcBef>
              <a:spcAft>
                <a:spcPct val="0"/>
              </a:spcAft>
              <a:buClrTx/>
              <a:buSzPct val="80000"/>
              <a:buFont typeface="Wingdings" panose="05000000000000000000" pitchFamily="2" charset="2"/>
              <a:buChar char="n"/>
              <a:tabLst/>
              <a:defRPr/>
            </a:pPr>
            <a:r>
              <a:rPr kumimoji="0" lang="zh-CN" altLang="en-US" sz="2800" b="1" i="0" u="none" strike="noStrike" kern="1200" cap="none" spc="0" normalizeH="0" baseline="0" noProof="0" dirty="0">
                <a:ln>
                  <a:noFill/>
                </a:ln>
                <a:solidFill>
                  <a:srgbClr val="FF0000"/>
                </a:solidFill>
                <a:effectLst/>
                <a:uLnTx/>
                <a:uFillTx/>
                <a:latin typeface="方正兰亭中黑_GBK" panose="02000000000000000000" pitchFamily="2" charset="-122"/>
                <a:ea typeface="方正兰亭中黑_GBK" panose="02000000000000000000" pitchFamily="2" charset="-122"/>
                <a:cs typeface="+mn-cs"/>
              </a:rPr>
              <a:t>例子</a:t>
            </a:r>
            <a:r>
              <a:rPr kumimoji="0" lang="en-US" altLang="zh-CN" sz="2800" b="1" i="0" u="none" strike="noStrike" kern="1200" cap="none" spc="0" normalizeH="0" baseline="0" noProof="0" dirty="0">
                <a:ln>
                  <a:noFill/>
                </a:ln>
                <a:solidFill>
                  <a:srgbClr val="FF0000"/>
                </a:solidFill>
                <a:effectLst/>
                <a:uLnTx/>
                <a:uFillTx/>
                <a:latin typeface="Palatino Linotype" panose="02040502050505030304" pitchFamily="18" charset="0"/>
                <a:ea typeface="宋体" panose="02010600030101010101" pitchFamily="2" charset="-122"/>
                <a:cs typeface="+mn-cs"/>
              </a:rPr>
              <a:t>2</a:t>
            </a:r>
            <a:r>
              <a:rPr kumimoji="0" lang="zh-CN" altLang="en-US" sz="2800" b="1" i="0" u="none" strike="noStrike" kern="1200" cap="none" spc="0" normalizeH="0" baseline="0" noProof="0" dirty="0">
                <a:ln>
                  <a:noFill/>
                </a:ln>
                <a:solidFill>
                  <a:srgbClr val="FF0000"/>
                </a:solidFill>
                <a:effectLst/>
                <a:uLnTx/>
                <a:uFillTx/>
                <a:latin typeface="方正兰亭中黑_GBK" panose="02000000000000000000" pitchFamily="2" charset="-122"/>
                <a:ea typeface="方正兰亭中黑_GBK" panose="02000000000000000000" pitchFamily="2" charset="-122"/>
                <a:cs typeface="+mn-cs"/>
              </a:rPr>
              <a:t>：药品聚类；</a:t>
            </a:r>
            <a:r>
              <a:rPr kumimoji="0" lang="en-US" altLang="zh-CN" sz="2800" b="1" i="0" u="none" strike="noStrike" kern="1200" cap="none" spc="0" normalizeH="0" baseline="0" noProof="0" dirty="0">
                <a:ln>
                  <a:noFill/>
                </a:ln>
                <a:solidFill>
                  <a:srgbClr val="FF0000"/>
                </a:solidFill>
                <a:effectLst/>
                <a:uLnTx/>
                <a:uFillTx/>
                <a:latin typeface="Palatino Linotype" panose="02040502050505030304" pitchFamily="18" charset="0"/>
                <a:ea typeface="宋体" panose="02010600030101010101" pitchFamily="2" charset="-122"/>
                <a:cs typeface="+mn-cs"/>
              </a:rPr>
              <a:t>k=2</a:t>
            </a:r>
          </a:p>
          <a:p>
            <a:pPr marL="0" indent="0" eaLnBrk="1" hangingPunct="1">
              <a:spcBef>
                <a:spcPts val="600"/>
              </a:spcBef>
              <a:buSzPct val="80000"/>
              <a:buFont typeface="Wingdings" pitchFamily="2" charset="2"/>
              <a:buNone/>
              <a:defRPr/>
            </a:pPr>
            <a:r>
              <a:rPr lang="en-US" altLang="zh-CN" sz="240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      Step2</a:t>
            </a:r>
            <a:r>
              <a:rPr lang="zh-CN" altLang="en-US" sz="240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 </a:t>
            </a:r>
            <a:r>
              <a:rPr lang="zh-CN" altLang="en-US" sz="2400" dirty="0">
                <a:solidFill>
                  <a:srgbClr val="0070C0"/>
                </a:solidFill>
                <a:latin typeface="方正兰亭中黑_GBK" panose="02000000000000000000" pitchFamily="2" charset="-122"/>
                <a:ea typeface="方正兰亭中黑_GBK" panose="02000000000000000000" pitchFamily="2" charset="-122"/>
              </a:rPr>
              <a:t>计算新的中心</a:t>
            </a:r>
            <a:endParaRPr lang="en-US" altLang="zh-CN" sz="2400" dirty="0">
              <a:solidFill>
                <a:srgbClr val="0070C0"/>
              </a:solidFill>
              <a:latin typeface="方正兰亭中黑_GBK" panose="02000000000000000000" pitchFamily="2" charset="-122"/>
              <a:ea typeface="方正兰亭中黑_GBK" panose="02000000000000000000" pitchFamily="2" charset="-122"/>
            </a:endParaRPr>
          </a:p>
        </p:txBody>
      </p:sp>
      <p:pic>
        <p:nvPicPr>
          <p:cNvPr id="4" name="Object 14">
            <a:extLst>
              <a:ext uri="{FF2B5EF4-FFF2-40B4-BE49-F238E27FC236}">
                <a16:creationId xmlns:a16="http://schemas.microsoft.com/office/drawing/2014/main" id="{7303F0F2-1D3E-428E-862E-B9DB186633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8485" y="2994422"/>
            <a:ext cx="36861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a:extLst>
              <a:ext uri="{FF2B5EF4-FFF2-40B4-BE49-F238E27FC236}">
                <a16:creationId xmlns:a16="http://schemas.microsoft.com/office/drawing/2014/main" id="{DFFBB744-6C73-4ACF-BCE2-2A2894705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85" y="2276872"/>
            <a:ext cx="3754437"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533867"/>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k-means</a:t>
            </a:r>
            <a:endPar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3">
            <a:extLst>
              <a:ext uri="{FF2B5EF4-FFF2-40B4-BE49-F238E27FC236}">
                <a16:creationId xmlns:a16="http://schemas.microsoft.com/office/drawing/2014/main" id="{EC69EE10-5810-4AAB-9187-1CBEE148B28A}"/>
              </a:ext>
            </a:extLst>
          </p:cNvPr>
          <p:cNvSpPr txBox="1">
            <a:spLocks noChangeArrowheads="1"/>
          </p:cNvSpPr>
          <p:nvPr/>
        </p:nvSpPr>
        <p:spPr bwMode="auto">
          <a:xfrm>
            <a:off x="472159" y="986235"/>
            <a:ext cx="8424862"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0" marR="0" lvl="0" indent="0" defTabSz="914400" rtl="0" eaLnBrk="1" fontAlgn="base" latinLnBrk="0" hangingPunct="1">
              <a:lnSpc>
                <a:spcPct val="130000"/>
              </a:lnSpc>
              <a:spcBef>
                <a:spcPct val="0"/>
              </a:spcBef>
              <a:spcAft>
                <a:spcPct val="0"/>
              </a:spcAft>
              <a:buClrTx/>
              <a:buSzPct val="80000"/>
              <a:buFont typeface="Wingdings" panose="05000000000000000000" pitchFamily="2" charset="2"/>
              <a:buChar char="n"/>
              <a:tabLst/>
              <a:defRPr/>
            </a:pPr>
            <a:r>
              <a:rPr kumimoji="0" lang="zh-CN" altLang="en-US" sz="2800" b="1" i="0" u="none" strike="noStrike" kern="1200" cap="none" spc="0" normalizeH="0" baseline="0" noProof="0" dirty="0">
                <a:ln>
                  <a:noFill/>
                </a:ln>
                <a:solidFill>
                  <a:srgbClr val="FF0000"/>
                </a:solidFill>
                <a:effectLst/>
                <a:uLnTx/>
                <a:uFillTx/>
                <a:latin typeface="方正兰亭中黑_GBK" panose="02000000000000000000" pitchFamily="2" charset="-122"/>
                <a:ea typeface="方正兰亭中黑_GBK" panose="02000000000000000000" pitchFamily="2" charset="-122"/>
                <a:cs typeface="+mn-cs"/>
              </a:rPr>
              <a:t> 例子</a:t>
            </a:r>
            <a:r>
              <a:rPr kumimoji="0" lang="en-US" altLang="zh-CN" sz="2800" b="1" i="0" u="none" strike="noStrike" kern="1200" cap="none" spc="0" normalizeH="0" baseline="0" noProof="0" dirty="0">
                <a:ln>
                  <a:noFill/>
                </a:ln>
                <a:solidFill>
                  <a:srgbClr val="FF0000"/>
                </a:solidFill>
                <a:effectLst/>
                <a:uLnTx/>
                <a:uFillTx/>
                <a:latin typeface="Palatino Linotype" panose="02040502050505030304" pitchFamily="18" charset="0"/>
                <a:ea typeface="宋体" panose="02010600030101010101" pitchFamily="2" charset="-122"/>
                <a:cs typeface="+mn-cs"/>
              </a:rPr>
              <a:t>2</a:t>
            </a:r>
            <a:r>
              <a:rPr kumimoji="0" lang="zh-CN" altLang="en-US" sz="2800" b="1" i="0" u="none" strike="noStrike" kern="1200" cap="none" spc="0" normalizeH="0" baseline="0" noProof="0" dirty="0">
                <a:ln>
                  <a:noFill/>
                </a:ln>
                <a:solidFill>
                  <a:srgbClr val="FF0000"/>
                </a:solidFill>
                <a:effectLst/>
                <a:uLnTx/>
                <a:uFillTx/>
                <a:latin typeface="方正兰亭中黑_GBK" panose="02000000000000000000" pitchFamily="2" charset="-122"/>
                <a:ea typeface="方正兰亭中黑_GBK" panose="02000000000000000000" pitchFamily="2" charset="-122"/>
                <a:cs typeface="+mn-cs"/>
              </a:rPr>
              <a:t>：药品聚类；</a:t>
            </a:r>
            <a:r>
              <a:rPr kumimoji="0" lang="en-US" altLang="zh-CN" sz="2800" b="1" i="0" u="none" strike="noStrike" kern="1200" cap="none" spc="0" normalizeH="0" baseline="0" noProof="0" dirty="0">
                <a:ln>
                  <a:noFill/>
                </a:ln>
                <a:solidFill>
                  <a:srgbClr val="FF0000"/>
                </a:solidFill>
                <a:effectLst/>
                <a:uLnTx/>
                <a:uFillTx/>
                <a:latin typeface="Palatino Linotype" panose="02040502050505030304" pitchFamily="18" charset="0"/>
                <a:ea typeface="宋体" panose="02010600030101010101" pitchFamily="2" charset="-122"/>
                <a:cs typeface="+mn-cs"/>
              </a:rPr>
              <a:t>k=2</a:t>
            </a:r>
          </a:p>
          <a:p>
            <a:pPr marL="0" indent="0" eaLnBrk="1" hangingPunct="1">
              <a:spcBef>
                <a:spcPts val="600"/>
              </a:spcBef>
              <a:buSzPct val="80000"/>
              <a:buFont typeface="Wingdings" pitchFamily="2" charset="2"/>
              <a:buNone/>
              <a:defRPr/>
            </a:pPr>
            <a:r>
              <a:rPr lang="en-US" altLang="zh-CN" sz="2800" dirty="0">
                <a:solidFill>
                  <a:srgbClr val="C00000"/>
                </a:solidFill>
                <a:effectLst>
                  <a:outerShdw blurRad="38100" dist="38100" dir="2700000" algn="tl">
                    <a:srgbClr val="000000">
                      <a:alpha val="43137"/>
                    </a:srgbClr>
                  </a:outerShdw>
                </a:effectLst>
                <a:latin typeface="Palatino Linotype" pitchFamily="18" charset="0"/>
              </a:rPr>
              <a:t>      </a:t>
            </a:r>
            <a:r>
              <a:rPr lang="en-US" altLang="zh-CN" sz="240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Step3</a:t>
            </a:r>
            <a:r>
              <a:rPr lang="zh-CN" altLang="en-US" sz="240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 </a:t>
            </a:r>
            <a:r>
              <a:rPr lang="zh-CN" altLang="en-US" sz="2400" dirty="0">
                <a:solidFill>
                  <a:srgbClr val="0070C0"/>
                </a:solidFill>
                <a:latin typeface="方正兰亭中黑_GBK" panose="02000000000000000000" pitchFamily="2" charset="-122"/>
                <a:ea typeface="方正兰亭中黑_GBK" panose="02000000000000000000" pitchFamily="2" charset="-122"/>
              </a:rPr>
              <a:t>根据新的中心重新划分数据对象</a:t>
            </a:r>
            <a:endParaRPr lang="en-US" altLang="zh-CN" sz="2400" dirty="0">
              <a:solidFill>
                <a:srgbClr val="0070C0"/>
              </a:solidFill>
              <a:latin typeface="方正兰亭中黑_GBK" panose="02000000000000000000" pitchFamily="2" charset="-122"/>
              <a:ea typeface="方正兰亭中黑_GBK" panose="02000000000000000000" pitchFamily="2" charset="-122"/>
            </a:endParaRPr>
          </a:p>
        </p:txBody>
      </p:sp>
      <p:pic>
        <p:nvPicPr>
          <p:cNvPr id="4" name="Picture 7">
            <a:extLst>
              <a:ext uri="{FF2B5EF4-FFF2-40B4-BE49-F238E27FC236}">
                <a16:creationId xmlns:a16="http://schemas.microsoft.com/office/drawing/2014/main" id="{BD84EAE4-AF9A-47E6-B0A8-EF6FF90B0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96" y="2276872"/>
            <a:ext cx="3784600"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a:extLst>
              <a:ext uri="{FF2B5EF4-FFF2-40B4-BE49-F238E27FC236}">
                <a16:creationId xmlns:a16="http://schemas.microsoft.com/office/drawing/2014/main" id="{EB1BE771-6A0A-4561-A0AC-4CF8C1788C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0609" y="2929335"/>
            <a:ext cx="4281487" cy="19446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4859733"/>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k-means</a:t>
            </a:r>
            <a:endPar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3">
            <a:extLst>
              <a:ext uri="{FF2B5EF4-FFF2-40B4-BE49-F238E27FC236}">
                <a16:creationId xmlns:a16="http://schemas.microsoft.com/office/drawing/2014/main" id="{AA6C22DE-2F1F-4453-A22B-DC6BF27AD8B2}"/>
              </a:ext>
            </a:extLst>
          </p:cNvPr>
          <p:cNvSpPr txBox="1">
            <a:spLocks noChangeArrowheads="1"/>
          </p:cNvSpPr>
          <p:nvPr/>
        </p:nvSpPr>
        <p:spPr bwMode="auto">
          <a:xfrm>
            <a:off x="474366" y="1125042"/>
            <a:ext cx="8424862"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0" marR="0" lvl="0" indent="0" defTabSz="914400" rtl="0" eaLnBrk="1" fontAlgn="base" latinLnBrk="0" hangingPunct="1">
              <a:lnSpc>
                <a:spcPct val="130000"/>
              </a:lnSpc>
              <a:spcBef>
                <a:spcPct val="0"/>
              </a:spcBef>
              <a:spcAft>
                <a:spcPct val="0"/>
              </a:spcAft>
              <a:buClrTx/>
              <a:buSzPct val="80000"/>
              <a:buFont typeface="Wingdings" panose="05000000000000000000" pitchFamily="2" charset="2"/>
              <a:buChar char="n"/>
              <a:tabLst/>
              <a:defRPr/>
            </a:pPr>
            <a:r>
              <a:rPr kumimoji="0" lang="zh-CN" altLang="en-US" sz="2800" b="1" i="0" u="none" strike="noStrike" kern="1200" cap="none" spc="0" normalizeH="0" baseline="0" noProof="0" dirty="0">
                <a:ln>
                  <a:noFill/>
                </a:ln>
                <a:solidFill>
                  <a:srgbClr val="FF0000"/>
                </a:solidFill>
                <a:effectLst/>
                <a:uLnTx/>
                <a:uFillTx/>
                <a:latin typeface="方正兰亭中黑_GBK" panose="02000000000000000000" pitchFamily="2" charset="-122"/>
                <a:ea typeface="方正兰亭中黑_GBK" panose="02000000000000000000" pitchFamily="2" charset="-122"/>
                <a:cs typeface="+mn-cs"/>
              </a:rPr>
              <a:t> 例子</a:t>
            </a:r>
            <a:r>
              <a:rPr kumimoji="0" lang="en-US" altLang="zh-CN" sz="2800" b="1" i="0" u="none" strike="noStrike" kern="1200" cap="none" spc="0" normalizeH="0" baseline="0" noProof="0" dirty="0">
                <a:ln>
                  <a:noFill/>
                </a:ln>
                <a:solidFill>
                  <a:srgbClr val="FF0000"/>
                </a:solidFill>
                <a:effectLst/>
                <a:uLnTx/>
                <a:uFillTx/>
                <a:latin typeface="Palatino Linotype" panose="02040502050505030304" pitchFamily="18" charset="0"/>
                <a:ea typeface="宋体" panose="02010600030101010101" pitchFamily="2" charset="-122"/>
                <a:cs typeface="+mn-cs"/>
              </a:rPr>
              <a:t>2</a:t>
            </a:r>
            <a:r>
              <a:rPr kumimoji="0" lang="zh-CN" altLang="en-US" sz="2800" b="1" i="0" u="none" strike="noStrike" kern="1200" cap="none" spc="0" normalizeH="0" baseline="0" noProof="0" dirty="0">
                <a:ln>
                  <a:noFill/>
                </a:ln>
                <a:solidFill>
                  <a:srgbClr val="FF0000"/>
                </a:solidFill>
                <a:effectLst/>
                <a:uLnTx/>
                <a:uFillTx/>
                <a:latin typeface="方正兰亭中黑_GBK" panose="02000000000000000000" pitchFamily="2" charset="-122"/>
                <a:ea typeface="方正兰亭中黑_GBK" panose="02000000000000000000" pitchFamily="2" charset="-122"/>
                <a:cs typeface="+mn-cs"/>
              </a:rPr>
              <a:t>：药品聚类；</a:t>
            </a:r>
            <a:r>
              <a:rPr kumimoji="0" lang="en-US" altLang="zh-CN" sz="2800" b="1" i="0" u="none" strike="noStrike" kern="1200" cap="none" spc="0" normalizeH="0" baseline="0" noProof="0" dirty="0">
                <a:ln>
                  <a:noFill/>
                </a:ln>
                <a:solidFill>
                  <a:srgbClr val="FF0000"/>
                </a:solidFill>
                <a:effectLst/>
                <a:uLnTx/>
                <a:uFillTx/>
                <a:latin typeface="Palatino Linotype" panose="02040502050505030304" pitchFamily="18" charset="0"/>
                <a:ea typeface="宋体" panose="02010600030101010101" pitchFamily="2" charset="-122"/>
                <a:cs typeface="+mn-cs"/>
              </a:rPr>
              <a:t>k=2</a:t>
            </a:r>
          </a:p>
          <a:p>
            <a:pPr marL="0" indent="0" eaLnBrk="1" hangingPunct="1">
              <a:spcBef>
                <a:spcPts val="600"/>
              </a:spcBef>
              <a:buSzPct val="80000"/>
              <a:buFont typeface="Wingdings" pitchFamily="2" charset="2"/>
              <a:buNone/>
              <a:defRPr/>
            </a:pPr>
            <a:r>
              <a:rPr lang="en-US" altLang="zh-CN" sz="2800" dirty="0">
                <a:solidFill>
                  <a:srgbClr val="C00000"/>
                </a:solidFill>
                <a:effectLst>
                  <a:outerShdw blurRad="38100" dist="38100" dir="2700000" algn="tl">
                    <a:srgbClr val="000000">
                      <a:alpha val="43137"/>
                    </a:srgbClr>
                  </a:outerShdw>
                </a:effectLst>
                <a:latin typeface="Palatino Linotype" pitchFamily="18" charset="0"/>
              </a:rPr>
              <a:t>      </a:t>
            </a:r>
            <a:r>
              <a:rPr lang="en-US" altLang="zh-CN" sz="2400" dirty="0">
                <a:effectLst>
                  <a:outerShdw blurRad="38100" dist="38100" dir="2700000" algn="tl">
                    <a:srgbClr val="000000">
                      <a:alpha val="43137"/>
                    </a:srgbClr>
                  </a:outerShdw>
                </a:effectLst>
                <a:latin typeface="Palatino Linotype" pitchFamily="18" charset="0"/>
              </a:rPr>
              <a:t>Step4</a:t>
            </a:r>
            <a:r>
              <a:rPr lang="zh-CN" altLang="en-US" sz="2400" dirty="0">
                <a:effectLst>
                  <a:outerShdw blurRad="38100" dist="38100" dir="2700000" algn="tl">
                    <a:srgbClr val="000000">
                      <a:alpha val="43137"/>
                    </a:srgbClr>
                  </a:outerShdw>
                </a:effectLst>
                <a:latin typeface="Palatino Linotype" pitchFamily="18" charset="0"/>
              </a:rPr>
              <a:t>： </a:t>
            </a:r>
            <a:r>
              <a:rPr lang="zh-CN" altLang="en-US" sz="2400" dirty="0">
                <a:solidFill>
                  <a:srgbClr val="0070C0"/>
                </a:solidFill>
                <a:latin typeface="方正兰亭中黑_GBK" panose="02000000000000000000" pitchFamily="2" charset="-122"/>
                <a:ea typeface="方正兰亭中黑_GBK" panose="02000000000000000000" pitchFamily="2" charset="-122"/>
              </a:rPr>
              <a:t>重复</a:t>
            </a:r>
            <a:r>
              <a:rPr lang="en-US" altLang="zh-CN" sz="2400" dirty="0">
                <a:solidFill>
                  <a:srgbClr val="0070C0"/>
                </a:solidFill>
                <a:latin typeface="方正兰亭中黑_GBK" panose="02000000000000000000" pitchFamily="2" charset="-122"/>
                <a:ea typeface="方正兰亭中黑_GBK" panose="02000000000000000000" pitchFamily="2" charset="-122"/>
              </a:rPr>
              <a:t>Step1-3</a:t>
            </a:r>
            <a:r>
              <a:rPr lang="zh-CN" altLang="en-US" sz="2400" dirty="0">
                <a:solidFill>
                  <a:srgbClr val="0070C0"/>
                </a:solidFill>
                <a:latin typeface="方正兰亭中黑_GBK" panose="02000000000000000000" pitchFamily="2" charset="-122"/>
                <a:ea typeface="方正兰亭中黑_GBK" panose="02000000000000000000" pitchFamily="2" charset="-122"/>
              </a:rPr>
              <a:t>， 指导结果收敛。</a:t>
            </a:r>
            <a:endParaRPr lang="en-US" altLang="zh-CN" sz="2400" dirty="0">
              <a:solidFill>
                <a:srgbClr val="0070C0"/>
              </a:solidFill>
              <a:latin typeface="方正兰亭中黑_GBK" panose="02000000000000000000" pitchFamily="2" charset="-122"/>
              <a:ea typeface="方正兰亭中黑_GBK" panose="02000000000000000000" pitchFamily="2" charset="-122"/>
            </a:endParaRPr>
          </a:p>
        </p:txBody>
      </p:sp>
      <p:pic>
        <p:nvPicPr>
          <p:cNvPr id="4" name="Picture 7">
            <a:extLst>
              <a:ext uri="{FF2B5EF4-FFF2-40B4-BE49-F238E27FC236}">
                <a16:creationId xmlns:a16="http://schemas.microsoft.com/office/drawing/2014/main" id="{8FBB9FAC-587B-4B72-95D0-2B805B3F2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16" y="2564904"/>
            <a:ext cx="3478212"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对象 2">
            <a:extLst>
              <a:ext uri="{FF2B5EF4-FFF2-40B4-BE49-F238E27FC236}">
                <a16:creationId xmlns:a16="http://schemas.microsoft.com/office/drawing/2014/main" id="{ED057D1F-F308-454F-A06E-6EFD9F9D82E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1828" y="3439617"/>
            <a:ext cx="4221163" cy="168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53339143"/>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k-means</a:t>
            </a:r>
            <a:endPar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3">
            <a:extLst>
              <a:ext uri="{FF2B5EF4-FFF2-40B4-BE49-F238E27FC236}">
                <a16:creationId xmlns:a16="http://schemas.microsoft.com/office/drawing/2014/main" id="{40543B7C-CF54-45A5-9901-D5F650B096D1}"/>
              </a:ext>
            </a:extLst>
          </p:cNvPr>
          <p:cNvSpPr txBox="1">
            <a:spLocks noChangeArrowheads="1"/>
          </p:cNvSpPr>
          <p:nvPr/>
        </p:nvSpPr>
        <p:spPr bwMode="auto">
          <a:xfrm>
            <a:off x="560666" y="1052711"/>
            <a:ext cx="8424862"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0" marR="0" lvl="0" indent="0" defTabSz="914400" rtl="0" eaLnBrk="1" fontAlgn="base" latinLnBrk="0" hangingPunct="1">
              <a:lnSpc>
                <a:spcPct val="130000"/>
              </a:lnSpc>
              <a:spcBef>
                <a:spcPct val="0"/>
              </a:spcBef>
              <a:spcAft>
                <a:spcPct val="0"/>
              </a:spcAft>
              <a:buClrTx/>
              <a:buSzPct val="80000"/>
              <a:buFont typeface="Wingdings" panose="05000000000000000000" pitchFamily="2" charset="2"/>
              <a:buChar char="n"/>
              <a:tabLst/>
              <a:defRPr/>
            </a:pPr>
            <a:r>
              <a:rPr kumimoji="0" lang="zh-CN" altLang="en-US" sz="2800" b="1" i="0" u="none" strike="noStrike" kern="1200" cap="none" spc="0" normalizeH="0" baseline="0" noProof="0" dirty="0">
                <a:ln>
                  <a:noFill/>
                </a:ln>
                <a:solidFill>
                  <a:srgbClr val="FF0000"/>
                </a:solidFill>
                <a:effectLst/>
                <a:uLnTx/>
                <a:uFillTx/>
                <a:latin typeface="方正兰亭中黑_GBK" panose="02000000000000000000" pitchFamily="2" charset="-122"/>
                <a:ea typeface="方正兰亭中黑_GBK" panose="02000000000000000000" pitchFamily="2" charset="-122"/>
                <a:cs typeface="+mn-cs"/>
              </a:rPr>
              <a:t> 例子</a:t>
            </a:r>
            <a:r>
              <a:rPr kumimoji="0" lang="en-US" altLang="zh-CN" sz="2800" b="1" i="0" u="none" strike="noStrike" kern="1200" cap="none" spc="0" normalizeH="0" baseline="0" noProof="0" dirty="0">
                <a:ln>
                  <a:noFill/>
                </a:ln>
                <a:solidFill>
                  <a:srgbClr val="FF0000"/>
                </a:solidFill>
                <a:effectLst/>
                <a:uLnTx/>
                <a:uFillTx/>
                <a:latin typeface="Palatino Linotype" panose="02040502050505030304" pitchFamily="18" charset="0"/>
                <a:ea typeface="宋体" panose="02010600030101010101" pitchFamily="2" charset="-122"/>
                <a:cs typeface="+mn-cs"/>
              </a:rPr>
              <a:t>2</a:t>
            </a:r>
            <a:r>
              <a:rPr kumimoji="0" lang="zh-CN" altLang="en-US" sz="2800" b="1" i="0" u="none" strike="noStrike" kern="1200" cap="none" spc="0" normalizeH="0" baseline="0" noProof="0" dirty="0">
                <a:ln>
                  <a:noFill/>
                </a:ln>
                <a:solidFill>
                  <a:srgbClr val="FF0000"/>
                </a:solidFill>
                <a:effectLst/>
                <a:uLnTx/>
                <a:uFillTx/>
                <a:latin typeface="方正兰亭中黑_GBK" panose="02000000000000000000" pitchFamily="2" charset="-122"/>
                <a:ea typeface="方正兰亭中黑_GBK" panose="02000000000000000000" pitchFamily="2" charset="-122"/>
                <a:cs typeface="+mn-cs"/>
              </a:rPr>
              <a:t>：药品聚类；</a:t>
            </a:r>
            <a:r>
              <a:rPr kumimoji="0" lang="en-US" altLang="zh-CN" sz="2800" b="1" i="0" u="none" strike="noStrike" kern="1200" cap="none" spc="0" normalizeH="0" baseline="0" noProof="0" dirty="0">
                <a:ln>
                  <a:noFill/>
                </a:ln>
                <a:solidFill>
                  <a:srgbClr val="FF0000"/>
                </a:solidFill>
                <a:effectLst/>
                <a:uLnTx/>
                <a:uFillTx/>
                <a:latin typeface="Palatino Linotype" panose="02040502050505030304" pitchFamily="18" charset="0"/>
                <a:ea typeface="宋体" panose="02010600030101010101" pitchFamily="2" charset="-122"/>
                <a:cs typeface="+mn-cs"/>
              </a:rPr>
              <a:t>k=2</a:t>
            </a:r>
          </a:p>
          <a:p>
            <a:pPr marL="0" indent="0" eaLnBrk="1" hangingPunct="1">
              <a:spcBef>
                <a:spcPts val="600"/>
              </a:spcBef>
              <a:buSzPct val="80000"/>
              <a:buFont typeface="Wingdings" pitchFamily="2" charset="2"/>
              <a:buNone/>
              <a:defRPr/>
            </a:pPr>
            <a:r>
              <a:rPr lang="en-US" altLang="zh-CN" sz="2800" dirty="0">
                <a:solidFill>
                  <a:srgbClr val="C00000"/>
                </a:solidFill>
                <a:effectLst>
                  <a:outerShdw blurRad="38100" dist="38100" dir="2700000" algn="tl">
                    <a:srgbClr val="000000">
                      <a:alpha val="43137"/>
                    </a:srgbClr>
                  </a:outerShdw>
                </a:effectLst>
                <a:latin typeface="Palatino Linotype" pitchFamily="18" charset="0"/>
              </a:rPr>
              <a:t>      </a:t>
            </a:r>
            <a:r>
              <a:rPr lang="en-US" altLang="zh-CN" sz="240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Step4</a:t>
            </a:r>
            <a:r>
              <a:rPr lang="zh-CN" altLang="en-US" sz="240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 </a:t>
            </a:r>
            <a:r>
              <a:rPr lang="zh-CN" altLang="en-US" sz="2400" dirty="0">
                <a:solidFill>
                  <a:srgbClr val="0070C0"/>
                </a:solidFill>
                <a:latin typeface="方正兰亭中黑_GBK" panose="02000000000000000000" pitchFamily="2" charset="-122"/>
                <a:ea typeface="方正兰亭中黑_GBK" panose="02000000000000000000" pitchFamily="2" charset="-122"/>
              </a:rPr>
              <a:t>重复</a:t>
            </a:r>
            <a:r>
              <a:rPr lang="en-US" altLang="zh-CN" sz="2400" dirty="0">
                <a:solidFill>
                  <a:srgbClr val="0070C0"/>
                </a:solidFill>
                <a:latin typeface="方正兰亭中黑_GBK" panose="02000000000000000000" pitchFamily="2" charset="-122"/>
                <a:ea typeface="方正兰亭中黑_GBK" panose="02000000000000000000" pitchFamily="2" charset="-122"/>
              </a:rPr>
              <a:t>Step1-3</a:t>
            </a:r>
            <a:r>
              <a:rPr lang="zh-CN" altLang="en-US" sz="2400" dirty="0">
                <a:solidFill>
                  <a:srgbClr val="0070C0"/>
                </a:solidFill>
                <a:latin typeface="方正兰亭中黑_GBK" panose="02000000000000000000" pitchFamily="2" charset="-122"/>
                <a:ea typeface="方正兰亭中黑_GBK" panose="02000000000000000000" pitchFamily="2" charset="-122"/>
              </a:rPr>
              <a:t>， 直到结果收敛。</a:t>
            </a:r>
            <a:endParaRPr lang="en-US" altLang="zh-CN" sz="2400" dirty="0">
              <a:solidFill>
                <a:srgbClr val="0070C0"/>
              </a:solidFill>
              <a:latin typeface="方正兰亭中黑_GBK" panose="02000000000000000000" pitchFamily="2" charset="-122"/>
              <a:ea typeface="方正兰亭中黑_GBK" panose="02000000000000000000" pitchFamily="2" charset="-122"/>
            </a:endParaRPr>
          </a:p>
        </p:txBody>
      </p:sp>
      <p:pic>
        <p:nvPicPr>
          <p:cNvPr id="4" name="Picture 7">
            <a:extLst>
              <a:ext uri="{FF2B5EF4-FFF2-40B4-BE49-F238E27FC236}">
                <a16:creationId xmlns:a16="http://schemas.microsoft.com/office/drawing/2014/main" id="{56AD14DB-A75F-4D95-B3BB-B71842C80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16" y="2492573"/>
            <a:ext cx="3478212"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FD383B9D-B9D2-4A20-9020-50E95A7377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553" y="2852936"/>
            <a:ext cx="4248150"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3">
            <a:extLst>
              <a:ext uri="{FF2B5EF4-FFF2-40B4-BE49-F238E27FC236}">
                <a16:creationId xmlns:a16="http://schemas.microsoft.com/office/drawing/2014/main" id="{E67E6782-8E76-4B16-B6BC-920B392B8FFE}"/>
              </a:ext>
            </a:extLst>
          </p:cNvPr>
          <p:cNvSpPr>
            <a:spLocks noChangeArrowheads="1"/>
          </p:cNvSpPr>
          <p:nvPr/>
        </p:nvSpPr>
        <p:spPr bwMode="auto">
          <a:xfrm>
            <a:off x="4388128" y="4940498"/>
            <a:ext cx="37957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zh-CN" altLang="en-US" sz="2400" dirty="0">
                <a:solidFill>
                  <a:srgbClr val="0070C0"/>
                </a:solidFill>
                <a:latin typeface="方正兰亭中黑_GBK" panose="02000000000000000000" pitchFamily="2" charset="-122"/>
                <a:ea typeface="方正兰亭中黑_GBK" panose="02000000000000000000" pitchFamily="2" charset="-122"/>
              </a:rPr>
              <a:t>当簇与中心值不再改变时，算法结束。</a:t>
            </a:r>
            <a:endParaRPr lang="en-US" altLang="zh-CN" sz="2400" dirty="0">
              <a:solidFill>
                <a:srgbClr val="0070C0"/>
              </a:solidFill>
              <a:latin typeface="方正兰亭中黑_GBK" panose="02000000000000000000" pitchFamily="2" charset="-122"/>
              <a:ea typeface="方正兰亭中黑_GBK" panose="02000000000000000000" pitchFamily="2" charset="-122"/>
            </a:endParaRPr>
          </a:p>
        </p:txBody>
      </p:sp>
    </p:spTree>
    <p:extLst>
      <p:ext uri="{BB962C8B-B14F-4D97-AF65-F5344CB8AC3E}">
        <p14:creationId xmlns:p14="http://schemas.microsoft.com/office/powerpoint/2010/main" val="3245069148"/>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k-means</a:t>
            </a:r>
            <a:endPar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77934F7F-C095-493A-B6B6-606D4BA0F169}"/>
              </a:ext>
            </a:extLst>
          </p:cNvPr>
          <p:cNvSpPr txBox="1">
            <a:spLocks/>
          </p:cNvSpPr>
          <p:nvPr/>
        </p:nvSpPr>
        <p:spPr>
          <a:xfrm>
            <a:off x="457200" y="980728"/>
            <a:ext cx="8229600" cy="547260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20000"/>
              </a:lnSpc>
              <a:spcBef>
                <a:spcPts val="600"/>
              </a:spcBef>
              <a:buSzPct val="100000"/>
              <a:buFont typeface="Wingdings" panose="05000000000000000000"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可扩展性较好，</a:t>
            </a:r>
            <a:r>
              <a:rPr lang="zh-CN" altLang="en-US" sz="2800" b="0" kern="1200" dirty="0">
                <a:solidFill>
                  <a:srgbClr val="0070C0"/>
                </a:solidFill>
                <a:latin typeface="Calibri" pitchFamily="34" charset="0"/>
                <a:cs typeface="Calibri" pitchFamily="34" charset="0"/>
              </a:rPr>
              <a:t>算法</a:t>
            </a:r>
            <a:r>
              <a:rPr lang="zh-CN" altLang="en-US" sz="2800" b="0" dirty="0">
                <a:solidFill>
                  <a:srgbClr val="0070C0"/>
                </a:solidFill>
                <a:latin typeface="Calibri" pitchFamily="34" charset="0"/>
                <a:cs typeface="Calibri" pitchFamily="34" charset="0"/>
              </a:rPr>
              <a:t>复杂度为</a:t>
            </a:r>
            <a:r>
              <a:rPr lang="en-US" altLang="zh-CN" sz="2800" b="0" i="1" kern="1200" dirty="0">
                <a:solidFill>
                  <a:srgbClr val="0000FF"/>
                </a:solidFill>
                <a:effectLst>
                  <a:outerShdw blurRad="38100" dist="38100" dir="2700000" algn="tl">
                    <a:srgbClr val="000000">
                      <a:alpha val="43137"/>
                    </a:srgbClr>
                  </a:outerShdw>
                </a:effectLst>
                <a:latin typeface="Calibri" pitchFamily="34" charset="0"/>
                <a:cs typeface="Calibri" pitchFamily="34" charset="0"/>
              </a:rPr>
              <a:t>O(</a:t>
            </a:r>
            <a:r>
              <a:rPr lang="en-US" altLang="zh-CN" sz="2800" b="0" i="1" kern="1200" dirty="0" err="1">
                <a:solidFill>
                  <a:srgbClr val="0000FF"/>
                </a:solidFill>
                <a:effectLst>
                  <a:outerShdw blurRad="38100" dist="38100" dir="2700000" algn="tl">
                    <a:srgbClr val="000000">
                      <a:alpha val="43137"/>
                    </a:srgbClr>
                  </a:outerShdw>
                </a:effectLst>
                <a:latin typeface="Calibri" pitchFamily="34" charset="0"/>
                <a:cs typeface="Calibri" pitchFamily="34" charset="0"/>
              </a:rPr>
              <a:t>nkt</a:t>
            </a:r>
            <a:r>
              <a:rPr lang="en-US" altLang="zh-CN" sz="2800" b="0" i="1" kern="1200" dirty="0">
                <a:solidFill>
                  <a:srgbClr val="0000FF"/>
                </a:solidFill>
                <a:effectLst>
                  <a:outerShdw blurRad="38100" dist="38100" dir="2700000" algn="tl">
                    <a:srgbClr val="000000">
                      <a:alpha val="43137"/>
                    </a:srgbClr>
                  </a:outerShdw>
                </a:effectLst>
                <a:latin typeface="Calibri" pitchFamily="34" charset="0"/>
                <a:cs typeface="Calibri" pitchFamily="34" charset="0"/>
              </a:rPr>
              <a:t>)</a:t>
            </a:r>
            <a:r>
              <a:rPr lang="zh-CN" altLang="en-US" sz="2800" b="0" dirty="0">
                <a:solidFill>
                  <a:srgbClr val="0070C0"/>
                </a:solidFill>
                <a:latin typeface="Calibri" pitchFamily="34" charset="0"/>
                <a:cs typeface="Calibri" pitchFamily="34" charset="0"/>
              </a:rPr>
              <a:t>，其中</a:t>
            </a:r>
            <a:r>
              <a:rPr lang="en-US" altLang="zh-CN" sz="2800" b="0" i="1" kern="1200" dirty="0">
                <a:solidFill>
                  <a:srgbClr val="0000FF"/>
                </a:solidFill>
                <a:effectLst>
                  <a:outerShdw blurRad="38100" dist="38100" dir="2700000" algn="tl">
                    <a:srgbClr val="000000">
                      <a:alpha val="43137"/>
                    </a:srgbClr>
                  </a:outerShdw>
                </a:effectLst>
                <a:latin typeface="Calibri" pitchFamily="34" charset="0"/>
                <a:cs typeface="Calibri" pitchFamily="34" charset="0"/>
              </a:rPr>
              <a:t>n</a:t>
            </a:r>
            <a:r>
              <a:rPr lang="zh-CN" altLang="en-US" sz="2800" b="0" dirty="0">
                <a:solidFill>
                  <a:srgbClr val="0070C0"/>
                </a:solidFill>
                <a:latin typeface="Calibri" pitchFamily="34" charset="0"/>
                <a:cs typeface="Calibri" pitchFamily="34" charset="0"/>
              </a:rPr>
              <a:t>为对象总数，</a:t>
            </a:r>
            <a:r>
              <a:rPr lang="en-US" altLang="zh-CN" sz="2800" b="0" i="1" kern="1200" dirty="0">
                <a:solidFill>
                  <a:srgbClr val="0000FF"/>
                </a:solidFill>
                <a:effectLst>
                  <a:outerShdw blurRad="38100" dist="38100" dir="2700000" algn="tl">
                    <a:srgbClr val="000000">
                      <a:alpha val="43137"/>
                    </a:srgbClr>
                  </a:outerShdw>
                </a:effectLst>
                <a:latin typeface="Calibri" pitchFamily="34" charset="0"/>
                <a:cs typeface="Calibri" pitchFamily="34" charset="0"/>
              </a:rPr>
              <a:t>k</a:t>
            </a:r>
            <a:r>
              <a:rPr lang="zh-CN" altLang="en-US" sz="2800" b="0" dirty="0">
                <a:solidFill>
                  <a:srgbClr val="0070C0"/>
                </a:solidFill>
                <a:latin typeface="Calibri" pitchFamily="34" charset="0"/>
                <a:cs typeface="Calibri" pitchFamily="34" charset="0"/>
              </a:rPr>
              <a:t>是簇的个数，</a:t>
            </a:r>
            <a:r>
              <a:rPr lang="en-US" altLang="zh-CN" sz="2800" b="0" i="1" kern="1200" dirty="0">
                <a:solidFill>
                  <a:srgbClr val="0000FF"/>
                </a:solidFill>
                <a:effectLst>
                  <a:outerShdw blurRad="38100" dist="38100" dir="2700000" algn="tl">
                    <a:srgbClr val="000000">
                      <a:alpha val="43137"/>
                    </a:srgbClr>
                  </a:outerShdw>
                </a:effectLst>
                <a:latin typeface="Calibri" pitchFamily="34" charset="0"/>
                <a:cs typeface="Calibri" pitchFamily="34" charset="0"/>
              </a:rPr>
              <a:t>t</a:t>
            </a:r>
            <a:r>
              <a:rPr lang="zh-CN" altLang="en-US" sz="2800" b="0" dirty="0">
                <a:solidFill>
                  <a:srgbClr val="0070C0"/>
                </a:solidFill>
                <a:latin typeface="Calibri" pitchFamily="34" charset="0"/>
                <a:cs typeface="Calibri" pitchFamily="34" charset="0"/>
              </a:rPr>
              <a:t>是迭代次数。</a:t>
            </a:r>
          </a:p>
          <a:p>
            <a:pPr eaLnBrk="1" hangingPunct="1">
              <a:lnSpc>
                <a:spcPct val="120000"/>
              </a:lnSpc>
              <a:spcBef>
                <a:spcPts val="600"/>
              </a:spcBef>
              <a:buSzPct val="100000"/>
              <a:buFont typeface="Wingdings" panose="05000000000000000000" pitchFamily="2" charset="2"/>
              <a:buChar char="n"/>
              <a:defRPr/>
            </a:pPr>
            <a:r>
              <a:rPr lang="zh-CN" altLang="en-US" sz="2800" b="0" kern="1200" dirty="0">
                <a:solidFill>
                  <a:srgbClr val="FF0000"/>
                </a:solidFill>
                <a:latin typeface="方正兰亭中黑_GBK" panose="02000000000000000000" pitchFamily="2" charset="-122"/>
                <a:ea typeface="方正兰亭中黑_GBK" panose="02000000000000000000" pitchFamily="2" charset="-122"/>
                <a:cs typeface="Calibri" pitchFamily="34" charset="0"/>
              </a:rPr>
              <a:t>经常终止于局部最优解</a:t>
            </a:r>
          </a:p>
          <a:p>
            <a:pPr eaLnBrk="1" hangingPunct="1">
              <a:lnSpc>
                <a:spcPct val="120000"/>
              </a:lnSpc>
              <a:spcBef>
                <a:spcPts val="600"/>
              </a:spcBef>
              <a:buSzPct val="100000"/>
              <a:buFont typeface="Wingdings" panose="05000000000000000000"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缺点</a:t>
            </a:r>
          </a:p>
          <a:p>
            <a:pPr lvl="1" eaLnBrk="1" hangingPunct="1">
              <a:lnSpc>
                <a:spcPct val="120000"/>
              </a:lnSpc>
              <a:spcBef>
                <a:spcPts val="300"/>
              </a:spcBef>
              <a:buFont typeface="Wingdings" panose="05000000000000000000" pitchFamily="2" charset="2"/>
              <a:buChar char="ü"/>
              <a:defRPr/>
            </a:pPr>
            <a:r>
              <a:rPr lang="zh-CN" altLang="en-US" sz="2400" b="0" kern="0" dirty="0">
                <a:solidFill>
                  <a:srgbClr val="0070C0"/>
                </a:solidFill>
                <a:latin typeface="方正兰亭中黑_GBK" panose="02000000000000000000" pitchFamily="2" charset="-122"/>
                <a:ea typeface="方正兰亭中黑_GBK" panose="02000000000000000000" pitchFamily="2" charset="-122"/>
              </a:rPr>
              <a:t>只有当簇均值有定义的情况下，</a:t>
            </a:r>
            <a:r>
              <a:rPr lang="en-US" altLang="zh-CN" sz="2400" b="0" i="1" kern="0" dirty="0">
                <a:solidFill>
                  <a:srgbClr val="0000FF"/>
                </a:solidFill>
                <a:effectLst>
                  <a:outerShdw blurRad="38100" dist="38100" dir="2700000" algn="tl">
                    <a:srgbClr val="000000">
                      <a:alpha val="43137"/>
                    </a:srgbClr>
                  </a:outerShdw>
                </a:effectLst>
                <a:latin typeface="Calibri" pitchFamily="34" charset="0"/>
                <a:cs typeface="Calibri" pitchFamily="34" charset="0"/>
              </a:rPr>
              <a:t>k-means</a:t>
            </a:r>
            <a:r>
              <a:rPr lang="zh-CN" altLang="en-US" sz="2400" b="0" kern="0" dirty="0">
                <a:solidFill>
                  <a:srgbClr val="0070C0"/>
                </a:solidFill>
                <a:latin typeface="方正兰亭中黑_GBK" panose="02000000000000000000" pitchFamily="2" charset="-122"/>
                <a:ea typeface="方正兰亭中黑_GBK" panose="02000000000000000000" pitchFamily="2" charset="-122"/>
              </a:rPr>
              <a:t>才能使用。（某些分类属性的均值可能没有定义</a:t>
            </a:r>
            <a:r>
              <a:rPr lang="zh-CN" altLang="en-US" sz="2400" b="0" kern="0" dirty="0"/>
              <a:t>）</a:t>
            </a:r>
          </a:p>
          <a:p>
            <a:pPr lvl="1" eaLnBrk="1" hangingPunct="1">
              <a:lnSpc>
                <a:spcPct val="120000"/>
              </a:lnSpc>
              <a:spcBef>
                <a:spcPts val="300"/>
              </a:spcBef>
              <a:buFont typeface="Wingdings" panose="05000000000000000000" pitchFamily="2" charset="2"/>
              <a:buChar char="ü"/>
              <a:defRPr/>
            </a:pPr>
            <a:r>
              <a:rPr lang="zh-CN" altLang="en-US" sz="2400" b="0" kern="0" dirty="0">
                <a:solidFill>
                  <a:srgbClr val="0070C0"/>
                </a:solidFill>
                <a:latin typeface="方正兰亭中黑_GBK" panose="02000000000000000000" pitchFamily="2" charset="-122"/>
                <a:ea typeface="方正兰亭中黑_GBK" panose="02000000000000000000" pitchFamily="2" charset="-122"/>
              </a:rPr>
              <a:t>必须首先给定簇数目</a:t>
            </a:r>
            <a:r>
              <a:rPr lang="en-US" altLang="zh-CN" sz="2400" b="0" i="1" kern="0" dirty="0">
                <a:solidFill>
                  <a:srgbClr val="0000FF"/>
                </a:solidFill>
                <a:effectLst>
                  <a:outerShdw blurRad="38100" dist="38100" dir="2700000" algn="tl">
                    <a:srgbClr val="000000">
                      <a:alpha val="43137"/>
                    </a:srgbClr>
                  </a:outerShdw>
                </a:effectLst>
                <a:latin typeface="Calibri" pitchFamily="34" charset="0"/>
                <a:cs typeface="Calibri" pitchFamily="34" charset="0"/>
              </a:rPr>
              <a:t>k</a:t>
            </a:r>
            <a:endParaRPr lang="zh-CN" altLang="en-US" sz="2400" b="0" kern="0" dirty="0"/>
          </a:p>
          <a:p>
            <a:pPr lvl="1" eaLnBrk="1" hangingPunct="1">
              <a:lnSpc>
                <a:spcPct val="120000"/>
              </a:lnSpc>
              <a:spcBef>
                <a:spcPts val="300"/>
              </a:spcBef>
              <a:buFont typeface="Wingdings" panose="05000000000000000000" pitchFamily="2" charset="2"/>
              <a:buChar char="ü"/>
              <a:defRPr/>
            </a:pPr>
            <a:r>
              <a:rPr lang="zh-CN" altLang="en-US" sz="2400" b="0" kern="0" dirty="0">
                <a:solidFill>
                  <a:srgbClr val="0070C0"/>
                </a:solidFill>
                <a:latin typeface="方正兰亭中黑_GBK" panose="02000000000000000000" pitchFamily="2" charset="-122"/>
                <a:ea typeface="方正兰亭中黑_GBK" panose="02000000000000000000" pitchFamily="2" charset="-122"/>
              </a:rPr>
              <a:t>不适合发现</a:t>
            </a:r>
            <a:r>
              <a:rPr lang="zh-CN" altLang="en-US" sz="2400" b="0" kern="0" dirty="0">
                <a:solidFill>
                  <a:srgbClr val="0000FF"/>
                </a:solidFill>
                <a:effectLst>
                  <a:outerShdw blurRad="38100" dist="38100" dir="2700000" algn="tl">
                    <a:srgbClr val="000000">
                      <a:alpha val="43137"/>
                    </a:srgbClr>
                  </a:outerShdw>
                </a:effectLst>
              </a:rPr>
              <a:t>非凸形状（</a:t>
            </a:r>
            <a:r>
              <a:rPr lang="en-US" altLang="zh-CN" b="0" i="1" kern="1200" dirty="0">
                <a:solidFill>
                  <a:srgbClr val="0000FF"/>
                </a:solidFill>
                <a:effectLst>
                  <a:outerShdw blurRad="38100" dist="38100" dir="2700000" algn="tl">
                    <a:srgbClr val="000000">
                      <a:alpha val="43137"/>
                    </a:srgbClr>
                  </a:outerShdw>
                </a:effectLst>
                <a:latin typeface="Calibri" pitchFamily="34" charset="0"/>
                <a:cs typeface="Calibri" pitchFamily="34" charset="0"/>
              </a:rPr>
              <a:t>non-convex shapes</a:t>
            </a:r>
            <a:r>
              <a:rPr lang="zh-CN" altLang="en-US" sz="2400" b="0" kern="0" dirty="0">
                <a:solidFill>
                  <a:srgbClr val="0000FF"/>
                </a:solidFill>
                <a:effectLst>
                  <a:outerShdw blurRad="38100" dist="38100" dir="2700000" algn="tl">
                    <a:srgbClr val="000000">
                      <a:alpha val="43137"/>
                    </a:srgbClr>
                  </a:outerShdw>
                </a:effectLst>
              </a:rPr>
              <a:t>）的簇</a:t>
            </a:r>
            <a:r>
              <a:rPr lang="zh-CN" altLang="en-US" sz="2400" b="0" kern="0" dirty="0">
                <a:solidFill>
                  <a:srgbClr val="0070C0"/>
                </a:solidFill>
                <a:latin typeface="方正兰亭中黑_GBK" panose="02000000000000000000" pitchFamily="2" charset="-122"/>
                <a:ea typeface="方正兰亭中黑_GBK" panose="02000000000000000000" pitchFamily="2" charset="-122"/>
              </a:rPr>
              <a:t>，或者大小差别很大的簇</a:t>
            </a:r>
          </a:p>
          <a:p>
            <a:pPr lvl="1" eaLnBrk="1" hangingPunct="1">
              <a:lnSpc>
                <a:spcPct val="120000"/>
              </a:lnSpc>
              <a:spcBef>
                <a:spcPts val="300"/>
              </a:spcBef>
              <a:buFont typeface="Wingdings" panose="05000000000000000000" pitchFamily="2" charset="2"/>
              <a:buChar char="ü"/>
              <a:defRPr/>
            </a:pPr>
            <a:r>
              <a:rPr lang="zh-CN" altLang="en-US" sz="2400" b="0" kern="0" dirty="0">
                <a:solidFill>
                  <a:srgbClr val="0070C0"/>
                </a:solidFill>
                <a:latin typeface="方正兰亭中黑_GBK" panose="02000000000000000000" pitchFamily="2" charset="-122"/>
                <a:ea typeface="方正兰亭中黑_GBK" panose="02000000000000000000" pitchFamily="2" charset="-122"/>
              </a:rPr>
              <a:t>对</a:t>
            </a:r>
            <a:r>
              <a:rPr lang="zh-CN" altLang="en-US" sz="2400" b="0" kern="0" dirty="0">
                <a:solidFill>
                  <a:srgbClr val="0000FF"/>
                </a:solidFill>
                <a:effectLst>
                  <a:outerShdw blurRad="38100" dist="38100" dir="2700000" algn="tl">
                    <a:srgbClr val="000000">
                      <a:alpha val="43137"/>
                    </a:srgbClr>
                  </a:outerShdw>
                </a:effectLst>
              </a:rPr>
              <a:t>噪声</a:t>
            </a:r>
            <a:r>
              <a:rPr lang="zh-CN" altLang="en-US" sz="2400" b="0" kern="0" dirty="0">
                <a:solidFill>
                  <a:srgbClr val="0070C0"/>
                </a:solidFill>
                <a:latin typeface="方正兰亭中黑_GBK" panose="02000000000000000000" pitchFamily="2" charset="-122"/>
                <a:ea typeface="方正兰亭中黑_GBK" panose="02000000000000000000" pitchFamily="2" charset="-122"/>
              </a:rPr>
              <a:t>和</a:t>
            </a:r>
            <a:r>
              <a:rPr lang="zh-CN" altLang="en-US" sz="2400" b="0" kern="0" dirty="0">
                <a:solidFill>
                  <a:srgbClr val="0000FF"/>
                </a:solidFill>
                <a:effectLst>
                  <a:outerShdw blurRad="38100" dist="38100" dir="2700000" algn="tl">
                    <a:srgbClr val="000000">
                      <a:alpha val="43137"/>
                    </a:srgbClr>
                  </a:outerShdw>
                </a:effectLst>
              </a:rPr>
              <a:t>离群点</a:t>
            </a:r>
            <a:r>
              <a:rPr lang="zh-CN" altLang="en-US" sz="2400" b="0" kern="0" dirty="0">
                <a:solidFill>
                  <a:srgbClr val="0070C0"/>
                </a:solidFill>
                <a:latin typeface="方正兰亭中黑_GBK" panose="02000000000000000000" pitchFamily="2" charset="-122"/>
                <a:ea typeface="方正兰亭中黑_GBK" panose="02000000000000000000" pitchFamily="2" charset="-122"/>
              </a:rPr>
              <a:t>数据敏感</a:t>
            </a:r>
          </a:p>
        </p:txBody>
      </p:sp>
    </p:spTree>
    <p:extLst>
      <p:ext uri="{BB962C8B-B14F-4D97-AF65-F5344CB8AC3E}">
        <p14:creationId xmlns:p14="http://schemas.microsoft.com/office/powerpoint/2010/main" val="156599612"/>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k-means</a:t>
            </a:r>
            <a:endPar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pic>
        <p:nvPicPr>
          <p:cNvPr id="3" name="Picture 3">
            <a:extLst>
              <a:ext uri="{FF2B5EF4-FFF2-40B4-BE49-F238E27FC236}">
                <a16:creationId xmlns:a16="http://schemas.microsoft.com/office/drawing/2014/main" id="{71D9C3F4-EFA9-4361-B17C-FAD358584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784" y="1124744"/>
            <a:ext cx="8229600" cy="497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4444033"/>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6.1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什么是聚类分析</a:t>
            </a:r>
            <a:endPar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5" name="Rectangle 6">
            <a:extLst>
              <a:ext uri="{FF2B5EF4-FFF2-40B4-BE49-F238E27FC236}">
                <a16:creationId xmlns:a16="http://schemas.microsoft.com/office/drawing/2014/main" id="{8E15789E-3C76-4791-A034-BAFFFBEC6855}"/>
              </a:ext>
            </a:extLst>
          </p:cNvPr>
          <p:cNvSpPr txBox="1">
            <a:spLocks noChangeArrowheads="1"/>
          </p:cNvSpPr>
          <p:nvPr/>
        </p:nvSpPr>
        <p:spPr bwMode="auto">
          <a:xfrm>
            <a:off x="659656" y="1268760"/>
            <a:ext cx="82804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0850" indent="-450850" eaLnBrk="0" hangingPunct="0">
              <a:defRPr b="1">
                <a:solidFill>
                  <a:schemeClr val="tx1"/>
                </a:solidFill>
                <a:latin typeface="Verdana" pitchFamily="34" charset="0"/>
                <a:ea typeface="宋体" pitchFamily="2" charset="-122"/>
              </a:defRPr>
            </a:lvl1pPr>
            <a:lvl2pPr marL="669925" indent="-325438"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a:lnSpc>
                <a:spcPct val="130000"/>
              </a:lnSpc>
              <a:spcBef>
                <a:spcPct val="20000"/>
              </a:spcBef>
              <a:spcAft>
                <a:spcPts val="600"/>
              </a:spcAft>
              <a:buClr>
                <a:schemeClr val="accent2"/>
              </a:buClr>
              <a:buFont typeface="Wingdings" pitchFamily="2" charset="2"/>
              <a:buChar char="n"/>
              <a:defRPr/>
            </a:pPr>
            <a:r>
              <a:rPr lang="en-US" altLang="zh-CN" sz="2800" dirty="0">
                <a:solidFill>
                  <a:srgbClr val="FF0000"/>
                </a:solidFill>
                <a:effectLst>
                  <a:outerShdw blurRad="38100" dist="38100" dir="2700000" algn="tl">
                    <a:srgbClr val="C0C0C0"/>
                  </a:outerShdw>
                </a:effectLst>
                <a:latin typeface="Times New Roman" pitchFamily="18" charset="0"/>
                <a:ea typeface="黑体" pitchFamily="49" charset="-122"/>
              </a:rPr>
              <a:t>Hard Clustering </a:t>
            </a:r>
            <a:r>
              <a:rPr lang="en-US" altLang="zh-CN" sz="2800" dirty="0">
                <a:solidFill>
                  <a:srgbClr val="C00000"/>
                </a:solidFill>
                <a:effectLst>
                  <a:outerShdw blurRad="38100" dist="38100" dir="2700000" algn="tl">
                    <a:srgbClr val="C0C0C0"/>
                  </a:outerShdw>
                </a:effectLst>
                <a:latin typeface="Times New Roman" pitchFamily="18" charset="0"/>
                <a:ea typeface="黑体" pitchFamily="49" charset="-122"/>
              </a:rPr>
              <a:t>– </a:t>
            </a:r>
            <a:r>
              <a:rPr lang="zh-CN" altLang="en-US" sz="2800" b="0" dirty="0">
                <a:solidFill>
                  <a:srgbClr val="0070C0"/>
                </a:solidFill>
                <a:effectLst>
                  <a:outerShdw blurRad="38100" dist="38100" dir="2700000" algn="tl">
                    <a:srgbClr val="C0C0C0"/>
                  </a:outerShdw>
                </a:effectLst>
                <a:latin typeface="方正兰亭中黑_GBK" panose="02000000000000000000" pitchFamily="2" charset="-122"/>
                <a:ea typeface="方正兰亭中黑_GBK" panose="02000000000000000000" pitchFamily="2" charset="-122"/>
              </a:rPr>
              <a:t>每个数据对象仅属于一个簇</a:t>
            </a:r>
            <a:endParaRPr lang="en-US" altLang="zh-CN" sz="2800" b="0" dirty="0">
              <a:solidFill>
                <a:srgbClr val="0070C0"/>
              </a:solidFill>
              <a:effectLst>
                <a:outerShdw blurRad="38100" dist="38100" dir="2700000" algn="tl">
                  <a:srgbClr val="C0C0C0"/>
                </a:outerShdw>
              </a:effectLst>
              <a:latin typeface="方正兰亭中黑_GBK" panose="02000000000000000000" pitchFamily="2" charset="-122"/>
              <a:ea typeface="方正兰亭中黑_GBK" panose="02000000000000000000" pitchFamily="2" charset="-122"/>
            </a:endParaRPr>
          </a:p>
          <a:p>
            <a:pPr>
              <a:lnSpc>
                <a:spcPct val="130000"/>
              </a:lnSpc>
              <a:spcBef>
                <a:spcPct val="20000"/>
              </a:spcBef>
              <a:buClr>
                <a:schemeClr val="accent2"/>
              </a:buClr>
              <a:buFont typeface="Wingdings" pitchFamily="2" charset="2"/>
              <a:buNone/>
              <a:defRPr/>
            </a:pPr>
            <a:endParaRPr lang="en-US" altLang="zh-CN" sz="3200" b="0" dirty="0">
              <a:latin typeface="Palatino Linotype" pitchFamily="18" charset="0"/>
              <a:ea typeface="黑体" pitchFamily="49" charset="-122"/>
            </a:endParaRPr>
          </a:p>
          <a:p>
            <a:pPr marL="344487" lvl="1" indent="0" eaLnBrk="1" hangingPunct="1">
              <a:spcBef>
                <a:spcPct val="20000"/>
              </a:spcBef>
              <a:buClr>
                <a:schemeClr val="accent2"/>
              </a:buClr>
              <a:defRPr/>
            </a:pPr>
            <a:endParaRPr lang="en-US" altLang="zh-CN" sz="3200" u="sng" dirty="0">
              <a:ea typeface="黑体" pitchFamily="49" charset="-122"/>
            </a:endParaRPr>
          </a:p>
          <a:p>
            <a:pPr marL="450850" lvl="1" indent="-450850">
              <a:lnSpc>
                <a:spcPct val="130000"/>
              </a:lnSpc>
              <a:spcBef>
                <a:spcPct val="20000"/>
              </a:spcBef>
              <a:spcAft>
                <a:spcPts val="600"/>
              </a:spcAft>
              <a:buClr>
                <a:schemeClr val="accent2"/>
              </a:buClr>
              <a:buFont typeface="Wingdings" pitchFamily="2" charset="2"/>
              <a:buChar char="n"/>
              <a:defRPr/>
            </a:pPr>
            <a:r>
              <a:rPr lang="en-US" altLang="zh-CN" sz="2800" dirty="0">
                <a:solidFill>
                  <a:srgbClr val="FF0000"/>
                </a:solidFill>
                <a:effectLst>
                  <a:outerShdw blurRad="38100" dist="38100" dir="2700000" algn="tl">
                    <a:srgbClr val="C0C0C0"/>
                  </a:outerShdw>
                </a:effectLst>
                <a:latin typeface="Times New Roman" pitchFamily="18" charset="0"/>
                <a:ea typeface="黑体" pitchFamily="49" charset="-122"/>
              </a:rPr>
              <a:t>Soft Clustering </a:t>
            </a:r>
            <a:r>
              <a:rPr lang="en-US" altLang="zh-CN" sz="2800" dirty="0">
                <a:solidFill>
                  <a:srgbClr val="C00000"/>
                </a:solidFill>
                <a:effectLst>
                  <a:outerShdw blurRad="38100" dist="38100" dir="2700000" algn="tl">
                    <a:srgbClr val="C0C0C0"/>
                  </a:outerShdw>
                </a:effectLst>
                <a:latin typeface="Times New Roman" pitchFamily="18" charset="0"/>
                <a:ea typeface="黑体" pitchFamily="49" charset="-122"/>
              </a:rPr>
              <a:t>–  </a:t>
            </a:r>
            <a:r>
              <a:rPr lang="zh-CN" altLang="en-US" sz="2800" b="0" dirty="0">
                <a:solidFill>
                  <a:srgbClr val="0070C0"/>
                </a:solidFill>
                <a:effectLst>
                  <a:outerShdw blurRad="38100" dist="38100" dir="2700000" algn="tl">
                    <a:srgbClr val="C0C0C0"/>
                  </a:outerShdw>
                </a:effectLst>
                <a:latin typeface="方正兰亭中黑_GBK" panose="02000000000000000000" pitchFamily="2" charset="-122"/>
                <a:ea typeface="方正兰亭中黑_GBK" panose="02000000000000000000" pitchFamily="2" charset="-122"/>
              </a:rPr>
              <a:t>每个数据对象可能属于多个簇</a:t>
            </a:r>
            <a:endParaRPr lang="en-US" altLang="zh-CN" sz="2800" b="0" dirty="0">
              <a:solidFill>
                <a:srgbClr val="0070C0"/>
              </a:solidFill>
              <a:effectLst>
                <a:outerShdw blurRad="38100" dist="38100" dir="2700000" algn="tl">
                  <a:srgbClr val="C0C0C0"/>
                </a:outerShdw>
              </a:effectLst>
              <a:latin typeface="方正兰亭中黑_GBK" panose="02000000000000000000" pitchFamily="2" charset="-122"/>
              <a:ea typeface="方正兰亭中黑_GBK" panose="02000000000000000000" pitchFamily="2" charset="-122"/>
            </a:endParaRPr>
          </a:p>
          <a:p>
            <a:pPr marL="344487" lvl="1" indent="0">
              <a:lnSpc>
                <a:spcPct val="130000"/>
              </a:lnSpc>
              <a:spcBef>
                <a:spcPct val="20000"/>
              </a:spcBef>
              <a:buClr>
                <a:schemeClr val="accent2"/>
              </a:buClr>
              <a:defRPr/>
            </a:pPr>
            <a:endParaRPr lang="en-US" altLang="zh-CN" sz="2800" dirty="0">
              <a:solidFill>
                <a:srgbClr val="C00000"/>
              </a:solidFill>
              <a:effectLst>
                <a:outerShdw blurRad="38100" dist="38100" dir="2700000" algn="tl">
                  <a:srgbClr val="C0C0C0"/>
                </a:outerShdw>
              </a:effectLst>
              <a:latin typeface="Times New Roman" pitchFamily="18" charset="0"/>
              <a:ea typeface="黑体" pitchFamily="49" charset="-122"/>
            </a:endParaRPr>
          </a:p>
        </p:txBody>
      </p:sp>
      <p:sp>
        <p:nvSpPr>
          <p:cNvPr id="6" name="Oval 2">
            <a:extLst>
              <a:ext uri="{FF2B5EF4-FFF2-40B4-BE49-F238E27FC236}">
                <a16:creationId xmlns:a16="http://schemas.microsoft.com/office/drawing/2014/main" id="{D5833C89-F542-46D4-BCCF-CEFAF37529C2}"/>
              </a:ext>
            </a:extLst>
          </p:cNvPr>
          <p:cNvSpPr>
            <a:spLocks noChangeArrowheads="1"/>
          </p:cNvSpPr>
          <p:nvPr/>
        </p:nvSpPr>
        <p:spPr bwMode="auto">
          <a:xfrm>
            <a:off x="5409456" y="2573288"/>
            <a:ext cx="1219200" cy="685800"/>
          </a:xfrm>
          <a:prstGeom prst="ellipse">
            <a:avLst/>
          </a:prstGeom>
          <a:solidFill>
            <a:srgbClr val="FFFFFF"/>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7" name="Oval 3">
            <a:extLst>
              <a:ext uri="{FF2B5EF4-FFF2-40B4-BE49-F238E27FC236}">
                <a16:creationId xmlns:a16="http://schemas.microsoft.com/office/drawing/2014/main" id="{352E0C09-9DF4-440B-90EE-7C2AAD28EC05}"/>
              </a:ext>
            </a:extLst>
          </p:cNvPr>
          <p:cNvSpPr>
            <a:spLocks noChangeArrowheads="1"/>
          </p:cNvSpPr>
          <p:nvPr/>
        </p:nvSpPr>
        <p:spPr bwMode="auto">
          <a:xfrm>
            <a:off x="6247656" y="2039888"/>
            <a:ext cx="838200" cy="609600"/>
          </a:xfrm>
          <a:prstGeom prst="ellipse">
            <a:avLst/>
          </a:prstGeom>
          <a:solidFill>
            <a:srgbClr val="FFFFFF"/>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8" name="Oval 4">
            <a:extLst>
              <a:ext uri="{FF2B5EF4-FFF2-40B4-BE49-F238E27FC236}">
                <a16:creationId xmlns:a16="http://schemas.microsoft.com/office/drawing/2014/main" id="{3B0368FC-3A91-4856-9E74-3FC08DC16CA2}"/>
              </a:ext>
            </a:extLst>
          </p:cNvPr>
          <p:cNvSpPr>
            <a:spLocks noChangeArrowheads="1"/>
          </p:cNvSpPr>
          <p:nvPr/>
        </p:nvSpPr>
        <p:spPr bwMode="auto">
          <a:xfrm>
            <a:off x="5104656" y="2116088"/>
            <a:ext cx="990600" cy="457200"/>
          </a:xfrm>
          <a:prstGeom prst="ellipse">
            <a:avLst/>
          </a:prstGeom>
          <a:solidFill>
            <a:srgbClr val="FFFFFF"/>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9" name="Oval 7">
            <a:extLst>
              <a:ext uri="{FF2B5EF4-FFF2-40B4-BE49-F238E27FC236}">
                <a16:creationId xmlns:a16="http://schemas.microsoft.com/office/drawing/2014/main" id="{964CBE46-D143-4DFF-935F-397328A4606C}"/>
              </a:ext>
            </a:extLst>
          </p:cNvPr>
          <p:cNvSpPr>
            <a:spLocks noChangeArrowheads="1"/>
          </p:cNvSpPr>
          <p:nvPr/>
        </p:nvSpPr>
        <p:spPr bwMode="auto">
          <a:xfrm>
            <a:off x="1980456" y="22684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0" name="Oval 8">
            <a:extLst>
              <a:ext uri="{FF2B5EF4-FFF2-40B4-BE49-F238E27FC236}">
                <a16:creationId xmlns:a16="http://schemas.microsoft.com/office/drawing/2014/main" id="{8D9B7A87-A5DF-478B-81B3-BFE49A854C44}"/>
              </a:ext>
            </a:extLst>
          </p:cNvPr>
          <p:cNvSpPr>
            <a:spLocks noChangeArrowheads="1"/>
          </p:cNvSpPr>
          <p:nvPr/>
        </p:nvSpPr>
        <p:spPr bwMode="auto">
          <a:xfrm>
            <a:off x="2209056" y="27256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1" name="Oval 9">
            <a:extLst>
              <a:ext uri="{FF2B5EF4-FFF2-40B4-BE49-F238E27FC236}">
                <a16:creationId xmlns:a16="http://schemas.microsoft.com/office/drawing/2014/main" id="{8601307A-816A-4185-83FD-94F2C5B6F06C}"/>
              </a:ext>
            </a:extLst>
          </p:cNvPr>
          <p:cNvSpPr>
            <a:spLocks noChangeArrowheads="1"/>
          </p:cNvSpPr>
          <p:nvPr/>
        </p:nvSpPr>
        <p:spPr bwMode="auto">
          <a:xfrm>
            <a:off x="3275856" y="24208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2" name="Oval 10">
            <a:extLst>
              <a:ext uri="{FF2B5EF4-FFF2-40B4-BE49-F238E27FC236}">
                <a16:creationId xmlns:a16="http://schemas.microsoft.com/office/drawing/2014/main" id="{D0DE1745-A2F4-4CF9-947C-2AA5006C50BE}"/>
              </a:ext>
            </a:extLst>
          </p:cNvPr>
          <p:cNvSpPr>
            <a:spLocks noChangeArrowheads="1"/>
          </p:cNvSpPr>
          <p:nvPr/>
        </p:nvSpPr>
        <p:spPr bwMode="auto">
          <a:xfrm>
            <a:off x="2361456" y="23446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3" name="Oval 11">
            <a:extLst>
              <a:ext uri="{FF2B5EF4-FFF2-40B4-BE49-F238E27FC236}">
                <a16:creationId xmlns:a16="http://schemas.microsoft.com/office/drawing/2014/main" id="{FEE703F7-CD8D-4A11-B145-824188D6466E}"/>
              </a:ext>
            </a:extLst>
          </p:cNvPr>
          <p:cNvSpPr>
            <a:spLocks noChangeArrowheads="1"/>
          </p:cNvSpPr>
          <p:nvPr/>
        </p:nvSpPr>
        <p:spPr bwMode="auto">
          <a:xfrm>
            <a:off x="2590056" y="29542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4" name="Oval 12">
            <a:extLst>
              <a:ext uri="{FF2B5EF4-FFF2-40B4-BE49-F238E27FC236}">
                <a16:creationId xmlns:a16="http://schemas.microsoft.com/office/drawing/2014/main" id="{391F805F-0422-452E-BBFE-6968A7F0D8B6}"/>
              </a:ext>
            </a:extLst>
          </p:cNvPr>
          <p:cNvSpPr>
            <a:spLocks noChangeArrowheads="1"/>
          </p:cNvSpPr>
          <p:nvPr/>
        </p:nvSpPr>
        <p:spPr bwMode="auto">
          <a:xfrm>
            <a:off x="2971056" y="28780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5" name="Oval 13">
            <a:extLst>
              <a:ext uri="{FF2B5EF4-FFF2-40B4-BE49-F238E27FC236}">
                <a16:creationId xmlns:a16="http://schemas.microsoft.com/office/drawing/2014/main" id="{5598A907-58C4-499C-A16B-EA5FBBB7FFD0}"/>
              </a:ext>
            </a:extLst>
          </p:cNvPr>
          <p:cNvSpPr>
            <a:spLocks noChangeArrowheads="1"/>
          </p:cNvSpPr>
          <p:nvPr/>
        </p:nvSpPr>
        <p:spPr bwMode="auto">
          <a:xfrm>
            <a:off x="2894856" y="22684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7" name="Oval 14">
            <a:extLst>
              <a:ext uri="{FF2B5EF4-FFF2-40B4-BE49-F238E27FC236}">
                <a16:creationId xmlns:a16="http://schemas.microsoft.com/office/drawing/2014/main" id="{3279DB33-8E69-4E47-AA1E-2E4D4CD20288}"/>
              </a:ext>
            </a:extLst>
          </p:cNvPr>
          <p:cNvSpPr>
            <a:spLocks noChangeArrowheads="1"/>
          </p:cNvSpPr>
          <p:nvPr/>
        </p:nvSpPr>
        <p:spPr bwMode="auto">
          <a:xfrm>
            <a:off x="5257056" y="21922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8" name="Oval 15">
            <a:extLst>
              <a:ext uri="{FF2B5EF4-FFF2-40B4-BE49-F238E27FC236}">
                <a16:creationId xmlns:a16="http://schemas.microsoft.com/office/drawing/2014/main" id="{C59D91E1-8639-4225-B4ED-F086223437A5}"/>
              </a:ext>
            </a:extLst>
          </p:cNvPr>
          <p:cNvSpPr>
            <a:spLocks noChangeArrowheads="1"/>
          </p:cNvSpPr>
          <p:nvPr/>
        </p:nvSpPr>
        <p:spPr bwMode="auto">
          <a:xfrm>
            <a:off x="5638056" y="22684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9" name="Oval 16">
            <a:extLst>
              <a:ext uri="{FF2B5EF4-FFF2-40B4-BE49-F238E27FC236}">
                <a16:creationId xmlns:a16="http://schemas.microsoft.com/office/drawing/2014/main" id="{B7BAD5C3-DB52-49C7-8625-92AEC46C9505}"/>
              </a:ext>
            </a:extLst>
          </p:cNvPr>
          <p:cNvSpPr>
            <a:spLocks noChangeArrowheads="1"/>
          </p:cNvSpPr>
          <p:nvPr/>
        </p:nvSpPr>
        <p:spPr bwMode="auto">
          <a:xfrm>
            <a:off x="5561856" y="27256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0" name="Oval 17">
            <a:extLst>
              <a:ext uri="{FF2B5EF4-FFF2-40B4-BE49-F238E27FC236}">
                <a16:creationId xmlns:a16="http://schemas.microsoft.com/office/drawing/2014/main" id="{64E96E92-D69E-446D-99E0-2C77DA3A9D72}"/>
              </a:ext>
            </a:extLst>
          </p:cNvPr>
          <p:cNvSpPr>
            <a:spLocks noChangeArrowheads="1"/>
          </p:cNvSpPr>
          <p:nvPr/>
        </p:nvSpPr>
        <p:spPr bwMode="auto">
          <a:xfrm>
            <a:off x="6704856" y="22684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1" name="Oval 18">
            <a:extLst>
              <a:ext uri="{FF2B5EF4-FFF2-40B4-BE49-F238E27FC236}">
                <a16:creationId xmlns:a16="http://schemas.microsoft.com/office/drawing/2014/main" id="{88BE8136-FE23-429B-8CF8-F046DCAD6006}"/>
              </a:ext>
            </a:extLst>
          </p:cNvPr>
          <p:cNvSpPr>
            <a:spLocks noChangeArrowheads="1"/>
          </p:cNvSpPr>
          <p:nvPr/>
        </p:nvSpPr>
        <p:spPr bwMode="auto">
          <a:xfrm>
            <a:off x="5866656" y="28780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2" name="Oval 19">
            <a:extLst>
              <a:ext uri="{FF2B5EF4-FFF2-40B4-BE49-F238E27FC236}">
                <a16:creationId xmlns:a16="http://schemas.microsoft.com/office/drawing/2014/main" id="{C4F93049-D271-49A9-B008-D6B7ECC55BA6}"/>
              </a:ext>
            </a:extLst>
          </p:cNvPr>
          <p:cNvSpPr>
            <a:spLocks noChangeArrowheads="1"/>
          </p:cNvSpPr>
          <p:nvPr/>
        </p:nvSpPr>
        <p:spPr bwMode="auto">
          <a:xfrm>
            <a:off x="6247656" y="27256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3" name="Oval 20">
            <a:extLst>
              <a:ext uri="{FF2B5EF4-FFF2-40B4-BE49-F238E27FC236}">
                <a16:creationId xmlns:a16="http://schemas.microsoft.com/office/drawing/2014/main" id="{9CDFBDCD-F85B-4126-AE58-E49CD45E2E48}"/>
              </a:ext>
            </a:extLst>
          </p:cNvPr>
          <p:cNvSpPr>
            <a:spLocks noChangeArrowheads="1"/>
          </p:cNvSpPr>
          <p:nvPr/>
        </p:nvSpPr>
        <p:spPr bwMode="auto">
          <a:xfrm>
            <a:off x="6323856" y="21160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dirty="0"/>
          </a:p>
        </p:txBody>
      </p:sp>
      <p:sp>
        <p:nvSpPr>
          <p:cNvPr id="24" name="Line 21">
            <a:extLst>
              <a:ext uri="{FF2B5EF4-FFF2-40B4-BE49-F238E27FC236}">
                <a16:creationId xmlns:a16="http://schemas.microsoft.com/office/drawing/2014/main" id="{D15E87F6-59C2-4DE5-B162-E67F6A601CC3}"/>
              </a:ext>
            </a:extLst>
          </p:cNvPr>
          <p:cNvSpPr>
            <a:spLocks noChangeShapeType="1"/>
          </p:cNvSpPr>
          <p:nvPr/>
        </p:nvSpPr>
        <p:spPr bwMode="auto">
          <a:xfrm>
            <a:off x="3961656" y="2725688"/>
            <a:ext cx="838200" cy="1588"/>
          </a:xfrm>
          <a:prstGeom prst="line">
            <a:avLst/>
          </a:prstGeom>
          <a:noFill/>
          <a:ln w="19050">
            <a:solidFill>
              <a:schemeClr val="tx1"/>
            </a:solidFill>
            <a:round/>
            <a:headEnd/>
            <a:tailEnd type="stealth"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Oval 22">
            <a:extLst>
              <a:ext uri="{FF2B5EF4-FFF2-40B4-BE49-F238E27FC236}">
                <a16:creationId xmlns:a16="http://schemas.microsoft.com/office/drawing/2014/main" id="{9665ABF4-427E-4866-8A51-1C89C86782A1}"/>
              </a:ext>
            </a:extLst>
          </p:cNvPr>
          <p:cNvSpPr>
            <a:spLocks noChangeArrowheads="1"/>
          </p:cNvSpPr>
          <p:nvPr/>
        </p:nvSpPr>
        <p:spPr bwMode="auto">
          <a:xfrm>
            <a:off x="5517406" y="4770388"/>
            <a:ext cx="1219200" cy="685800"/>
          </a:xfrm>
          <a:prstGeom prst="ellipse">
            <a:avLst/>
          </a:prstGeom>
          <a:solidFill>
            <a:srgbClr val="FFFFFF"/>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6" name="Oval 23">
            <a:extLst>
              <a:ext uri="{FF2B5EF4-FFF2-40B4-BE49-F238E27FC236}">
                <a16:creationId xmlns:a16="http://schemas.microsoft.com/office/drawing/2014/main" id="{7D670204-667A-41E5-98F4-2730583300B5}"/>
              </a:ext>
            </a:extLst>
          </p:cNvPr>
          <p:cNvSpPr>
            <a:spLocks noChangeArrowheads="1"/>
          </p:cNvSpPr>
          <p:nvPr/>
        </p:nvSpPr>
        <p:spPr bwMode="auto">
          <a:xfrm rot="1800000">
            <a:off x="6273056" y="4183013"/>
            <a:ext cx="822325" cy="1077913"/>
          </a:xfrm>
          <a:prstGeom prst="ellipse">
            <a:avLst/>
          </a:prstGeom>
          <a:solidFill>
            <a:srgbClr val="FFFFFF">
              <a:alpha val="0"/>
            </a:srgbClr>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7" name="Oval 24">
            <a:extLst>
              <a:ext uri="{FF2B5EF4-FFF2-40B4-BE49-F238E27FC236}">
                <a16:creationId xmlns:a16="http://schemas.microsoft.com/office/drawing/2014/main" id="{EFA9C56B-4CEC-4F29-90B3-567728489601}"/>
              </a:ext>
            </a:extLst>
          </p:cNvPr>
          <p:cNvSpPr>
            <a:spLocks noChangeArrowheads="1"/>
          </p:cNvSpPr>
          <p:nvPr/>
        </p:nvSpPr>
        <p:spPr bwMode="auto">
          <a:xfrm>
            <a:off x="5288806" y="4236988"/>
            <a:ext cx="804862" cy="1077913"/>
          </a:xfrm>
          <a:prstGeom prst="ellipse">
            <a:avLst/>
          </a:prstGeom>
          <a:solidFill>
            <a:srgbClr val="FFFFFF">
              <a:alpha val="0"/>
            </a:srgbClr>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8" name="Oval 25">
            <a:extLst>
              <a:ext uri="{FF2B5EF4-FFF2-40B4-BE49-F238E27FC236}">
                <a16:creationId xmlns:a16="http://schemas.microsoft.com/office/drawing/2014/main" id="{B01CB70C-1ADC-49A0-8EFF-31BE098119A2}"/>
              </a:ext>
            </a:extLst>
          </p:cNvPr>
          <p:cNvSpPr>
            <a:spLocks noChangeArrowheads="1"/>
          </p:cNvSpPr>
          <p:nvPr/>
        </p:nvSpPr>
        <p:spPr bwMode="auto">
          <a:xfrm>
            <a:off x="2088406" y="44655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9" name="Oval 26">
            <a:extLst>
              <a:ext uri="{FF2B5EF4-FFF2-40B4-BE49-F238E27FC236}">
                <a16:creationId xmlns:a16="http://schemas.microsoft.com/office/drawing/2014/main" id="{228C6A4F-0BE4-4336-86B4-5D931A0923EA}"/>
              </a:ext>
            </a:extLst>
          </p:cNvPr>
          <p:cNvSpPr>
            <a:spLocks noChangeArrowheads="1"/>
          </p:cNvSpPr>
          <p:nvPr/>
        </p:nvSpPr>
        <p:spPr bwMode="auto">
          <a:xfrm>
            <a:off x="2317006" y="49227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30" name="Oval 27">
            <a:extLst>
              <a:ext uri="{FF2B5EF4-FFF2-40B4-BE49-F238E27FC236}">
                <a16:creationId xmlns:a16="http://schemas.microsoft.com/office/drawing/2014/main" id="{3A546F5D-756F-4652-A27E-C420AE64D813}"/>
              </a:ext>
            </a:extLst>
          </p:cNvPr>
          <p:cNvSpPr>
            <a:spLocks noChangeArrowheads="1"/>
          </p:cNvSpPr>
          <p:nvPr/>
        </p:nvSpPr>
        <p:spPr bwMode="auto">
          <a:xfrm>
            <a:off x="3383806" y="46179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31" name="Oval 28">
            <a:extLst>
              <a:ext uri="{FF2B5EF4-FFF2-40B4-BE49-F238E27FC236}">
                <a16:creationId xmlns:a16="http://schemas.microsoft.com/office/drawing/2014/main" id="{79A9A179-B430-4574-B1BB-9EF06966E350}"/>
              </a:ext>
            </a:extLst>
          </p:cNvPr>
          <p:cNvSpPr>
            <a:spLocks noChangeArrowheads="1"/>
          </p:cNvSpPr>
          <p:nvPr/>
        </p:nvSpPr>
        <p:spPr bwMode="auto">
          <a:xfrm>
            <a:off x="2469406" y="45417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32" name="Oval 29">
            <a:extLst>
              <a:ext uri="{FF2B5EF4-FFF2-40B4-BE49-F238E27FC236}">
                <a16:creationId xmlns:a16="http://schemas.microsoft.com/office/drawing/2014/main" id="{EF498374-21F5-454E-8D34-ACB9E5E78A45}"/>
              </a:ext>
            </a:extLst>
          </p:cNvPr>
          <p:cNvSpPr>
            <a:spLocks noChangeArrowheads="1"/>
          </p:cNvSpPr>
          <p:nvPr/>
        </p:nvSpPr>
        <p:spPr bwMode="auto">
          <a:xfrm>
            <a:off x="2698006" y="51513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33" name="Oval 30">
            <a:extLst>
              <a:ext uri="{FF2B5EF4-FFF2-40B4-BE49-F238E27FC236}">
                <a16:creationId xmlns:a16="http://schemas.microsoft.com/office/drawing/2014/main" id="{CA1C5D38-E3C4-4976-BD99-BFAE986BA0C9}"/>
              </a:ext>
            </a:extLst>
          </p:cNvPr>
          <p:cNvSpPr>
            <a:spLocks noChangeArrowheads="1"/>
          </p:cNvSpPr>
          <p:nvPr/>
        </p:nvSpPr>
        <p:spPr bwMode="auto">
          <a:xfrm>
            <a:off x="3079006" y="50751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34" name="Oval 31">
            <a:extLst>
              <a:ext uri="{FF2B5EF4-FFF2-40B4-BE49-F238E27FC236}">
                <a16:creationId xmlns:a16="http://schemas.microsoft.com/office/drawing/2014/main" id="{B3376DC5-C45F-406D-ADA3-4264D6961906}"/>
              </a:ext>
            </a:extLst>
          </p:cNvPr>
          <p:cNvSpPr>
            <a:spLocks noChangeArrowheads="1"/>
          </p:cNvSpPr>
          <p:nvPr/>
        </p:nvSpPr>
        <p:spPr bwMode="auto">
          <a:xfrm>
            <a:off x="3002806" y="44655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35" name="Oval 32">
            <a:extLst>
              <a:ext uri="{FF2B5EF4-FFF2-40B4-BE49-F238E27FC236}">
                <a16:creationId xmlns:a16="http://schemas.microsoft.com/office/drawing/2014/main" id="{25848A66-63AC-4ABC-A9B4-C7E03D74FBD2}"/>
              </a:ext>
            </a:extLst>
          </p:cNvPr>
          <p:cNvSpPr>
            <a:spLocks noChangeArrowheads="1"/>
          </p:cNvSpPr>
          <p:nvPr/>
        </p:nvSpPr>
        <p:spPr bwMode="auto">
          <a:xfrm>
            <a:off x="5365006" y="43893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36" name="Oval 33">
            <a:extLst>
              <a:ext uri="{FF2B5EF4-FFF2-40B4-BE49-F238E27FC236}">
                <a16:creationId xmlns:a16="http://schemas.microsoft.com/office/drawing/2014/main" id="{0C1FFA77-3753-474D-887F-50350BFA2A4D}"/>
              </a:ext>
            </a:extLst>
          </p:cNvPr>
          <p:cNvSpPr>
            <a:spLocks noChangeArrowheads="1"/>
          </p:cNvSpPr>
          <p:nvPr/>
        </p:nvSpPr>
        <p:spPr bwMode="auto">
          <a:xfrm>
            <a:off x="5746006" y="44655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37" name="Oval 34">
            <a:extLst>
              <a:ext uri="{FF2B5EF4-FFF2-40B4-BE49-F238E27FC236}">
                <a16:creationId xmlns:a16="http://schemas.microsoft.com/office/drawing/2014/main" id="{8CADCC80-2B5F-4EFF-B16D-B93CA6419314}"/>
              </a:ext>
            </a:extLst>
          </p:cNvPr>
          <p:cNvSpPr>
            <a:spLocks noChangeArrowheads="1"/>
          </p:cNvSpPr>
          <p:nvPr/>
        </p:nvSpPr>
        <p:spPr bwMode="auto">
          <a:xfrm>
            <a:off x="5669806" y="49227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38" name="Oval 35">
            <a:extLst>
              <a:ext uri="{FF2B5EF4-FFF2-40B4-BE49-F238E27FC236}">
                <a16:creationId xmlns:a16="http://schemas.microsoft.com/office/drawing/2014/main" id="{44956C59-55EE-4FC5-89D4-7CEC4D98B906}"/>
              </a:ext>
            </a:extLst>
          </p:cNvPr>
          <p:cNvSpPr>
            <a:spLocks noChangeArrowheads="1"/>
          </p:cNvSpPr>
          <p:nvPr/>
        </p:nvSpPr>
        <p:spPr bwMode="auto">
          <a:xfrm>
            <a:off x="6812806" y="44655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39" name="Oval 36">
            <a:extLst>
              <a:ext uri="{FF2B5EF4-FFF2-40B4-BE49-F238E27FC236}">
                <a16:creationId xmlns:a16="http://schemas.microsoft.com/office/drawing/2014/main" id="{1A4C73C8-E374-4062-9A2B-75DC0BE2D285}"/>
              </a:ext>
            </a:extLst>
          </p:cNvPr>
          <p:cNvSpPr>
            <a:spLocks noChangeArrowheads="1"/>
          </p:cNvSpPr>
          <p:nvPr/>
        </p:nvSpPr>
        <p:spPr bwMode="auto">
          <a:xfrm>
            <a:off x="5974606" y="50751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40" name="Oval 37">
            <a:extLst>
              <a:ext uri="{FF2B5EF4-FFF2-40B4-BE49-F238E27FC236}">
                <a16:creationId xmlns:a16="http://schemas.microsoft.com/office/drawing/2014/main" id="{61F6BE6D-A2C5-459D-8DF6-93C737A9533A}"/>
              </a:ext>
            </a:extLst>
          </p:cNvPr>
          <p:cNvSpPr>
            <a:spLocks noChangeArrowheads="1"/>
          </p:cNvSpPr>
          <p:nvPr/>
        </p:nvSpPr>
        <p:spPr bwMode="auto">
          <a:xfrm>
            <a:off x="6355606" y="49227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41" name="Oval 38">
            <a:extLst>
              <a:ext uri="{FF2B5EF4-FFF2-40B4-BE49-F238E27FC236}">
                <a16:creationId xmlns:a16="http://schemas.microsoft.com/office/drawing/2014/main" id="{C7F9EC0E-C0AF-4219-8DCB-101EDBAAB7A3}"/>
              </a:ext>
            </a:extLst>
          </p:cNvPr>
          <p:cNvSpPr>
            <a:spLocks noChangeArrowheads="1"/>
          </p:cNvSpPr>
          <p:nvPr/>
        </p:nvSpPr>
        <p:spPr bwMode="auto">
          <a:xfrm>
            <a:off x="6431806" y="4313188"/>
            <a:ext cx="304800" cy="228600"/>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42" name="Line 39">
            <a:extLst>
              <a:ext uri="{FF2B5EF4-FFF2-40B4-BE49-F238E27FC236}">
                <a16:creationId xmlns:a16="http://schemas.microsoft.com/office/drawing/2014/main" id="{939E257B-6616-4F6B-AA5A-47CC330C72DC}"/>
              </a:ext>
            </a:extLst>
          </p:cNvPr>
          <p:cNvSpPr>
            <a:spLocks noChangeShapeType="1"/>
          </p:cNvSpPr>
          <p:nvPr/>
        </p:nvSpPr>
        <p:spPr bwMode="auto">
          <a:xfrm>
            <a:off x="4069606" y="4922788"/>
            <a:ext cx="838200" cy="1588"/>
          </a:xfrm>
          <a:prstGeom prst="line">
            <a:avLst/>
          </a:prstGeom>
          <a:noFill/>
          <a:ln w="19050">
            <a:solidFill>
              <a:schemeClr val="tx1"/>
            </a:solidFill>
            <a:round/>
            <a:headEnd/>
            <a:tailEnd type="stealth" w="lg" len="me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24090005"/>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k-means</a:t>
            </a:r>
            <a:endPar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pic>
        <p:nvPicPr>
          <p:cNvPr id="3" name="Picture 4">
            <a:extLst>
              <a:ext uri="{FF2B5EF4-FFF2-40B4-BE49-F238E27FC236}">
                <a16:creationId xmlns:a16="http://schemas.microsoft.com/office/drawing/2014/main" id="{0560ADD1-9DF1-4936-A593-B03A7164E9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09737" y="2852961"/>
            <a:ext cx="5765800" cy="3563938"/>
          </a:xfrm>
          <a:prstGeom prst="rect">
            <a:avLst/>
          </a:prstGeom>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4" name="Picture 4">
            <a:extLst>
              <a:ext uri="{FF2B5EF4-FFF2-40B4-BE49-F238E27FC236}">
                <a16:creationId xmlns:a16="http://schemas.microsoft.com/office/drawing/2014/main" id="{4C792675-6EBD-432B-A44C-6CB08DA30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709737" y="1052736"/>
            <a:ext cx="5724525" cy="3706813"/>
          </a:xfrm>
          <a:prstGeom prst="rect">
            <a:avLst/>
          </a:prstGeom>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1364015851"/>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k-means</a:t>
            </a:r>
            <a:endPar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pic>
        <p:nvPicPr>
          <p:cNvPr id="3" name="Picture 4">
            <a:extLst>
              <a:ext uri="{FF2B5EF4-FFF2-40B4-BE49-F238E27FC236}">
                <a16:creationId xmlns:a16="http://schemas.microsoft.com/office/drawing/2014/main" id="{43A50601-884D-49EB-9B08-8D19FE289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24" y="1556792"/>
            <a:ext cx="8243887" cy="347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8313765"/>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k-means</a:t>
            </a:r>
            <a:endParaRPr lang="zh-CN" altLang="en-US"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4B6D81C5-99FE-45E9-9BD0-27AB7CBF7558}"/>
              </a:ext>
            </a:extLst>
          </p:cNvPr>
          <p:cNvSpPr txBox="1">
            <a:spLocks/>
          </p:cNvSpPr>
          <p:nvPr/>
        </p:nvSpPr>
        <p:spPr>
          <a:xfrm>
            <a:off x="571500" y="1295400"/>
            <a:ext cx="8001000" cy="4267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600"/>
              </a:spcBef>
              <a:buSzPct val="100000"/>
              <a:buFont typeface="Wingdings" panose="05000000000000000000" pitchFamily="2" charset="2"/>
              <a:buChar char="n"/>
              <a:defRPr/>
            </a:pPr>
            <a:r>
              <a:rPr lang="en-US" altLang="zh-CN" sz="2800" b="0" kern="1200" dirty="0">
                <a:solidFill>
                  <a:srgbClr val="FF0000"/>
                </a:solidFill>
                <a:latin typeface="Calibri" pitchFamily="34" charset="0"/>
                <a:cs typeface="Calibri" pitchFamily="34" charset="0"/>
              </a:rPr>
              <a:t>k-means</a:t>
            </a:r>
            <a:r>
              <a:rPr lang="zh-CN" altLang="en-US" sz="2800" b="0" kern="1200" dirty="0">
                <a:solidFill>
                  <a:srgbClr val="FF0000"/>
                </a:solidFill>
                <a:latin typeface="方正兰亭中黑_GBK" panose="02000000000000000000" pitchFamily="2" charset="-122"/>
                <a:ea typeface="方正兰亭中黑_GBK" panose="02000000000000000000" pitchFamily="2" charset="-122"/>
                <a:cs typeface="Calibri" pitchFamily="34" charset="0"/>
              </a:rPr>
              <a:t>方法的变种，区别在于</a:t>
            </a:r>
          </a:p>
          <a:p>
            <a:pPr lvl="1" eaLnBrk="1" hangingPunct="1">
              <a:lnSpc>
                <a:spcPct val="120000"/>
              </a:lnSpc>
              <a:spcBef>
                <a:spcPts val="600"/>
              </a:spcBef>
              <a:buFont typeface="Wingdings" panose="05000000000000000000" pitchFamily="2" charset="2"/>
              <a:buChar char="ü"/>
              <a:defRPr/>
            </a:pP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初始</a:t>
            </a:r>
            <a:r>
              <a:rPr lang="en-US" altLang="zh-CN" sz="2400" b="0" i="1" kern="0" dirty="0">
                <a:solidFill>
                  <a:srgbClr val="0000FF"/>
                </a:solidFill>
                <a:effectLst>
                  <a:outerShdw blurRad="38100" dist="38100" dir="2700000" algn="tl">
                    <a:srgbClr val="000000">
                      <a:alpha val="43137"/>
                    </a:srgbClr>
                  </a:outerShdw>
                </a:effectLst>
                <a:latin typeface="Calibri" pitchFamily="34" charset="0"/>
                <a:cs typeface="Calibri" pitchFamily="34" charset="0"/>
              </a:rPr>
              <a:t>k</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个均值的选择</a:t>
            </a:r>
          </a:p>
          <a:p>
            <a:pPr lvl="1" eaLnBrk="1" hangingPunct="1">
              <a:lnSpc>
                <a:spcPct val="120000"/>
              </a:lnSpc>
              <a:spcBef>
                <a:spcPts val="600"/>
              </a:spcBef>
              <a:buFont typeface="Wingdings" panose="05000000000000000000" pitchFamily="2" charset="2"/>
              <a:buChar char="ü"/>
              <a:defRPr/>
            </a:pP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相异度计算</a:t>
            </a:r>
          </a:p>
          <a:p>
            <a:pPr lvl="1" eaLnBrk="1" hangingPunct="1">
              <a:lnSpc>
                <a:spcPct val="120000"/>
              </a:lnSpc>
              <a:spcBef>
                <a:spcPts val="600"/>
              </a:spcBef>
              <a:buFont typeface="Wingdings" panose="05000000000000000000" pitchFamily="2" charset="2"/>
              <a:buChar char="ü"/>
              <a:defRPr/>
            </a:pP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计算簇均值的策略</a:t>
            </a:r>
          </a:p>
        </p:txBody>
      </p:sp>
    </p:spTree>
    <p:extLst>
      <p:ext uri="{BB962C8B-B14F-4D97-AF65-F5344CB8AC3E}">
        <p14:creationId xmlns:p14="http://schemas.microsoft.com/office/powerpoint/2010/main" val="1442459561"/>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K-Medoids</a:t>
            </a:r>
          </a:p>
        </p:txBody>
      </p:sp>
      <p:sp>
        <p:nvSpPr>
          <p:cNvPr id="3" name="内容占位符 2">
            <a:extLst>
              <a:ext uri="{FF2B5EF4-FFF2-40B4-BE49-F238E27FC236}">
                <a16:creationId xmlns:a16="http://schemas.microsoft.com/office/drawing/2014/main" id="{1A29B654-F7EA-478C-96BA-8BF3D308B6FB}"/>
              </a:ext>
            </a:extLst>
          </p:cNvPr>
          <p:cNvSpPr txBox="1">
            <a:spLocks/>
          </p:cNvSpPr>
          <p:nvPr/>
        </p:nvSpPr>
        <p:spPr>
          <a:xfrm>
            <a:off x="468016" y="980728"/>
            <a:ext cx="8229600" cy="28752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600"/>
              </a:spcBef>
              <a:buSzPct val="100000"/>
              <a:buFont typeface="Wingdings" panose="05000000000000000000" pitchFamily="2" charset="2"/>
              <a:buChar char="n"/>
              <a:defRPr/>
            </a:pPr>
            <a:r>
              <a:rPr lang="en-US" altLang="zh-CN" sz="2800" b="0" kern="1200" dirty="0">
                <a:solidFill>
                  <a:srgbClr val="FF0000"/>
                </a:solidFill>
                <a:latin typeface="Calibri" pitchFamily="34" charset="0"/>
                <a:cs typeface="Calibri" pitchFamily="34" charset="0"/>
              </a:rPr>
              <a:t>k-means</a:t>
            </a:r>
            <a:r>
              <a:rPr lang="zh-CN" altLang="en-US" sz="2800" b="0" kern="1200" dirty="0">
                <a:solidFill>
                  <a:srgbClr val="FF0000"/>
                </a:solidFill>
                <a:latin typeface="方正兰亭中黑_GBK" panose="02000000000000000000" pitchFamily="2" charset="-122"/>
                <a:ea typeface="方正兰亭中黑_GBK" panose="02000000000000000000" pitchFamily="2" charset="-122"/>
                <a:cs typeface="Calibri" pitchFamily="34" charset="0"/>
              </a:rPr>
              <a:t>方法对于</a:t>
            </a: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离群点敏感</a:t>
            </a:r>
          </a:p>
          <a:p>
            <a:pPr lvl="1" eaLnBrk="1" hangingPunct="1">
              <a:lnSpc>
                <a:spcPct val="120000"/>
              </a:lnSpc>
              <a:spcBef>
                <a:spcPts val="600"/>
              </a:spcBef>
              <a:buFont typeface="Wingdings" panose="05000000000000000000" pitchFamily="2" charset="2"/>
              <a:buChar char="ü"/>
              <a:defRPr/>
            </a:pPr>
            <a:r>
              <a:rPr lang="zh-CN" altLang="en-US" sz="2400" b="0" kern="0" dirty="0">
                <a:solidFill>
                  <a:srgbClr val="0070C0"/>
                </a:solidFill>
                <a:latin typeface="方正兰亭中黑_GBK" panose="02000000000000000000" pitchFamily="2" charset="-122"/>
                <a:ea typeface="方正兰亭中黑_GBK" panose="02000000000000000000" pitchFamily="2" charset="-122"/>
              </a:rPr>
              <a:t>一个具有很大极端值的对象可能显著扭曲数据的分布</a:t>
            </a:r>
          </a:p>
          <a:p>
            <a:pPr eaLnBrk="1" hangingPunct="1">
              <a:lnSpc>
                <a:spcPct val="130000"/>
              </a:lnSpc>
              <a:spcBef>
                <a:spcPts val="600"/>
              </a:spcBef>
              <a:buSzPct val="100000"/>
              <a:buFont typeface="Wingdings" panose="05000000000000000000" pitchFamily="2" charset="2"/>
              <a:buChar char="n"/>
              <a:defRPr/>
            </a:pPr>
            <a:r>
              <a:rPr lang="en-US" altLang="zh-CN" sz="2800" b="0" dirty="0">
                <a:solidFill>
                  <a:srgbClr val="FF0000"/>
                </a:solidFill>
                <a:latin typeface="Calibri" pitchFamily="34" charset="0"/>
                <a:cs typeface="Calibri" pitchFamily="34" charset="0"/>
              </a:rPr>
              <a:t>k</a:t>
            </a: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中心点</a:t>
            </a:r>
            <a:r>
              <a:rPr lang="zh-CN" altLang="en-US" sz="2800" b="0" dirty="0">
                <a:solidFill>
                  <a:srgbClr val="FF0000"/>
                </a:solidFill>
                <a:latin typeface="Calibri" pitchFamily="34" charset="0"/>
                <a:cs typeface="Calibri" pitchFamily="34" charset="0"/>
              </a:rPr>
              <a:t>（</a:t>
            </a:r>
            <a:r>
              <a:rPr lang="en-US" altLang="ko-KR" sz="2800" b="0" dirty="0">
                <a:solidFill>
                  <a:srgbClr val="FF0000"/>
                </a:solidFill>
                <a:latin typeface="Calibri" pitchFamily="34" charset="0"/>
                <a:cs typeface="Calibri" pitchFamily="34" charset="0"/>
              </a:rPr>
              <a:t>K-Medoids</a:t>
            </a:r>
            <a:r>
              <a:rPr lang="zh-CN" altLang="en-US" sz="2800" b="0" dirty="0">
                <a:solidFill>
                  <a:srgbClr val="FF0000"/>
                </a:solidFill>
                <a:latin typeface="Calibri" pitchFamily="34" charset="0"/>
                <a:cs typeface="Calibri" pitchFamily="34" charset="0"/>
              </a:rPr>
              <a:t>）</a:t>
            </a: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方法</a:t>
            </a:r>
            <a:r>
              <a:rPr lang="zh-CN" altLang="en-US" sz="2800" b="0" kern="1200" dirty="0">
                <a:solidFill>
                  <a:srgbClr val="C00000"/>
                </a:solidFill>
                <a:latin typeface="Calibri" pitchFamily="34" charset="0"/>
                <a:cs typeface="Calibri" pitchFamily="34" charset="0"/>
              </a:rPr>
              <a:t>：</a:t>
            </a:r>
            <a:r>
              <a:rPr lang="zh-CN" altLang="en-US" sz="2400" b="0" kern="0" dirty="0">
                <a:solidFill>
                  <a:srgbClr val="0070C0"/>
                </a:solidFill>
                <a:latin typeface="方正兰亭中黑_GBK" panose="02000000000000000000" pitchFamily="2" charset="-122"/>
                <a:ea typeface="方正兰亭中黑_GBK" panose="02000000000000000000" pitchFamily="2" charset="-122"/>
              </a:rPr>
              <a:t>采用簇的中心点，即最靠近中心的对象来代表簇</a:t>
            </a:r>
          </a:p>
          <a:p>
            <a:pPr lvl="1" eaLnBrk="1" hangingPunct="1">
              <a:lnSpc>
                <a:spcPct val="120000"/>
              </a:lnSpc>
              <a:spcBef>
                <a:spcPts val="600"/>
              </a:spcBef>
              <a:buFont typeface="Wingdings" panose="05000000000000000000" pitchFamily="2" charset="2"/>
              <a:buChar char="ü"/>
              <a:defRPr/>
            </a:pPr>
            <a:r>
              <a:rPr lang="zh-CN" altLang="en-US" sz="2400" b="0" kern="0" dirty="0">
                <a:solidFill>
                  <a:srgbClr val="0070C0"/>
                </a:solidFill>
                <a:latin typeface="方正兰亭中黑_GBK" panose="02000000000000000000" pitchFamily="2" charset="-122"/>
                <a:ea typeface="方正兰亭中黑_GBK" panose="02000000000000000000" pitchFamily="2" charset="-122"/>
              </a:rPr>
              <a:t>降低算法对离群点的敏感度</a:t>
            </a:r>
          </a:p>
        </p:txBody>
      </p:sp>
      <p:grpSp>
        <p:nvGrpSpPr>
          <p:cNvPr id="4" name="Group 1028">
            <a:extLst>
              <a:ext uri="{FF2B5EF4-FFF2-40B4-BE49-F238E27FC236}">
                <a16:creationId xmlns:a16="http://schemas.microsoft.com/office/drawing/2014/main" id="{DAC524EF-AC0D-45FC-B50F-C8DFD09126BB}"/>
              </a:ext>
            </a:extLst>
          </p:cNvPr>
          <p:cNvGrpSpPr>
            <a:grpSpLocks/>
          </p:cNvGrpSpPr>
          <p:nvPr/>
        </p:nvGrpSpPr>
        <p:grpSpPr bwMode="auto">
          <a:xfrm>
            <a:off x="1877716" y="4390387"/>
            <a:ext cx="5257800" cy="1750034"/>
            <a:chOff x="1344" y="3072"/>
            <a:chExt cx="3312" cy="1112"/>
          </a:xfrm>
        </p:grpSpPr>
        <p:grpSp>
          <p:nvGrpSpPr>
            <p:cNvPr id="5" name="Group 1029">
              <a:extLst>
                <a:ext uri="{FF2B5EF4-FFF2-40B4-BE49-F238E27FC236}">
                  <a16:creationId xmlns:a16="http://schemas.microsoft.com/office/drawing/2014/main" id="{FF42A584-BD30-4038-A234-9B70B213365E}"/>
                </a:ext>
              </a:extLst>
            </p:cNvPr>
            <p:cNvGrpSpPr>
              <a:grpSpLocks/>
            </p:cNvGrpSpPr>
            <p:nvPr/>
          </p:nvGrpSpPr>
          <p:grpSpPr bwMode="auto">
            <a:xfrm>
              <a:off x="1344" y="3072"/>
              <a:ext cx="1248" cy="1112"/>
              <a:chOff x="1728" y="864"/>
              <a:chExt cx="1396" cy="1208"/>
            </a:xfrm>
          </p:grpSpPr>
          <p:sp>
            <p:nvSpPr>
              <p:cNvPr id="93" name="Rectangle 1030">
                <a:extLst>
                  <a:ext uri="{FF2B5EF4-FFF2-40B4-BE49-F238E27FC236}">
                    <a16:creationId xmlns:a16="http://schemas.microsoft.com/office/drawing/2014/main" id="{F81FDD81-261E-4DDB-B641-1141E8388124}"/>
                  </a:ext>
                </a:extLst>
              </p:cNvPr>
              <p:cNvSpPr>
                <a:spLocks noChangeArrowheads="1"/>
              </p:cNvSpPr>
              <p:nvPr/>
            </p:nvSpPr>
            <p:spPr bwMode="auto">
              <a:xfrm>
                <a:off x="1728" y="864"/>
                <a:ext cx="1396" cy="1208"/>
              </a:xfrm>
              <a:prstGeom prst="rect">
                <a:avLst/>
              </a:prstGeom>
              <a:solidFill>
                <a:srgbClr val="FFFFFF"/>
              </a:solidFill>
              <a:ln w="0">
                <a:solidFill>
                  <a:srgbClr val="000000"/>
                </a:solidFill>
                <a:miter lim="800000"/>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94" name="Rectangle 1031">
                <a:extLst>
                  <a:ext uri="{FF2B5EF4-FFF2-40B4-BE49-F238E27FC236}">
                    <a16:creationId xmlns:a16="http://schemas.microsoft.com/office/drawing/2014/main" id="{0543188B-A9B1-4A9D-A371-69D790DCBF47}"/>
                  </a:ext>
                </a:extLst>
              </p:cNvPr>
              <p:cNvSpPr>
                <a:spLocks noChangeArrowheads="1"/>
              </p:cNvSpPr>
              <p:nvPr/>
            </p:nvSpPr>
            <p:spPr bwMode="auto">
              <a:xfrm>
                <a:off x="1861" y="950"/>
                <a:ext cx="1198" cy="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95" name="Line 1032">
                <a:extLst>
                  <a:ext uri="{FF2B5EF4-FFF2-40B4-BE49-F238E27FC236}">
                    <a16:creationId xmlns:a16="http://schemas.microsoft.com/office/drawing/2014/main" id="{95D741E8-326D-4186-8FCA-EE2F11065FC4}"/>
                  </a:ext>
                </a:extLst>
              </p:cNvPr>
              <p:cNvSpPr>
                <a:spLocks noChangeShapeType="1"/>
              </p:cNvSpPr>
              <p:nvPr/>
            </p:nvSpPr>
            <p:spPr bwMode="auto">
              <a:xfrm>
                <a:off x="1861" y="1828"/>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96" name="Line 1033">
                <a:extLst>
                  <a:ext uri="{FF2B5EF4-FFF2-40B4-BE49-F238E27FC236}">
                    <a16:creationId xmlns:a16="http://schemas.microsoft.com/office/drawing/2014/main" id="{D0F58998-7F9F-4C9B-A463-8A57FB6D0D0B}"/>
                  </a:ext>
                </a:extLst>
              </p:cNvPr>
              <p:cNvSpPr>
                <a:spLocks noChangeShapeType="1"/>
              </p:cNvSpPr>
              <p:nvPr/>
            </p:nvSpPr>
            <p:spPr bwMode="auto">
              <a:xfrm>
                <a:off x="1861" y="173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97" name="Line 1034">
                <a:extLst>
                  <a:ext uri="{FF2B5EF4-FFF2-40B4-BE49-F238E27FC236}">
                    <a16:creationId xmlns:a16="http://schemas.microsoft.com/office/drawing/2014/main" id="{33C259DA-5DD9-4447-8C81-631ACDDB5E8B}"/>
                  </a:ext>
                </a:extLst>
              </p:cNvPr>
              <p:cNvSpPr>
                <a:spLocks noChangeShapeType="1"/>
              </p:cNvSpPr>
              <p:nvPr/>
            </p:nvSpPr>
            <p:spPr bwMode="auto">
              <a:xfrm>
                <a:off x="1861" y="1633"/>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98" name="Line 1035">
                <a:extLst>
                  <a:ext uri="{FF2B5EF4-FFF2-40B4-BE49-F238E27FC236}">
                    <a16:creationId xmlns:a16="http://schemas.microsoft.com/office/drawing/2014/main" id="{A4C018C2-3162-47BF-BB3E-2929E9009F37}"/>
                  </a:ext>
                </a:extLst>
              </p:cNvPr>
              <p:cNvSpPr>
                <a:spLocks noChangeShapeType="1"/>
              </p:cNvSpPr>
              <p:nvPr/>
            </p:nvSpPr>
            <p:spPr bwMode="auto">
              <a:xfrm>
                <a:off x="1861" y="153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99" name="Line 1036">
                <a:extLst>
                  <a:ext uri="{FF2B5EF4-FFF2-40B4-BE49-F238E27FC236}">
                    <a16:creationId xmlns:a16="http://schemas.microsoft.com/office/drawing/2014/main" id="{81B526A1-E004-4740-B3FC-0DD022D6EA40}"/>
                  </a:ext>
                </a:extLst>
              </p:cNvPr>
              <p:cNvSpPr>
                <a:spLocks noChangeShapeType="1"/>
              </p:cNvSpPr>
              <p:nvPr/>
            </p:nvSpPr>
            <p:spPr bwMode="auto">
              <a:xfrm>
                <a:off x="1861" y="1436"/>
                <a:ext cx="119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00" name="Line 1037">
                <a:extLst>
                  <a:ext uri="{FF2B5EF4-FFF2-40B4-BE49-F238E27FC236}">
                    <a16:creationId xmlns:a16="http://schemas.microsoft.com/office/drawing/2014/main" id="{9457E6A1-477B-4C67-95CE-192C520E2181}"/>
                  </a:ext>
                </a:extLst>
              </p:cNvPr>
              <p:cNvSpPr>
                <a:spLocks noChangeShapeType="1"/>
              </p:cNvSpPr>
              <p:nvPr/>
            </p:nvSpPr>
            <p:spPr bwMode="auto">
              <a:xfrm>
                <a:off x="1861" y="134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01" name="Line 1038">
                <a:extLst>
                  <a:ext uri="{FF2B5EF4-FFF2-40B4-BE49-F238E27FC236}">
                    <a16:creationId xmlns:a16="http://schemas.microsoft.com/office/drawing/2014/main" id="{F6020D0D-5354-4BEC-964F-24F71BEF94CF}"/>
                  </a:ext>
                </a:extLst>
              </p:cNvPr>
              <p:cNvSpPr>
                <a:spLocks noChangeShapeType="1"/>
              </p:cNvSpPr>
              <p:nvPr/>
            </p:nvSpPr>
            <p:spPr bwMode="auto">
              <a:xfrm>
                <a:off x="1861" y="1242"/>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02" name="Line 1039">
                <a:extLst>
                  <a:ext uri="{FF2B5EF4-FFF2-40B4-BE49-F238E27FC236}">
                    <a16:creationId xmlns:a16="http://schemas.microsoft.com/office/drawing/2014/main" id="{3F5BA671-1A32-4BD9-B756-8B376B0B7EF0}"/>
                  </a:ext>
                </a:extLst>
              </p:cNvPr>
              <p:cNvSpPr>
                <a:spLocks noChangeShapeType="1"/>
              </p:cNvSpPr>
              <p:nvPr/>
            </p:nvSpPr>
            <p:spPr bwMode="auto">
              <a:xfrm>
                <a:off x="1861" y="114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03" name="Line 1040">
                <a:extLst>
                  <a:ext uri="{FF2B5EF4-FFF2-40B4-BE49-F238E27FC236}">
                    <a16:creationId xmlns:a16="http://schemas.microsoft.com/office/drawing/2014/main" id="{B4420AE2-DCDF-4318-A5EC-6DD7AC9E187A}"/>
                  </a:ext>
                </a:extLst>
              </p:cNvPr>
              <p:cNvSpPr>
                <a:spLocks noChangeShapeType="1"/>
              </p:cNvSpPr>
              <p:nvPr/>
            </p:nvSpPr>
            <p:spPr bwMode="auto">
              <a:xfrm>
                <a:off x="1861" y="104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04" name="Line 1041">
                <a:extLst>
                  <a:ext uri="{FF2B5EF4-FFF2-40B4-BE49-F238E27FC236}">
                    <a16:creationId xmlns:a16="http://schemas.microsoft.com/office/drawing/2014/main" id="{B44C3516-0824-43A4-90B2-D76497B7D8E6}"/>
                  </a:ext>
                </a:extLst>
              </p:cNvPr>
              <p:cNvSpPr>
                <a:spLocks noChangeShapeType="1"/>
              </p:cNvSpPr>
              <p:nvPr/>
            </p:nvSpPr>
            <p:spPr bwMode="auto">
              <a:xfrm>
                <a:off x="1861" y="95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05" name="Line 1042">
                <a:extLst>
                  <a:ext uri="{FF2B5EF4-FFF2-40B4-BE49-F238E27FC236}">
                    <a16:creationId xmlns:a16="http://schemas.microsoft.com/office/drawing/2014/main" id="{D3A2499F-6098-4F3B-B0CC-D4ED857C02EC}"/>
                  </a:ext>
                </a:extLst>
              </p:cNvPr>
              <p:cNvSpPr>
                <a:spLocks noChangeShapeType="1"/>
              </p:cNvSpPr>
              <p:nvPr/>
            </p:nvSpPr>
            <p:spPr bwMode="auto">
              <a:xfrm>
                <a:off x="1981" y="950"/>
                <a:ext cx="1" cy="9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06" name="Line 1043">
                <a:extLst>
                  <a:ext uri="{FF2B5EF4-FFF2-40B4-BE49-F238E27FC236}">
                    <a16:creationId xmlns:a16="http://schemas.microsoft.com/office/drawing/2014/main" id="{77C7D394-A64A-48B8-B9D2-A96ADB35714A}"/>
                  </a:ext>
                </a:extLst>
              </p:cNvPr>
              <p:cNvSpPr>
                <a:spLocks noChangeShapeType="1"/>
              </p:cNvSpPr>
              <p:nvPr/>
            </p:nvSpPr>
            <p:spPr bwMode="auto">
              <a:xfrm>
                <a:off x="2102" y="950"/>
                <a:ext cx="1" cy="9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07" name="Line 1044">
                <a:extLst>
                  <a:ext uri="{FF2B5EF4-FFF2-40B4-BE49-F238E27FC236}">
                    <a16:creationId xmlns:a16="http://schemas.microsoft.com/office/drawing/2014/main" id="{149F271A-2959-4E5B-BA2F-DAC22D0EC88C}"/>
                  </a:ext>
                </a:extLst>
              </p:cNvPr>
              <p:cNvSpPr>
                <a:spLocks noChangeShapeType="1"/>
              </p:cNvSpPr>
              <p:nvPr/>
            </p:nvSpPr>
            <p:spPr bwMode="auto">
              <a:xfrm>
                <a:off x="2219" y="950"/>
                <a:ext cx="1" cy="9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08" name="Line 1045">
                <a:extLst>
                  <a:ext uri="{FF2B5EF4-FFF2-40B4-BE49-F238E27FC236}">
                    <a16:creationId xmlns:a16="http://schemas.microsoft.com/office/drawing/2014/main" id="{46E01433-A193-45A8-B54A-310F07541BB9}"/>
                  </a:ext>
                </a:extLst>
              </p:cNvPr>
              <p:cNvSpPr>
                <a:spLocks noChangeShapeType="1"/>
              </p:cNvSpPr>
              <p:nvPr/>
            </p:nvSpPr>
            <p:spPr bwMode="auto">
              <a:xfrm>
                <a:off x="2339" y="950"/>
                <a:ext cx="1" cy="9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09" name="Line 1046">
                <a:extLst>
                  <a:ext uri="{FF2B5EF4-FFF2-40B4-BE49-F238E27FC236}">
                    <a16:creationId xmlns:a16="http://schemas.microsoft.com/office/drawing/2014/main" id="{1F6C949C-0F6F-44E6-99BF-733583BC6AE3}"/>
                  </a:ext>
                </a:extLst>
              </p:cNvPr>
              <p:cNvSpPr>
                <a:spLocks noChangeShapeType="1"/>
              </p:cNvSpPr>
              <p:nvPr/>
            </p:nvSpPr>
            <p:spPr bwMode="auto">
              <a:xfrm>
                <a:off x="2460" y="950"/>
                <a:ext cx="1" cy="9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10" name="Line 1047">
                <a:extLst>
                  <a:ext uri="{FF2B5EF4-FFF2-40B4-BE49-F238E27FC236}">
                    <a16:creationId xmlns:a16="http://schemas.microsoft.com/office/drawing/2014/main" id="{8FAD6B85-C1E1-49AC-94BB-279B3D69F8E2}"/>
                  </a:ext>
                </a:extLst>
              </p:cNvPr>
              <p:cNvSpPr>
                <a:spLocks noChangeShapeType="1"/>
              </p:cNvSpPr>
              <p:nvPr/>
            </p:nvSpPr>
            <p:spPr bwMode="auto">
              <a:xfrm>
                <a:off x="2581" y="950"/>
                <a:ext cx="0" cy="9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11" name="Line 1048">
                <a:extLst>
                  <a:ext uri="{FF2B5EF4-FFF2-40B4-BE49-F238E27FC236}">
                    <a16:creationId xmlns:a16="http://schemas.microsoft.com/office/drawing/2014/main" id="{48865A04-F998-4B8D-8FFF-8AEF293F527D}"/>
                  </a:ext>
                </a:extLst>
              </p:cNvPr>
              <p:cNvSpPr>
                <a:spLocks noChangeShapeType="1"/>
              </p:cNvSpPr>
              <p:nvPr/>
            </p:nvSpPr>
            <p:spPr bwMode="auto">
              <a:xfrm>
                <a:off x="2701" y="950"/>
                <a:ext cx="1" cy="9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12" name="Line 1049">
                <a:extLst>
                  <a:ext uri="{FF2B5EF4-FFF2-40B4-BE49-F238E27FC236}">
                    <a16:creationId xmlns:a16="http://schemas.microsoft.com/office/drawing/2014/main" id="{165478DB-DBCB-4EBB-9759-F0A5E3FB3711}"/>
                  </a:ext>
                </a:extLst>
              </p:cNvPr>
              <p:cNvSpPr>
                <a:spLocks noChangeShapeType="1"/>
              </p:cNvSpPr>
              <p:nvPr/>
            </p:nvSpPr>
            <p:spPr bwMode="auto">
              <a:xfrm>
                <a:off x="2818" y="950"/>
                <a:ext cx="1" cy="9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13" name="Line 1050">
                <a:extLst>
                  <a:ext uri="{FF2B5EF4-FFF2-40B4-BE49-F238E27FC236}">
                    <a16:creationId xmlns:a16="http://schemas.microsoft.com/office/drawing/2014/main" id="{E213AEED-D332-4386-8451-43F965F3797F}"/>
                  </a:ext>
                </a:extLst>
              </p:cNvPr>
              <p:cNvSpPr>
                <a:spLocks noChangeShapeType="1"/>
              </p:cNvSpPr>
              <p:nvPr/>
            </p:nvSpPr>
            <p:spPr bwMode="auto">
              <a:xfrm>
                <a:off x="2939" y="950"/>
                <a:ext cx="1" cy="9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14" name="Line 1051">
                <a:extLst>
                  <a:ext uri="{FF2B5EF4-FFF2-40B4-BE49-F238E27FC236}">
                    <a16:creationId xmlns:a16="http://schemas.microsoft.com/office/drawing/2014/main" id="{D15188E9-A10D-4536-9183-5DA0DD37890E}"/>
                  </a:ext>
                </a:extLst>
              </p:cNvPr>
              <p:cNvSpPr>
                <a:spLocks noChangeShapeType="1"/>
              </p:cNvSpPr>
              <p:nvPr/>
            </p:nvSpPr>
            <p:spPr bwMode="auto">
              <a:xfrm>
                <a:off x="3059" y="950"/>
                <a:ext cx="1" cy="9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15" name="Rectangle 1052">
                <a:extLst>
                  <a:ext uri="{FF2B5EF4-FFF2-40B4-BE49-F238E27FC236}">
                    <a16:creationId xmlns:a16="http://schemas.microsoft.com/office/drawing/2014/main" id="{34E907F8-F27E-4E7D-A641-12E637681DD8}"/>
                  </a:ext>
                </a:extLst>
              </p:cNvPr>
              <p:cNvSpPr>
                <a:spLocks noChangeArrowheads="1"/>
              </p:cNvSpPr>
              <p:nvPr/>
            </p:nvSpPr>
            <p:spPr bwMode="auto">
              <a:xfrm>
                <a:off x="1861" y="950"/>
                <a:ext cx="1198" cy="978"/>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16" name="Line 1053">
                <a:extLst>
                  <a:ext uri="{FF2B5EF4-FFF2-40B4-BE49-F238E27FC236}">
                    <a16:creationId xmlns:a16="http://schemas.microsoft.com/office/drawing/2014/main" id="{A92A47CC-BD86-430A-8D2B-4FA82A31E76B}"/>
                  </a:ext>
                </a:extLst>
              </p:cNvPr>
              <p:cNvSpPr>
                <a:spLocks noChangeShapeType="1"/>
              </p:cNvSpPr>
              <p:nvPr/>
            </p:nvSpPr>
            <p:spPr bwMode="auto">
              <a:xfrm>
                <a:off x="1861" y="950"/>
                <a:ext cx="1" cy="9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17" name="Line 1054">
                <a:extLst>
                  <a:ext uri="{FF2B5EF4-FFF2-40B4-BE49-F238E27FC236}">
                    <a16:creationId xmlns:a16="http://schemas.microsoft.com/office/drawing/2014/main" id="{7C9B3A42-BD93-46F2-B5D1-57E601AC1C55}"/>
                  </a:ext>
                </a:extLst>
              </p:cNvPr>
              <p:cNvSpPr>
                <a:spLocks noChangeShapeType="1"/>
              </p:cNvSpPr>
              <p:nvPr/>
            </p:nvSpPr>
            <p:spPr bwMode="auto">
              <a:xfrm>
                <a:off x="1849" y="19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18" name="Line 1055">
                <a:extLst>
                  <a:ext uri="{FF2B5EF4-FFF2-40B4-BE49-F238E27FC236}">
                    <a16:creationId xmlns:a16="http://schemas.microsoft.com/office/drawing/2014/main" id="{05128A21-62C0-4F24-B3D6-90B85EB7E5D9}"/>
                  </a:ext>
                </a:extLst>
              </p:cNvPr>
              <p:cNvSpPr>
                <a:spLocks noChangeShapeType="1"/>
              </p:cNvSpPr>
              <p:nvPr/>
            </p:nvSpPr>
            <p:spPr bwMode="auto">
              <a:xfrm>
                <a:off x="1849" y="18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19" name="Line 1056">
                <a:extLst>
                  <a:ext uri="{FF2B5EF4-FFF2-40B4-BE49-F238E27FC236}">
                    <a16:creationId xmlns:a16="http://schemas.microsoft.com/office/drawing/2014/main" id="{420786C4-21E7-4336-A1D9-963D03555EC5}"/>
                  </a:ext>
                </a:extLst>
              </p:cNvPr>
              <p:cNvSpPr>
                <a:spLocks noChangeShapeType="1"/>
              </p:cNvSpPr>
              <p:nvPr/>
            </p:nvSpPr>
            <p:spPr bwMode="auto">
              <a:xfrm>
                <a:off x="1849" y="173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20" name="Line 1057">
                <a:extLst>
                  <a:ext uri="{FF2B5EF4-FFF2-40B4-BE49-F238E27FC236}">
                    <a16:creationId xmlns:a16="http://schemas.microsoft.com/office/drawing/2014/main" id="{5916B650-267C-4680-9D1D-2163549B7DA9}"/>
                  </a:ext>
                </a:extLst>
              </p:cNvPr>
              <p:cNvSpPr>
                <a:spLocks noChangeShapeType="1"/>
              </p:cNvSpPr>
              <p:nvPr/>
            </p:nvSpPr>
            <p:spPr bwMode="auto">
              <a:xfrm>
                <a:off x="1849" y="163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21" name="Line 1058">
                <a:extLst>
                  <a:ext uri="{FF2B5EF4-FFF2-40B4-BE49-F238E27FC236}">
                    <a16:creationId xmlns:a16="http://schemas.microsoft.com/office/drawing/2014/main" id="{514BD7C8-39DC-4AAD-A0C4-275D9E3D458F}"/>
                  </a:ext>
                </a:extLst>
              </p:cNvPr>
              <p:cNvSpPr>
                <a:spLocks noChangeShapeType="1"/>
              </p:cNvSpPr>
              <p:nvPr/>
            </p:nvSpPr>
            <p:spPr bwMode="auto">
              <a:xfrm>
                <a:off x="1849" y="153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22" name="Line 1059">
                <a:extLst>
                  <a:ext uri="{FF2B5EF4-FFF2-40B4-BE49-F238E27FC236}">
                    <a16:creationId xmlns:a16="http://schemas.microsoft.com/office/drawing/2014/main" id="{095EBA0E-5D4A-4A6D-B689-A1AFC5518F1A}"/>
                  </a:ext>
                </a:extLst>
              </p:cNvPr>
              <p:cNvSpPr>
                <a:spLocks noChangeShapeType="1"/>
              </p:cNvSpPr>
              <p:nvPr/>
            </p:nvSpPr>
            <p:spPr bwMode="auto">
              <a:xfrm>
                <a:off x="1849" y="1436"/>
                <a:ext cx="1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23" name="Line 1060">
                <a:extLst>
                  <a:ext uri="{FF2B5EF4-FFF2-40B4-BE49-F238E27FC236}">
                    <a16:creationId xmlns:a16="http://schemas.microsoft.com/office/drawing/2014/main" id="{76274226-399D-4079-A3E9-089F184B0270}"/>
                  </a:ext>
                </a:extLst>
              </p:cNvPr>
              <p:cNvSpPr>
                <a:spLocks noChangeShapeType="1"/>
              </p:cNvSpPr>
              <p:nvPr/>
            </p:nvSpPr>
            <p:spPr bwMode="auto">
              <a:xfrm>
                <a:off x="1849" y="134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24" name="Line 1061">
                <a:extLst>
                  <a:ext uri="{FF2B5EF4-FFF2-40B4-BE49-F238E27FC236}">
                    <a16:creationId xmlns:a16="http://schemas.microsoft.com/office/drawing/2014/main" id="{0F7D958C-35DF-46DA-9250-90C9C16B0BE9}"/>
                  </a:ext>
                </a:extLst>
              </p:cNvPr>
              <p:cNvSpPr>
                <a:spLocks noChangeShapeType="1"/>
              </p:cNvSpPr>
              <p:nvPr/>
            </p:nvSpPr>
            <p:spPr bwMode="auto">
              <a:xfrm>
                <a:off x="1849" y="1242"/>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25" name="Line 1062">
                <a:extLst>
                  <a:ext uri="{FF2B5EF4-FFF2-40B4-BE49-F238E27FC236}">
                    <a16:creationId xmlns:a16="http://schemas.microsoft.com/office/drawing/2014/main" id="{462A59E9-FA45-4A10-9307-E43A56405576}"/>
                  </a:ext>
                </a:extLst>
              </p:cNvPr>
              <p:cNvSpPr>
                <a:spLocks noChangeShapeType="1"/>
              </p:cNvSpPr>
              <p:nvPr/>
            </p:nvSpPr>
            <p:spPr bwMode="auto">
              <a:xfrm>
                <a:off x="1849" y="114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26" name="Line 1063">
                <a:extLst>
                  <a:ext uri="{FF2B5EF4-FFF2-40B4-BE49-F238E27FC236}">
                    <a16:creationId xmlns:a16="http://schemas.microsoft.com/office/drawing/2014/main" id="{DD18F9A8-04BE-4AAC-9BF7-CE4A8CF1D434}"/>
                  </a:ext>
                </a:extLst>
              </p:cNvPr>
              <p:cNvSpPr>
                <a:spLocks noChangeShapeType="1"/>
              </p:cNvSpPr>
              <p:nvPr/>
            </p:nvSpPr>
            <p:spPr bwMode="auto">
              <a:xfrm>
                <a:off x="1849" y="104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27" name="Line 1064">
                <a:extLst>
                  <a:ext uri="{FF2B5EF4-FFF2-40B4-BE49-F238E27FC236}">
                    <a16:creationId xmlns:a16="http://schemas.microsoft.com/office/drawing/2014/main" id="{3282238C-6679-4E85-B6C5-DD8367EA8964}"/>
                  </a:ext>
                </a:extLst>
              </p:cNvPr>
              <p:cNvSpPr>
                <a:spLocks noChangeShapeType="1"/>
              </p:cNvSpPr>
              <p:nvPr/>
            </p:nvSpPr>
            <p:spPr bwMode="auto">
              <a:xfrm>
                <a:off x="1849" y="95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28" name="Line 1065">
                <a:extLst>
                  <a:ext uri="{FF2B5EF4-FFF2-40B4-BE49-F238E27FC236}">
                    <a16:creationId xmlns:a16="http://schemas.microsoft.com/office/drawing/2014/main" id="{0EE29481-7796-49B0-AED2-0A2DFAA25FD4}"/>
                  </a:ext>
                </a:extLst>
              </p:cNvPr>
              <p:cNvSpPr>
                <a:spLocks noChangeShapeType="1"/>
              </p:cNvSpPr>
              <p:nvPr/>
            </p:nvSpPr>
            <p:spPr bwMode="auto">
              <a:xfrm>
                <a:off x="1861" y="192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29" name="Line 1066">
                <a:extLst>
                  <a:ext uri="{FF2B5EF4-FFF2-40B4-BE49-F238E27FC236}">
                    <a16:creationId xmlns:a16="http://schemas.microsoft.com/office/drawing/2014/main" id="{38A07066-1FFA-44F1-9C68-9FD4FD8B0BD7}"/>
                  </a:ext>
                </a:extLst>
              </p:cNvPr>
              <p:cNvSpPr>
                <a:spLocks noChangeShapeType="1"/>
              </p:cNvSpPr>
              <p:nvPr/>
            </p:nvSpPr>
            <p:spPr bwMode="auto">
              <a:xfrm flipV="1">
                <a:off x="186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30" name="Line 1067">
                <a:extLst>
                  <a:ext uri="{FF2B5EF4-FFF2-40B4-BE49-F238E27FC236}">
                    <a16:creationId xmlns:a16="http://schemas.microsoft.com/office/drawing/2014/main" id="{ADAEE19B-0C1C-4457-A683-04CC95766FE9}"/>
                  </a:ext>
                </a:extLst>
              </p:cNvPr>
              <p:cNvSpPr>
                <a:spLocks noChangeShapeType="1"/>
              </p:cNvSpPr>
              <p:nvPr/>
            </p:nvSpPr>
            <p:spPr bwMode="auto">
              <a:xfrm flipV="1">
                <a:off x="198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31" name="Line 1068">
                <a:extLst>
                  <a:ext uri="{FF2B5EF4-FFF2-40B4-BE49-F238E27FC236}">
                    <a16:creationId xmlns:a16="http://schemas.microsoft.com/office/drawing/2014/main" id="{B7910074-77DD-4785-8A2E-9FBFD4B0650B}"/>
                  </a:ext>
                </a:extLst>
              </p:cNvPr>
              <p:cNvSpPr>
                <a:spLocks noChangeShapeType="1"/>
              </p:cNvSpPr>
              <p:nvPr/>
            </p:nvSpPr>
            <p:spPr bwMode="auto">
              <a:xfrm flipV="1">
                <a:off x="2102"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32" name="Line 1069">
                <a:extLst>
                  <a:ext uri="{FF2B5EF4-FFF2-40B4-BE49-F238E27FC236}">
                    <a16:creationId xmlns:a16="http://schemas.microsoft.com/office/drawing/2014/main" id="{3CC9D9B2-380F-426A-9CC4-6E7363EFD0B3}"/>
                  </a:ext>
                </a:extLst>
              </p:cNvPr>
              <p:cNvSpPr>
                <a:spLocks noChangeShapeType="1"/>
              </p:cNvSpPr>
              <p:nvPr/>
            </p:nvSpPr>
            <p:spPr bwMode="auto">
              <a:xfrm flipV="1">
                <a:off x="221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33" name="Line 1070">
                <a:extLst>
                  <a:ext uri="{FF2B5EF4-FFF2-40B4-BE49-F238E27FC236}">
                    <a16:creationId xmlns:a16="http://schemas.microsoft.com/office/drawing/2014/main" id="{F5FAAC46-6CA4-4789-986B-964F5B0FB05F}"/>
                  </a:ext>
                </a:extLst>
              </p:cNvPr>
              <p:cNvSpPr>
                <a:spLocks noChangeShapeType="1"/>
              </p:cNvSpPr>
              <p:nvPr/>
            </p:nvSpPr>
            <p:spPr bwMode="auto">
              <a:xfrm flipV="1">
                <a:off x="233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34" name="Line 1071">
                <a:extLst>
                  <a:ext uri="{FF2B5EF4-FFF2-40B4-BE49-F238E27FC236}">
                    <a16:creationId xmlns:a16="http://schemas.microsoft.com/office/drawing/2014/main" id="{FAD7E741-BE8E-4112-9231-A40843CB7D69}"/>
                  </a:ext>
                </a:extLst>
              </p:cNvPr>
              <p:cNvSpPr>
                <a:spLocks noChangeShapeType="1"/>
              </p:cNvSpPr>
              <p:nvPr/>
            </p:nvSpPr>
            <p:spPr bwMode="auto">
              <a:xfrm flipV="1">
                <a:off x="2460"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35" name="Line 1072">
                <a:extLst>
                  <a:ext uri="{FF2B5EF4-FFF2-40B4-BE49-F238E27FC236}">
                    <a16:creationId xmlns:a16="http://schemas.microsoft.com/office/drawing/2014/main" id="{5015D1E0-7B4C-44C4-9E6A-2C92D22B575F}"/>
                  </a:ext>
                </a:extLst>
              </p:cNvPr>
              <p:cNvSpPr>
                <a:spLocks noChangeShapeType="1"/>
              </p:cNvSpPr>
              <p:nvPr/>
            </p:nvSpPr>
            <p:spPr bwMode="auto">
              <a:xfrm flipV="1">
                <a:off x="2581" y="1925"/>
                <a:ext cx="0"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36" name="Line 1073">
                <a:extLst>
                  <a:ext uri="{FF2B5EF4-FFF2-40B4-BE49-F238E27FC236}">
                    <a16:creationId xmlns:a16="http://schemas.microsoft.com/office/drawing/2014/main" id="{F9A3760C-2E01-4108-8B93-2F574461BC57}"/>
                  </a:ext>
                </a:extLst>
              </p:cNvPr>
              <p:cNvSpPr>
                <a:spLocks noChangeShapeType="1"/>
              </p:cNvSpPr>
              <p:nvPr/>
            </p:nvSpPr>
            <p:spPr bwMode="auto">
              <a:xfrm flipV="1">
                <a:off x="270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37" name="Line 1074">
                <a:extLst>
                  <a:ext uri="{FF2B5EF4-FFF2-40B4-BE49-F238E27FC236}">
                    <a16:creationId xmlns:a16="http://schemas.microsoft.com/office/drawing/2014/main" id="{BF6CD296-9167-48D9-B485-25CDD12CEBEB}"/>
                  </a:ext>
                </a:extLst>
              </p:cNvPr>
              <p:cNvSpPr>
                <a:spLocks noChangeShapeType="1"/>
              </p:cNvSpPr>
              <p:nvPr/>
            </p:nvSpPr>
            <p:spPr bwMode="auto">
              <a:xfrm flipV="1">
                <a:off x="2818"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38" name="Line 1075">
                <a:extLst>
                  <a:ext uri="{FF2B5EF4-FFF2-40B4-BE49-F238E27FC236}">
                    <a16:creationId xmlns:a16="http://schemas.microsoft.com/office/drawing/2014/main" id="{42604617-3500-4C87-A0D6-FAC2C6D75356}"/>
                  </a:ext>
                </a:extLst>
              </p:cNvPr>
              <p:cNvSpPr>
                <a:spLocks noChangeShapeType="1"/>
              </p:cNvSpPr>
              <p:nvPr/>
            </p:nvSpPr>
            <p:spPr bwMode="auto">
              <a:xfrm flipV="1">
                <a:off x="293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39" name="Line 1076">
                <a:extLst>
                  <a:ext uri="{FF2B5EF4-FFF2-40B4-BE49-F238E27FC236}">
                    <a16:creationId xmlns:a16="http://schemas.microsoft.com/office/drawing/2014/main" id="{C374EC0E-AFC4-4A8D-802F-733C714AA6A0}"/>
                  </a:ext>
                </a:extLst>
              </p:cNvPr>
              <p:cNvSpPr>
                <a:spLocks noChangeShapeType="1"/>
              </p:cNvSpPr>
              <p:nvPr/>
            </p:nvSpPr>
            <p:spPr bwMode="auto">
              <a:xfrm flipV="1">
                <a:off x="305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40" name="Freeform 1077">
                <a:extLst>
                  <a:ext uri="{FF2B5EF4-FFF2-40B4-BE49-F238E27FC236}">
                    <a16:creationId xmlns:a16="http://schemas.microsoft.com/office/drawing/2014/main" id="{B29D58A7-E1F0-4791-B8CE-1D84566884D4}"/>
                  </a:ext>
                </a:extLst>
              </p:cNvPr>
              <p:cNvSpPr>
                <a:spLocks/>
              </p:cNvSpPr>
              <p:nvPr/>
            </p:nvSpPr>
            <p:spPr bwMode="auto">
              <a:xfrm>
                <a:off x="2191" y="1507"/>
                <a:ext cx="56" cy="55"/>
              </a:xfrm>
              <a:custGeom>
                <a:avLst/>
                <a:gdLst>
                  <a:gd name="T0" fmla="*/ 28 w 56"/>
                  <a:gd name="T1" fmla="*/ 0 h 56"/>
                  <a:gd name="T2" fmla="*/ 56 w 56"/>
                  <a:gd name="T3" fmla="*/ 28 h 56"/>
                  <a:gd name="T4" fmla="*/ 28 w 56"/>
                  <a:gd name="T5" fmla="*/ 56 h 56"/>
                  <a:gd name="T6" fmla="*/ 0 w 56"/>
                  <a:gd name="T7" fmla="*/ 28 h 56"/>
                  <a:gd name="T8" fmla="*/ 28 w 56"/>
                  <a:gd name="T9" fmla="*/ 0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28" y="0"/>
                    </a:moveTo>
                    <a:lnTo>
                      <a:pt x="56" y="28"/>
                    </a:lnTo>
                    <a:lnTo>
                      <a:pt x="28" y="56"/>
                    </a:lnTo>
                    <a:lnTo>
                      <a:pt x="0" y="28"/>
                    </a:lnTo>
                    <a:lnTo>
                      <a:pt x="28" y="0"/>
                    </a:lnTo>
                    <a:close/>
                  </a:path>
                </a:pathLst>
              </a:custGeom>
              <a:solidFill>
                <a:srgbClr val="00FFFF"/>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41" name="Freeform 1078">
                <a:extLst>
                  <a:ext uri="{FF2B5EF4-FFF2-40B4-BE49-F238E27FC236}">
                    <a16:creationId xmlns:a16="http://schemas.microsoft.com/office/drawing/2014/main" id="{25D54BDE-0970-4CEB-8450-BC3CE80E8D06}"/>
                  </a:ext>
                </a:extLst>
              </p:cNvPr>
              <p:cNvSpPr>
                <a:spLocks/>
              </p:cNvSpPr>
              <p:nvPr/>
            </p:nvSpPr>
            <p:spPr bwMode="auto">
              <a:xfrm>
                <a:off x="2191" y="1310"/>
                <a:ext cx="56" cy="58"/>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42" name="Freeform 1079">
                <a:extLst>
                  <a:ext uri="{FF2B5EF4-FFF2-40B4-BE49-F238E27FC236}">
                    <a16:creationId xmlns:a16="http://schemas.microsoft.com/office/drawing/2014/main" id="{9BA1967C-82BB-4C57-94BB-B65109325208}"/>
                  </a:ext>
                </a:extLst>
              </p:cNvPr>
              <p:cNvSpPr>
                <a:spLocks/>
              </p:cNvSpPr>
              <p:nvPr/>
            </p:nvSpPr>
            <p:spPr bwMode="auto">
              <a:xfrm>
                <a:off x="2673" y="1604"/>
                <a:ext cx="57" cy="60"/>
              </a:xfrm>
              <a:custGeom>
                <a:avLst/>
                <a:gdLst>
                  <a:gd name="T0" fmla="*/ 28 w 57"/>
                  <a:gd name="T1" fmla="*/ 0 h 57"/>
                  <a:gd name="T2" fmla="*/ 57 w 57"/>
                  <a:gd name="T3" fmla="*/ 29 h 57"/>
                  <a:gd name="T4" fmla="*/ 28 w 57"/>
                  <a:gd name="T5" fmla="*/ 57 h 57"/>
                  <a:gd name="T6" fmla="*/ 0 w 57"/>
                  <a:gd name="T7" fmla="*/ 29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9"/>
                    </a:lnTo>
                    <a:lnTo>
                      <a:pt x="28" y="57"/>
                    </a:lnTo>
                    <a:lnTo>
                      <a:pt x="0" y="29"/>
                    </a:lnTo>
                    <a:lnTo>
                      <a:pt x="28" y="0"/>
                    </a:lnTo>
                    <a:close/>
                  </a:path>
                </a:pathLst>
              </a:custGeom>
              <a:solidFill>
                <a:srgbClr val="000080"/>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43" name="Freeform 1080">
                <a:extLst>
                  <a:ext uri="{FF2B5EF4-FFF2-40B4-BE49-F238E27FC236}">
                    <a16:creationId xmlns:a16="http://schemas.microsoft.com/office/drawing/2014/main" id="{E79292FE-1E92-47B9-AE78-2616B8CBE47A}"/>
                  </a:ext>
                </a:extLst>
              </p:cNvPr>
              <p:cNvSpPr>
                <a:spLocks/>
              </p:cNvSpPr>
              <p:nvPr/>
            </p:nvSpPr>
            <p:spPr bwMode="auto">
              <a:xfrm>
                <a:off x="2311" y="1214"/>
                <a:ext cx="57" cy="59"/>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44" name="Freeform 1081">
                <a:extLst>
                  <a:ext uri="{FF2B5EF4-FFF2-40B4-BE49-F238E27FC236}">
                    <a16:creationId xmlns:a16="http://schemas.microsoft.com/office/drawing/2014/main" id="{C5F6B453-C3CD-4DC3-A645-C852C27C5E23}"/>
                  </a:ext>
                </a:extLst>
              </p:cNvPr>
              <p:cNvSpPr>
                <a:spLocks/>
              </p:cNvSpPr>
              <p:nvPr/>
            </p:nvSpPr>
            <p:spPr bwMode="auto">
              <a:xfrm>
                <a:off x="2191" y="1116"/>
                <a:ext cx="56" cy="56"/>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45" name="Freeform 1082">
                <a:extLst>
                  <a:ext uri="{FF2B5EF4-FFF2-40B4-BE49-F238E27FC236}">
                    <a16:creationId xmlns:a16="http://schemas.microsoft.com/office/drawing/2014/main" id="{FB65EBF4-622B-4F4B-8813-717D741C526C}"/>
                  </a:ext>
                </a:extLst>
              </p:cNvPr>
              <p:cNvSpPr>
                <a:spLocks/>
              </p:cNvSpPr>
              <p:nvPr/>
            </p:nvSpPr>
            <p:spPr bwMode="auto">
              <a:xfrm>
                <a:off x="2790" y="1409"/>
                <a:ext cx="56" cy="52"/>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0080"/>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46" name="Freeform 1083">
                <a:extLst>
                  <a:ext uri="{FF2B5EF4-FFF2-40B4-BE49-F238E27FC236}">
                    <a16:creationId xmlns:a16="http://schemas.microsoft.com/office/drawing/2014/main" id="{5929B8F9-4BAF-49BA-B11B-6072BC5BD3C9}"/>
                  </a:ext>
                </a:extLst>
              </p:cNvPr>
              <p:cNvSpPr>
                <a:spLocks/>
              </p:cNvSpPr>
              <p:nvPr/>
            </p:nvSpPr>
            <p:spPr bwMode="auto">
              <a:xfrm>
                <a:off x="2311" y="1409"/>
                <a:ext cx="57" cy="52"/>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47" name="Freeform 1084">
                <a:extLst>
                  <a:ext uri="{FF2B5EF4-FFF2-40B4-BE49-F238E27FC236}">
                    <a16:creationId xmlns:a16="http://schemas.microsoft.com/office/drawing/2014/main" id="{07F90CDC-C30D-4A30-B6F4-6DEE5D2611A8}"/>
                  </a:ext>
                </a:extLst>
              </p:cNvPr>
              <p:cNvSpPr>
                <a:spLocks/>
              </p:cNvSpPr>
              <p:nvPr/>
            </p:nvSpPr>
            <p:spPr bwMode="auto">
              <a:xfrm>
                <a:off x="2432" y="1799"/>
                <a:ext cx="56" cy="52"/>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0080"/>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48" name="Freeform 1085">
                <a:extLst>
                  <a:ext uri="{FF2B5EF4-FFF2-40B4-BE49-F238E27FC236}">
                    <a16:creationId xmlns:a16="http://schemas.microsoft.com/office/drawing/2014/main" id="{05ACA4A3-0BF6-409B-9ABC-3693C8E30D98}"/>
                  </a:ext>
                </a:extLst>
              </p:cNvPr>
              <p:cNvSpPr>
                <a:spLocks/>
              </p:cNvSpPr>
              <p:nvPr/>
            </p:nvSpPr>
            <p:spPr bwMode="auto">
              <a:xfrm>
                <a:off x="2673" y="1507"/>
                <a:ext cx="57" cy="55"/>
              </a:xfrm>
              <a:custGeom>
                <a:avLst/>
                <a:gdLst>
                  <a:gd name="T0" fmla="*/ 28 w 57"/>
                  <a:gd name="T1" fmla="*/ 0 h 56"/>
                  <a:gd name="T2" fmla="*/ 57 w 57"/>
                  <a:gd name="T3" fmla="*/ 28 h 56"/>
                  <a:gd name="T4" fmla="*/ 28 w 57"/>
                  <a:gd name="T5" fmla="*/ 56 h 56"/>
                  <a:gd name="T6" fmla="*/ 0 w 57"/>
                  <a:gd name="T7" fmla="*/ 28 h 56"/>
                  <a:gd name="T8" fmla="*/ 28 w 57"/>
                  <a:gd name="T9" fmla="*/ 0 h 56"/>
                  <a:gd name="T10" fmla="*/ 0 60000 65536"/>
                  <a:gd name="T11" fmla="*/ 0 60000 65536"/>
                  <a:gd name="T12" fmla="*/ 0 60000 65536"/>
                  <a:gd name="T13" fmla="*/ 0 60000 65536"/>
                  <a:gd name="T14" fmla="*/ 0 60000 65536"/>
                  <a:gd name="T15" fmla="*/ 0 w 57"/>
                  <a:gd name="T16" fmla="*/ 0 h 56"/>
                  <a:gd name="T17" fmla="*/ 57 w 57"/>
                  <a:gd name="T18" fmla="*/ 56 h 56"/>
                </a:gdLst>
                <a:ahLst/>
                <a:cxnLst>
                  <a:cxn ang="T10">
                    <a:pos x="T0" y="T1"/>
                  </a:cxn>
                  <a:cxn ang="T11">
                    <a:pos x="T2" y="T3"/>
                  </a:cxn>
                  <a:cxn ang="T12">
                    <a:pos x="T4" y="T5"/>
                  </a:cxn>
                  <a:cxn ang="T13">
                    <a:pos x="T6" y="T7"/>
                  </a:cxn>
                  <a:cxn ang="T14">
                    <a:pos x="T8" y="T9"/>
                  </a:cxn>
                </a:cxnLst>
                <a:rect l="T15" t="T16" r="T17" b="T18"/>
                <a:pathLst>
                  <a:path w="57" h="56">
                    <a:moveTo>
                      <a:pt x="28" y="0"/>
                    </a:moveTo>
                    <a:lnTo>
                      <a:pt x="57" y="28"/>
                    </a:lnTo>
                    <a:lnTo>
                      <a:pt x="28" y="56"/>
                    </a:lnTo>
                    <a:lnTo>
                      <a:pt x="0" y="28"/>
                    </a:lnTo>
                    <a:lnTo>
                      <a:pt x="28" y="0"/>
                    </a:lnTo>
                    <a:close/>
                  </a:path>
                </a:pathLst>
              </a:custGeom>
              <a:solidFill>
                <a:srgbClr val="000080"/>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49" name="Freeform 1086">
                <a:extLst>
                  <a:ext uri="{FF2B5EF4-FFF2-40B4-BE49-F238E27FC236}">
                    <a16:creationId xmlns:a16="http://schemas.microsoft.com/office/drawing/2014/main" id="{1A2DBC5D-F467-4F63-AA65-6922F1C8B6A9}"/>
                  </a:ext>
                </a:extLst>
              </p:cNvPr>
              <p:cNvSpPr>
                <a:spLocks/>
              </p:cNvSpPr>
              <p:nvPr/>
            </p:nvSpPr>
            <p:spPr bwMode="auto">
              <a:xfrm>
                <a:off x="2432" y="1409"/>
                <a:ext cx="56" cy="52"/>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FFFF"/>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50" name="Rectangle 1087">
                <a:extLst>
                  <a:ext uri="{FF2B5EF4-FFF2-40B4-BE49-F238E27FC236}">
                    <a16:creationId xmlns:a16="http://schemas.microsoft.com/office/drawing/2014/main" id="{158D9043-2D24-4C09-807C-7CBD0A5A2C74}"/>
                  </a:ext>
                </a:extLst>
              </p:cNvPr>
              <p:cNvSpPr>
                <a:spLocks noChangeArrowheads="1"/>
              </p:cNvSpPr>
              <p:nvPr/>
            </p:nvSpPr>
            <p:spPr bwMode="auto">
              <a:xfrm>
                <a:off x="1805" y="189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0</a:t>
                </a:r>
                <a:endParaRPr lang="ko-KR" altLang="en-US" b="0">
                  <a:solidFill>
                    <a:srgbClr val="000000"/>
                  </a:solidFill>
                  <a:ea typeface="Gulim" panose="020B0600000101010101" pitchFamily="34" charset="-127"/>
                </a:endParaRPr>
              </a:p>
            </p:txBody>
          </p:sp>
          <p:sp>
            <p:nvSpPr>
              <p:cNvPr id="151" name="Rectangle 1088">
                <a:extLst>
                  <a:ext uri="{FF2B5EF4-FFF2-40B4-BE49-F238E27FC236}">
                    <a16:creationId xmlns:a16="http://schemas.microsoft.com/office/drawing/2014/main" id="{63A153F4-7785-46A4-BF29-52F94D848789}"/>
                  </a:ext>
                </a:extLst>
              </p:cNvPr>
              <p:cNvSpPr>
                <a:spLocks noChangeArrowheads="1"/>
              </p:cNvSpPr>
              <p:nvPr/>
            </p:nvSpPr>
            <p:spPr bwMode="auto">
              <a:xfrm>
                <a:off x="1805" y="179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1</a:t>
                </a:r>
                <a:endParaRPr lang="ko-KR" altLang="en-US" b="0">
                  <a:solidFill>
                    <a:srgbClr val="000000"/>
                  </a:solidFill>
                  <a:ea typeface="Gulim" panose="020B0600000101010101" pitchFamily="34" charset="-127"/>
                </a:endParaRPr>
              </a:p>
            </p:txBody>
          </p:sp>
          <p:sp>
            <p:nvSpPr>
              <p:cNvPr id="152" name="Rectangle 1089">
                <a:extLst>
                  <a:ext uri="{FF2B5EF4-FFF2-40B4-BE49-F238E27FC236}">
                    <a16:creationId xmlns:a16="http://schemas.microsoft.com/office/drawing/2014/main" id="{3809CD91-9A5C-40F1-950E-2D06CF85F5FE}"/>
                  </a:ext>
                </a:extLst>
              </p:cNvPr>
              <p:cNvSpPr>
                <a:spLocks noChangeArrowheads="1"/>
              </p:cNvSpPr>
              <p:nvPr/>
            </p:nvSpPr>
            <p:spPr bwMode="auto">
              <a:xfrm>
                <a:off x="1805" y="170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2</a:t>
                </a:r>
                <a:endParaRPr lang="ko-KR" altLang="en-US" b="0">
                  <a:solidFill>
                    <a:srgbClr val="000000"/>
                  </a:solidFill>
                  <a:ea typeface="Gulim" panose="020B0600000101010101" pitchFamily="34" charset="-127"/>
                </a:endParaRPr>
              </a:p>
            </p:txBody>
          </p:sp>
          <p:sp>
            <p:nvSpPr>
              <p:cNvPr id="153" name="Rectangle 1090">
                <a:extLst>
                  <a:ext uri="{FF2B5EF4-FFF2-40B4-BE49-F238E27FC236}">
                    <a16:creationId xmlns:a16="http://schemas.microsoft.com/office/drawing/2014/main" id="{4B32930C-5043-4443-B29A-7FECB936B63A}"/>
                  </a:ext>
                </a:extLst>
              </p:cNvPr>
              <p:cNvSpPr>
                <a:spLocks noChangeArrowheads="1"/>
              </p:cNvSpPr>
              <p:nvPr/>
            </p:nvSpPr>
            <p:spPr bwMode="auto">
              <a:xfrm>
                <a:off x="1805" y="160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3</a:t>
                </a:r>
                <a:endParaRPr lang="ko-KR" altLang="en-US" b="0">
                  <a:solidFill>
                    <a:srgbClr val="000000"/>
                  </a:solidFill>
                  <a:ea typeface="Gulim" panose="020B0600000101010101" pitchFamily="34" charset="-127"/>
                </a:endParaRPr>
              </a:p>
            </p:txBody>
          </p:sp>
          <p:sp>
            <p:nvSpPr>
              <p:cNvPr id="154" name="Rectangle 1091">
                <a:extLst>
                  <a:ext uri="{FF2B5EF4-FFF2-40B4-BE49-F238E27FC236}">
                    <a16:creationId xmlns:a16="http://schemas.microsoft.com/office/drawing/2014/main" id="{EFE88D08-A9FF-4E9D-BFE4-1F7B68CF2539}"/>
                  </a:ext>
                </a:extLst>
              </p:cNvPr>
              <p:cNvSpPr>
                <a:spLocks noChangeArrowheads="1"/>
              </p:cNvSpPr>
              <p:nvPr/>
            </p:nvSpPr>
            <p:spPr bwMode="auto">
              <a:xfrm>
                <a:off x="1805" y="150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4</a:t>
                </a:r>
                <a:endParaRPr lang="ko-KR" altLang="en-US" b="0">
                  <a:solidFill>
                    <a:srgbClr val="000000"/>
                  </a:solidFill>
                  <a:ea typeface="Gulim" panose="020B0600000101010101" pitchFamily="34" charset="-127"/>
                </a:endParaRPr>
              </a:p>
            </p:txBody>
          </p:sp>
          <p:sp>
            <p:nvSpPr>
              <p:cNvPr id="155" name="Rectangle 1092">
                <a:extLst>
                  <a:ext uri="{FF2B5EF4-FFF2-40B4-BE49-F238E27FC236}">
                    <a16:creationId xmlns:a16="http://schemas.microsoft.com/office/drawing/2014/main" id="{6DF2704D-3BF7-43DD-BC77-B4C884E72299}"/>
                  </a:ext>
                </a:extLst>
              </p:cNvPr>
              <p:cNvSpPr>
                <a:spLocks noChangeArrowheads="1"/>
              </p:cNvSpPr>
              <p:nvPr/>
            </p:nvSpPr>
            <p:spPr bwMode="auto">
              <a:xfrm>
                <a:off x="1805" y="140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5</a:t>
                </a:r>
                <a:endParaRPr lang="ko-KR" altLang="en-US" b="0">
                  <a:solidFill>
                    <a:srgbClr val="000000"/>
                  </a:solidFill>
                  <a:ea typeface="Gulim" panose="020B0600000101010101" pitchFamily="34" charset="-127"/>
                </a:endParaRPr>
              </a:p>
            </p:txBody>
          </p:sp>
          <p:sp>
            <p:nvSpPr>
              <p:cNvPr id="156" name="Rectangle 1093">
                <a:extLst>
                  <a:ext uri="{FF2B5EF4-FFF2-40B4-BE49-F238E27FC236}">
                    <a16:creationId xmlns:a16="http://schemas.microsoft.com/office/drawing/2014/main" id="{3BA3A70F-DDF4-4FC4-846B-FABA3E92DD01}"/>
                  </a:ext>
                </a:extLst>
              </p:cNvPr>
              <p:cNvSpPr>
                <a:spLocks noChangeArrowheads="1"/>
              </p:cNvSpPr>
              <p:nvPr/>
            </p:nvSpPr>
            <p:spPr bwMode="auto">
              <a:xfrm>
                <a:off x="1805" y="1310"/>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6</a:t>
                </a:r>
                <a:endParaRPr lang="ko-KR" altLang="en-US" b="0">
                  <a:solidFill>
                    <a:srgbClr val="000000"/>
                  </a:solidFill>
                  <a:ea typeface="Gulim" panose="020B0600000101010101" pitchFamily="34" charset="-127"/>
                </a:endParaRPr>
              </a:p>
            </p:txBody>
          </p:sp>
          <p:sp>
            <p:nvSpPr>
              <p:cNvPr id="157" name="Rectangle 1094">
                <a:extLst>
                  <a:ext uri="{FF2B5EF4-FFF2-40B4-BE49-F238E27FC236}">
                    <a16:creationId xmlns:a16="http://schemas.microsoft.com/office/drawing/2014/main" id="{B2089781-1557-46E3-B945-361302C71D15}"/>
                  </a:ext>
                </a:extLst>
              </p:cNvPr>
              <p:cNvSpPr>
                <a:spLocks noChangeArrowheads="1"/>
              </p:cNvSpPr>
              <p:nvPr/>
            </p:nvSpPr>
            <p:spPr bwMode="auto">
              <a:xfrm>
                <a:off x="1805" y="121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7</a:t>
                </a:r>
                <a:endParaRPr lang="ko-KR" altLang="en-US" b="0">
                  <a:solidFill>
                    <a:srgbClr val="000000"/>
                  </a:solidFill>
                  <a:ea typeface="Gulim" panose="020B0600000101010101" pitchFamily="34" charset="-127"/>
                </a:endParaRPr>
              </a:p>
            </p:txBody>
          </p:sp>
          <p:sp>
            <p:nvSpPr>
              <p:cNvPr id="158" name="Rectangle 1095">
                <a:extLst>
                  <a:ext uri="{FF2B5EF4-FFF2-40B4-BE49-F238E27FC236}">
                    <a16:creationId xmlns:a16="http://schemas.microsoft.com/office/drawing/2014/main" id="{1D62117C-4895-4186-BEDD-D81EDBB900EF}"/>
                  </a:ext>
                </a:extLst>
              </p:cNvPr>
              <p:cNvSpPr>
                <a:spLocks noChangeArrowheads="1"/>
              </p:cNvSpPr>
              <p:nvPr/>
            </p:nvSpPr>
            <p:spPr bwMode="auto">
              <a:xfrm>
                <a:off x="1805" y="1116"/>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8</a:t>
                </a:r>
                <a:endParaRPr lang="ko-KR" altLang="en-US" b="0">
                  <a:solidFill>
                    <a:srgbClr val="000000"/>
                  </a:solidFill>
                  <a:ea typeface="Gulim" panose="020B0600000101010101" pitchFamily="34" charset="-127"/>
                </a:endParaRPr>
              </a:p>
            </p:txBody>
          </p:sp>
          <p:sp>
            <p:nvSpPr>
              <p:cNvPr id="159" name="Rectangle 1096">
                <a:extLst>
                  <a:ext uri="{FF2B5EF4-FFF2-40B4-BE49-F238E27FC236}">
                    <a16:creationId xmlns:a16="http://schemas.microsoft.com/office/drawing/2014/main" id="{E4E9AB70-943A-4D7D-A17F-DF96BF42B542}"/>
                  </a:ext>
                </a:extLst>
              </p:cNvPr>
              <p:cNvSpPr>
                <a:spLocks noChangeArrowheads="1"/>
              </p:cNvSpPr>
              <p:nvPr/>
            </p:nvSpPr>
            <p:spPr bwMode="auto">
              <a:xfrm>
                <a:off x="1805" y="101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9</a:t>
                </a:r>
                <a:endParaRPr lang="ko-KR" altLang="en-US" b="0">
                  <a:solidFill>
                    <a:srgbClr val="000000"/>
                  </a:solidFill>
                  <a:ea typeface="Gulim" panose="020B0600000101010101" pitchFamily="34" charset="-127"/>
                </a:endParaRPr>
              </a:p>
            </p:txBody>
          </p:sp>
          <p:sp>
            <p:nvSpPr>
              <p:cNvPr id="160" name="Rectangle 1097">
                <a:extLst>
                  <a:ext uri="{FF2B5EF4-FFF2-40B4-BE49-F238E27FC236}">
                    <a16:creationId xmlns:a16="http://schemas.microsoft.com/office/drawing/2014/main" id="{25CFF2F1-D3B0-4A43-BB2E-A8E26288D831}"/>
                  </a:ext>
                </a:extLst>
              </p:cNvPr>
              <p:cNvSpPr>
                <a:spLocks noChangeArrowheads="1"/>
              </p:cNvSpPr>
              <p:nvPr/>
            </p:nvSpPr>
            <p:spPr bwMode="auto">
              <a:xfrm>
                <a:off x="1779" y="920"/>
                <a:ext cx="6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10</a:t>
                </a:r>
                <a:endParaRPr lang="ko-KR" altLang="en-US" b="0">
                  <a:solidFill>
                    <a:srgbClr val="000000"/>
                  </a:solidFill>
                  <a:ea typeface="Gulim" panose="020B0600000101010101" pitchFamily="34" charset="-127"/>
                </a:endParaRPr>
              </a:p>
            </p:txBody>
          </p:sp>
          <p:sp>
            <p:nvSpPr>
              <p:cNvPr id="161" name="Rectangle 1098">
                <a:extLst>
                  <a:ext uri="{FF2B5EF4-FFF2-40B4-BE49-F238E27FC236}">
                    <a16:creationId xmlns:a16="http://schemas.microsoft.com/office/drawing/2014/main" id="{2EFD664E-B238-4943-9395-7EDC92721746}"/>
                  </a:ext>
                </a:extLst>
              </p:cNvPr>
              <p:cNvSpPr>
                <a:spLocks noChangeArrowheads="1"/>
              </p:cNvSpPr>
              <p:nvPr/>
            </p:nvSpPr>
            <p:spPr bwMode="auto">
              <a:xfrm>
                <a:off x="184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0</a:t>
                </a:r>
                <a:endParaRPr lang="ko-KR" altLang="en-US" b="0">
                  <a:solidFill>
                    <a:srgbClr val="000000"/>
                  </a:solidFill>
                  <a:ea typeface="Gulim" panose="020B0600000101010101" pitchFamily="34" charset="-127"/>
                </a:endParaRPr>
              </a:p>
            </p:txBody>
          </p:sp>
          <p:sp>
            <p:nvSpPr>
              <p:cNvPr id="162" name="Rectangle 1099">
                <a:extLst>
                  <a:ext uri="{FF2B5EF4-FFF2-40B4-BE49-F238E27FC236}">
                    <a16:creationId xmlns:a16="http://schemas.microsoft.com/office/drawing/2014/main" id="{12A5878B-6B5B-4744-94DB-AFBA2542EA35}"/>
                  </a:ext>
                </a:extLst>
              </p:cNvPr>
              <p:cNvSpPr>
                <a:spLocks noChangeArrowheads="1"/>
              </p:cNvSpPr>
              <p:nvPr/>
            </p:nvSpPr>
            <p:spPr bwMode="auto">
              <a:xfrm>
                <a:off x="1968"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1</a:t>
                </a:r>
                <a:endParaRPr lang="ko-KR" altLang="en-US" b="0">
                  <a:solidFill>
                    <a:srgbClr val="000000"/>
                  </a:solidFill>
                  <a:ea typeface="Gulim" panose="020B0600000101010101" pitchFamily="34" charset="-127"/>
                </a:endParaRPr>
              </a:p>
            </p:txBody>
          </p:sp>
          <p:sp>
            <p:nvSpPr>
              <p:cNvPr id="163" name="Rectangle 1100">
                <a:extLst>
                  <a:ext uri="{FF2B5EF4-FFF2-40B4-BE49-F238E27FC236}">
                    <a16:creationId xmlns:a16="http://schemas.microsoft.com/office/drawing/2014/main" id="{84CE3993-562A-4FB1-B95D-CD862D8E6EDB}"/>
                  </a:ext>
                </a:extLst>
              </p:cNvPr>
              <p:cNvSpPr>
                <a:spLocks noChangeArrowheads="1"/>
              </p:cNvSpPr>
              <p:nvPr/>
            </p:nvSpPr>
            <p:spPr bwMode="auto">
              <a:xfrm>
                <a:off x="2090"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2</a:t>
                </a:r>
                <a:endParaRPr lang="ko-KR" altLang="en-US" b="0">
                  <a:solidFill>
                    <a:srgbClr val="000000"/>
                  </a:solidFill>
                  <a:ea typeface="Gulim" panose="020B0600000101010101" pitchFamily="34" charset="-127"/>
                </a:endParaRPr>
              </a:p>
            </p:txBody>
          </p:sp>
          <p:sp>
            <p:nvSpPr>
              <p:cNvPr id="164" name="Rectangle 1101">
                <a:extLst>
                  <a:ext uri="{FF2B5EF4-FFF2-40B4-BE49-F238E27FC236}">
                    <a16:creationId xmlns:a16="http://schemas.microsoft.com/office/drawing/2014/main" id="{F7ED07B9-89E2-4746-A6AB-2A1FB7E2B1AD}"/>
                  </a:ext>
                </a:extLst>
              </p:cNvPr>
              <p:cNvSpPr>
                <a:spLocks noChangeArrowheads="1"/>
              </p:cNvSpPr>
              <p:nvPr/>
            </p:nvSpPr>
            <p:spPr bwMode="auto">
              <a:xfrm>
                <a:off x="2207"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3</a:t>
                </a:r>
                <a:endParaRPr lang="ko-KR" altLang="en-US" b="0">
                  <a:solidFill>
                    <a:srgbClr val="000000"/>
                  </a:solidFill>
                  <a:ea typeface="Gulim" panose="020B0600000101010101" pitchFamily="34" charset="-127"/>
                </a:endParaRPr>
              </a:p>
            </p:txBody>
          </p:sp>
          <p:sp>
            <p:nvSpPr>
              <p:cNvPr id="165" name="Rectangle 1102">
                <a:extLst>
                  <a:ext uri="{FF2B5EF4-FFF2-40B4-BE49-F238E27FC236}">
                    <a16:creationId xmlns:a16="http://schemas.microsoft.com/office/drawing/2014/main" id="{B238E6AE-80FD-4DC2-9C94-E1533415B183}"/>
                  </a:ext>
                </a:extLst>
              </p:cNvPr>
              <p:cNvSpPr>
                <a:spLocks noChangeArrowheads="1"/>
              </p:cNvSpPr>
              <p:nvPr/>
            </p:nvSpPr>
            <p:spPr bwMode="auto">
              <a:xfrm>
                <a:off x="2326"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4</a:t>
                </a:r>
                <a:endParaRPr lang="ko-KR" altLang="en-US" b="0">
                  <a:solidFill>
                    <a:srgbClr val="000000"/>
                  </a:solidFill>
                  <a:ea typeface="Gulim" panose="020B0600000101010101" pitchFamily="34" charset="-127"/>
                </a:endParaRPr>
              </a:p>
            </p:txBody>
          </p:sp>
          <p:sp>
            <p:nvSpPr>
              <p:cNvPr id="166" name="Rectangle 1103">
                <a:extLst>
                  <a:ext uri="{FF2B5EF4-FFF2-40B4-BE49-F238E27FC236}">
                    <a16:creationId xmlns:a16="http://schemas.microsoft.com/office/drawing/2014/main" id="{72A11375-1AE5-4B4C-A7AC-BD7CEA4C2429}"/>
                  </a:ext>
                </a:extLst>
              </p:cNvPr>
              <p:cNvSpPr>
                <a:spLocks noChangeArrowheads="1"/>
              </p:cNvSpPr>
              <p:nvPr/>
            </p:nvSpPr>
            <p:spPr bwMode="auto">
              <a:xfrm>
                <a:off x="2448"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5</a:t>
                </a:r>
                <a:endParaRPr lang="ko-KR" altLang="en-US" b="0">
                  <a:solidFill>
                    <a:srgbClr val="000000"/>
                  </a:solidFill>
                  <a:ea typeface="Gulim" panose="020B0600000101010101" pitchFamily="34" charset="-127"/>
                </a:endParaRPr>
              </a:p>
            </p:txBody>
          </p:sp>
          <p:sp>
            <p:nvSpPr>
              <p:cNvPr id="167" name="Rectangle 1104">
                <a:extLst>
                  <a:ext uri="{FF2B5EF4-FFF2-40B4-BE49-F238E27FC236}">
                    <a16:creationId xmlns:a16="http://schemas.microsoft.com/office/drawing/2014/main" id="{23C88C6E-919A-4EFE-8BB7-F21AA841286A}"/>
                  </a:ext>
                </a:extLst>
              </p:cNvPr>
              <p:cNvSpPr>
                <a:spLocks noChangeArrowheads="1"/>
              </p:cNvSpPr>
              <p:nvPr/>
            </p:nvSpPr>
            <p:spPr bwMode="auto">
              <a:xfrm>
                <a:off x="256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6</a:t>
                </a:r>
                <a:endParaRPr lang="ko-KR" altLang="en-US" b="0">
                  <a:solidFill>
                    <a:srgbClr val="000000"/>
                  </a:solidFill>
                  <a:ea typeface="Gulim" panose="020B0600000101010101" pitchFamily="34" charset="-127"/>
                </a:endParaRPr>
              </a:p>
            </p:txBody>
          </p:sp>
          <p:sp>
            <p:nvSpPr>
              <p:cNvPr id="168" name="Rectangle 1105">
                <a:extLst>
                  <a:ext uri="{FF2B5EF4-FFF2-40B4-BE49-F238E27FC236}">
                    <a16:creationId xmlns:a16="http://schemas.microsoft.com/office/drawing/2014/main" id="{5BD69AC3-FF46-447A-9CA6-E722AF88CF03}"/>
                  </a:ext>
                </a:extLst>
              </p:cNvPr>
              <p:cNvSpPr>
                <a:spLocks noChangeArrowheads="1"/>
              </p:cNvSpPr>
              <p:nvPr/>
            </p:nvSpPr>
            <p:spPr bwMode="auto">
              <a:xfrm>
                <a:off x="268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7</a:t>
                </a:r>
                <a:endParaRPr lang="ko-KR" altLang="en-US" b="0">
                  <a:solidFill>
                    <a:srgbClr val="000000"/>
                  </a:solidFill>
                  <a:ea typeface="Gulim" panose="020B0600000101010101" pitchFamily="34" charset="-127"/>
                </a:endParaRPr>
              </a:p>
            </p:txBody>
          </p:sp>
          <p:sp>
            <p:nvSpPr>
              <p:cNvPr id="169" name="Rectangle 1106">
                <a:extLst>
                  <a:ext uri="{FF2B5EF4-FFF2-40B4-BE49-F238E27FC236}">
                    <a16:creationId xmlns:a16="http://schemas.microsoft.com/office/drawing/2014/main" id="{78DCA329-F93A-4A1E-AF92-CFF8B857E2BE}"/>
                  </a:ext>
                </a:extLst>
              </p:cNvPr>
              <p:cNvSpPr>
                <a:spLocks noChangeArrowheads="1"/>
              </p:cNvSpPr>
              <p:nvPr/>
            </p:nvSpPr>
            <p:spPr bwMode="auto">
              <a:xfrm>
                <a:off x="2806"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8</a:t>
                </a:r>
                <a:endParaRPr lang="ko-KR" altLang="en-US" b="0">
                  <a:solidFill>
                    <a:srgbClr val="000000"/>
                  </a:solidFill>
                  <a:ea typeface="Gulim" panose="020B0600000101010101" pitchFamily="34" charset="-127"/>
                </a:endParaRPr>
              </a:p>
            </p:txBody>
          </p:sp>
          <p:sp>
            <p:nvSpPr>
              <p:cNvPr id="170" name="Rectangle 1107">
                <a:extLst>
                  <a:ext uri="{FF2B5EF4-FFF2-40B4-BE49-F238E27FC236}">
                    <a16:creationId xmlns:a16="http://schemas.microsoft.com/office/drawing/2014/main" id="{539D8646-8728-4FD5-B462-0943444E37E9}"/>
                  </a:ext>
                </a:extLst>
              </p:cNvPr>
              <p:cNvSpPr>
                <a:spLocks noChangeArrowheads="1"/>
              </p:cNvSpPr>
              <p:nvPr/>
            </p:nvSpPr>
            <p:spPr bwMode="auto">
              <a:xfrm>
                <a:off x="2927"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9</a:t>
                </a:r>
                <a:endParaRPr lang="ko-KR" altLang="en-US" b="0">
                  <a:solidFill>
                    <a:srgbClr val="000000"/>
                  </a:solidFill>
                  <a:ea typeface="Gulim" panose="020B0600000101010101" pitchFamily="34" charset="-127"/>
                </a:endParaRPr>
              </a:p>
            </p:txBody>
          </p:sp>
          <p:sp>
            <p:nvSpPr>
              <p:cNvPr id="171" name="Rectangle 1108">
                <a:extLst>
                  <a:ext uri="{FF2B5EF4-FFF2-40B4-BE49-F238E27FC236}">
                    <a16:creationId xmlns:a16="http://schemas.microsoft.com/office/drawing/2014/main" id="{569451F2-C40E-4525-A77B-62743ECE84A4}"/>
                  </a:ext>
                </a:extLst>
              </p:cNvPr>
              <p:cNvSpPr>
                <a:spLocks noChangeArrowheads="1"/>
              </p:cNvSpPr>
              <p:nvPr/>
            </p:nvSpPr>
            <p:spPr bwMode="auto">
              <a:xfrm>
                <a:off x="3035" y="1962"/>
                <a:ext cx="6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10</a:t>
                </a:r>
                <a:endParaRPr lang="ko-KR" altLang="en-US" b="0">
                  <a:solidFill>
                    <a:srgbClr val="000000"/>
                  </a:solidFill>
                  <a:ea typeface="Gulim" panose="020B0600000101010101" pitchFamily="34" charset="-127"/>
                </a:endParaRPr>
              </a:p>
            </p:txBody>
          </p:sp>
          <p:sp>
            <p:nvSpPr>
              <p:cNvPr id="172" name="Rectangle 1109">
                <a:extLst>
                  <a:ext uri="{FF2B5EF4-FFF2-40B4-BE49-F238E27FC236}">
                    <a16:creationId xmlns:a16="http://schemas.microsoft.com/office/drawing/2014/main" id="{E65BA543-E5C6-4CFE-8B4C-E0ADF3010AE8}"/>
                  </a:ext>
                </a:extLst>
              </p:cNvPr>
              <p:cNvSpPr>
                <a:spLocks noChangeArrowheads="1"/>
              </p:cNvSpPr>
              <p:nvPr/>
            </p:nvSpPr>
            <p:spPr bwMode="auto">
              <a:xfrm>
                <a:off x="1728" y="864"/>
                <a:ext cx="1396" cy="120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grpSp>
        <p:grpSp>
          <p:nvGrpSpPr>
            <p:cNvPr id="6" name="Group 1110">
              <a:extLst>
                <a:ext uri="{FF2B5EF4-FFF2-40B4-BE49-F238E27FC236}">
                  <a16:creationId xmlns:a16="http://schemas.microsoft.com/office/drawing/2014/main" id="{70D793E8-BAE0-486E-B32C-4BCF9C61FA94}"/>
                </a:ext>
              </a:extLst>
            </p:cNvPr>
            <p:cNvGrpSpPr>
              <a:grpSpLocks/>
            </p:cNvGrpSpPr>
            <p:nvPr/>
          </p:nvGrpSpPr>
          <p:grpSpPr bwMode="auto">
            <a:xfrm>
              <a:off x="3408" y="3072"/>
              <a:ext cx="1248" cy="1112"/>
              <a:chOff x="3616" y="2464"/>
              <a:chExt cx="1396" cy="1208"/>
            </a:xfrm>
          </p:grpSpPr>
          <p:sp>
            <p:nvSpPr>
              <p:cNvPr id="8" name="Rectangle 1111">
                <a:extLst>
                  <a:ext uri="{FF2B5EF4-FFF2-40B4-BE49-F238E27FC236}">
                    <a16:creationId xmlns:a16="http://schemas.microsoft.com/office/drawing/2014/main" id="{0E0FD469-7BE6-4951-9B9A-B2338FFC318A}"/>
                  </a:ext>
                </a:extLst>
              </p:cNvPr>
              <p:cNvSpPr>
                <a:spLocks noChangeArrowheads="1"/>
              </p:cNvSpPr>
              <p:nvPr/>
            </p:nvSpPr>
            <p:spPr bwMode="auto">
              <a:xfrm>
                <a:off x="3616" y="2464"/>
                <a:ext cx="1396" cy="1208"/>
              </a:xfrm>
              <a:prstGeom prst="rect">
                <a:avLst/>
              </a:prstGeom>
              <a:solidFill>
                <a:srgbClr val="FFFFFF"/>
              </a:solidFill>
              <a:ln w="0">
                <a:solidFill>
                  <a:srgbClr val="000000"/>
                </a:solidFill>
                <a:miter lim="800000"/>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9" name="Rectangle 1112">
                <a:extLst>
                  <a:ext uri="{FF2B5EF4-FFF2-40B4-BE49-F238E27FC236}">
                    <a16:creationId xmlns:a16="http://schemas.microsoft.com/office/drawing/2014/main" id="{91F1CB17-1A15-429A-AC57-95EAF5D9C8DF}"/>
                  </a:ext>
                </a:extLst>
              </p:cNvPr>
              <p:cNvSpPr>
                <a:spLocks noChangeArrowheads="1"/>
              </p:cNvSpPr>
              <p:nvPr/>
            </p:nvSpPr>
            <p:spPr bwMode="auto">
              <a:xfrm>
                <a:off x="3749" y="2550"/>
                <a:ext cx="1198" cy="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0" name="Line 1113">
                <a:extLst>
                  <a:ext uri="{FF2B5EF4-FFF2-40B4-BE49-F238E27FC236}">
                    <a16:creationId xmlns:a16="http://schemas.microsoft.com/office/drawing/2014/main" id="{AC36FD93-4D6B-4A6C-ABAE-67FF1F08F5FD}"/>
                  </a:ext>
                </a:extLst>
              </p:cNvPr>
              <p:cNvSpPr>
                <a:spLocks noChangeShapeType="1"/>
              </p:cNvSpPr>
              <p:nvPr/>
            </p:nvSpPr>
            <p:spPr bwMode="auto">
              <a:xfrm>
                <a:off x="3749" y="3428"/>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1" name="Line 1114">
                <a:extLst>
                  <a:ext uri="{FF2B5EF4-FFF2-40B4-BE49-F238E27FC236}">
                    <a16:creationId xmlns:a16="http://schemas.microsoft.com/office/drawing/2014/main" id="{7A970576-48F3-4FF4-9AC7-D859DA8D73C8}"/>
                  </a:ext>
                </a:extLst>
              </p:cNvPr>
              <p:cNvSpPr>
                <a:spLocks noChangeShapeType="1"/>
              </p:cNvSpPr>
              <p:nvPr/>
            </p:nvSpPr>
            <p:spPr bwMode="auto">
              <a:xfrm>
                <a:off x="3749" y="333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2" name="Line 1115">
                <a:extLst>
                  <a:ext uri="{FF2B5EF4-FFF2-40B4-BE49-F238E27FC236}">
                    <a16:creationId xmlns:a16="http://schemas.microsoft.com/office/drawing/2014/main" id="{5A3DBB6E-DE3D-4B13-BCB4-3BE39BCF3108}"/>
                  </a:ext>
                </a:extLst>
              </p:cNvPr>
              <p:cNvSpPr>
                <a:spLocks noChangeShapeType="1"/>
              </p:cNvSpPr>
              <p:nvPr/>
            </p:nvSpPr>
            <p:spPr bwMode="auto">
              <a:xfrm>
                <a:off x="3749" y="3233"/>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3" name="Line 1116">
                <a:extLst>
                  <a:ext uri="{FF2B5EF4-FFF2-40B4-BE49-F238E27FC236}">
                    <a16:creationId xmlns:a16="http://schemas.microsoft.com/office/drawing/2014/main" id="{73E4D395-3F8E-43CA-BAB0-9616CBD8B0C6}"/>
                  </a:ext>
                </a:extLst>
              </p:cNvPr>
              <p:cNvSpPr>
                <a:spLocks noChangeShapeType="1"/>
              </p:cNvSpPr>
              <p:nvPr/>
            </p:nvSpPr>
            <p:spPr bwMode="auto">
              <a:xfrm>
                <a:off x="3749" y="313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4" name="Line 1117">
                <a:extLst>
                  <a:ext uri="{FF2B5EF4-FFF2-40B4-BE49-F238E27FC236}">
                    <a16:creationId xmlns:a16="http://schemas.microsoft.com/office/drawing/2014/main" id="{D5E6E245-CA2B-4345-A203-2CE7295185E5}"/>
                  </a:ext>
                </a:extLst>
              </p:cNvPr>
              <p:cNvSpPr>
                <a:spLocks noChangeShapeType="1"/>
              </p:cNvSpPr>
              <p:nvPr/>
            </p:nvSpPr>
            <p:spPr bwMode="auto">
              <a:xfrm>
                <a:off x="3749" y="3036"/>
                <a:ext cx="119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5" name="Line 1118">
                <a:extLst>
                  <a:ext uri="{FF2B5EF4-FFF2-40B4-BE49-F238E27FC236}">
                    <a16:creationId xmlns:a16="http://schemas.microsoft.com/office/drawing/2014/main" id="{B995454E-802D-4FE4-8123-63DA53C3B720}"/>
                  </a:ext>
                </a:extLst>
              </p:cNvPr>
              <p:cNvSpPr>
                <a:spLocks noChangeShapeType="1"/>
              </p:cNvSpPr>
              <p:nvPr/>
            </p:nvSpPr>
            <p:spPr bwMode="auto">
              <a:xfrm>
                <a:off x="3749" y="294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7" name="Line 1119">
                <a:extLst>
                  <a:ext uri="{FF2B5EF4-FFF2-40B4-BE49-F238E27FC236}">
                    <a16:creationId xmlns:a16="http://schemas.microsoft.com/office/drawing/2014/main" id="{30CBC5FD-EA2B-414D-B2C4-A0A1C758D0D0}"/>
                  </a:ext>
                </a:extLst>
              </p:cNvPr>
              <p:cNvSpPr>
                <a:spLocks noChangeShapeType="1"/>
              </p:cNvSpPr>
              <p:nvPr/>
            </p:nvSpPr>
            <p:spPr bwMode="auto">
              <a:xfrm>
                <a:off x="3749" y="2842"/>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8" name="Line 1120">
                <a:extLst>
                  <a:ext uri="{FF2B5EF4-FFF2-40B4-BE49-F238E27FC236}">
                    <a16:creationId xmlns:a16="http://schemas.microsoft.com/office/drawing/2014/main" id="{9EADEF32-BA22-4218-AA81-B377FA5FBD5A}"/>
                  </a:ext>
                </a:extLst>
              </p:cNvPr>
              <p:cNvSpPr>
                <a:spLocks noChangeShapeType="1"/>
              </p:cNvSpPr>
              <p:nvPr/>
            </p:nvSpPr>
            <p:spPr bwMode="auto">
              <a:xfrm>
                <a:off x="3749" y="274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19" name="Line 1121">
                <a:extLst>
                  <a:ext uri="{FF2B5EF4-FFF2-40B4-BE49-F238E27FC236}">
                    <a16:creationId xmlns:a16="http://schemas.microsoft.com/office/drawing/2014/main" id="{DB267E19-9F31-4219-AD14-36AC34D58EA5}"/>
                  </a:ext>
                </a:extLst>
              </p:cNvPr>
              <p:cNvSpPr>
                <a:spLocks noChangeShapeType="1"/>
              </p:cNvSpPr>
              <p:nvPr/>
            </p:nvSpPr>
            <p:spPr bwMode="auto">
              <a:xfrm>
                <a:off x="3749" y="264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20" name="Line 1122">
                <a:extLst>
                  <a:ext uri="{FF2B5EF4-FFF2-40B4-BE49-F238E27FC236}">
                    <a16:creationId xmlns:a16="http://schemas.microsoft.com/office/drawing/2014/main" id="{177EB837-0966-4CA3-B164-D4CEE326111A}"/>
                  </a:ext>
                </a:extLst>
              </p:cNvPr>
              <p:cNvSpPr>
                <a:spLocks noChangeShapeType="1"/>
              </p:cNvSpPr>
              <p:nvPr/>
            </p:nvSpPr>
            <p:spPr bwMode="auto">
              <a:xfrm>
                <a:off x="3749" y="255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21" name="Line 1123">
                <a:extLst>
                  <a:ext uri="{FF2B5EF4-FFF2-40B4-BE49-F238E27FC236}">
                    <a16:creationId xmlns:a16="http://schemas.microsoft.com/office/drawing/2014/main" id="{60A43C2D-A934-4A0C-BE3A-159984C6752F}"/>
                  </a:ext>
                </a:extLst>
              </p:cNvPr>
              <p:cNvSpPr>
                <a:spLocks noChangeShapeType="1"/>
              </p:cNvSpPr>
              <p:nvPr/>
            </p:nvSpPr>
            <p:spPr bwMode="auto">
              <a:xfrm>
                <a:off x="3869" y="2550"/>
                <a:ext cx="1" cy="9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22" name="Line 1124">
                <a:extLst>
                  <a:ext uri="{FF2B5EF4-FFF2-40B4-BE49-F238E27FC236}">
                    <a16:creationId xmlns:a16="http://schemas.microsoft.com/office/drawing/2014/main" id="{61067E51-A78F-4947-BB33-63409887BC27}"/>
                  </a:ext>
                </a:extLst>
              </p:cNvPr>
              <p:cNvSpPr>
                <a:spLocks noChangeShapeType="1"/>
              </p:cNvSpPr>
              <p:nvPr/>
            </p:nvSpPr>
            <p:spPr bwMode="auto">
              <a:xfrm>
                <a:off x="3990" y="2550"/>
                <a:ext cx="1" cy="9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23" name="Line 1125">
                <a:extLst>
                  <a:ext uri="{FF2B5EF4-FFF2-40B4-BE49-F238E27FC236}">
                    <a16:creationId xmlns:a16="http://schemas.microsoft.com/office/drawing/2014/main" id="{C8ADD861-4B70-477A-9DEA-8745247654DB}"/>
                  </a:ext>
                </a:extLst>
              </p:cNvPr>
              <p:cNvSpPr>
                <a:spLocks noChangeShapeType="1"/>
              </p:cNvSpPr>
              <p:nvPr/>
            </p:nvSpPr>
            <p:spPr bwMode="auto">
              <a:xfrm>
                <a:off x="4107" y="2550"/>
                <a:ext cx="1" cy="9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24" name="Line 1126">
                <a:extLst>
                  <a:ext uri="{FF2B5EF4-FFF2-40B4-BE49-F238E27FC236}">
                    <a16:creationId xmlns:a16="http://schemas.microsoft.com/office/drawing/2014/main" id="{4D1B7185-C7EF-4407-8FA6-D79DCB027FAD}"/>
                  </a:ext>
                </a:extLst>
              </p:cNvPr>
              <p:cNvSpPr>
                <a:spLocks noChangeShapeType="1"/>
              </p:cNvSpPr>
              <p:nvPr/>
            </p:nvSpPr>
            <p:spPr bwMode="auto">
              <a:xfrm>
                <a:off x="4227" y="2550"/>
                <a:ext cx="1" cy="9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25" name="Line 1127">
                <a:extLst>
                  <a:ext uri="{FF2B5EF4-FFF2-40B4-BE49-F238E27FC236}">
                    <a16:creationId xmlns:a16="http://schemas.microsoft.com/office/drawing/2014/main" id="{94B5EBFE-3B5A-4E51-B1BE-7C723D6D2625}"/>
                  </a:ext>
                </a:extLst>
              </p:cNvPr>
              <p:cNvSpPr>
                <a:spLocks noChangeShapeType="1"/>
              </p:cNvSpPr>
              <p:nvPr/>
            </p:nvSpPr>
            <p:spPr bwMode="auto">
              <a:xfrm>
                <a:off x="4348" y="2550"/>
                <a:ext cx="1" cy="9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26" name="Line 1128">
                <a:extLst>
                  <a:ext uri="{FF2B5EF4-FFF2-40B4-BE49-F238E27FC236}">
                    <a16:creationId xmlns:a16="http://schemas.microsoft.com/office/drawing/2014/main" id="{C76866AA-4A19-4AFC-B83E-FB7711F7B63C}"/>
                  </a:ext>
                </a:extLst>
              </p:cNvPr>
              <p:cNvSpPr>
                <a:spLocks noChangeShapeType="1"/>
              </p:cNvSpPr>
              <p:nvPr/>
            </p:nvSpPr>
            <p:spPr bwMode="auto">
              <a:xfrm>
                <a:off x="4469" y="2550"/>
                <a:ext cx="0" cy="9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27" name="Line 1129">
                <a:extLst>
                  <a:ext uri="{FF2B5EF4-FFF2-40B4-BE49-F238E27FC236}">
                    <a16:creationId xmlns:a16="http://schemas.microsoft.com/office/drawing/2014/main" id="{139D766B-5686-4B29-9AB1-E058FE47D0CF}"/>
                  </a:ext>
                </a:extLst>
              </p:cNvPr>
              <p:cNvSpPr>
                <a:spLocks noChangeShapeType="1"/>
              </p:cNvSpPr>
              <p:nvPr/>
            </p:nvSpPr>
            <p:spPr bwMode="auto">
              <a:xfrm>
                <a:off x="4589" y="2550"/>
                <a:ext cx="1" cy="9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28" name="Line 1130">
                <a:extLst>
                  <a:ext uri="{FF2B5EF4-FFF2-40B4-BE49-F238E27FC236}">
                    <a16:creationId xmlns:a16="http://schemas.microsoft.com/office/drawing/2014/main" id="{8EA6CBE5-2C19-4F8E-91C5-820B782D9142}"/>
                  </a:ext>
                </a:extLst>
              </p:cNvPr>
              <p:cNvSpPr>
                <a:spLocks noChangeShapeType="1"/>
              </p:cNvSpPr>
              <p:nvPr/>
            </p:nvSpPr>
            <p:spPr bwMode="auto">
              <a:xfrm>
                <a:off x="4706" y="2550"/>
                <a:ext cx="1" cy="9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29" name="Line 1131">
                <a:extLst>
                  <a:ext uri="{FF2B5EF4-FFF2-40B4-BE49-F238E27FC236}">
                    <a16:creationId xmlns:a16="http://schemas.microsoft.com/office/drawing/2014/main" id="{81A7B605-AB68-4BBA-B2E3-918ADD0C638E}"/>
                  </a:ext>
                </a:extLst>
              </p:cNvPr>
              <p:cNvSpPr>
                <a:spLocks noChangeShapeType="1"/>
              </p:cNvSpPr>
              <p:nvPr/>
            </p:nvSpPr>
            <p:spPr bwMode="auto">
              <a:xfrm>
                <a:off x="4827" y="2550"/>
                <a:ext cx="1" cy="9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30" name="Line 1132">
                <a:extLst>
                  <a:ext uri="{FF2B5EF4-FFF2-40B4-BE49-F238E27FC236}">
                    <a16:creationId xmlns:a16="http://schemas.microsoft.com/office/drawing/2014/main" id="{CB48A4D7-BDF5-411D-B19F-CC02B4B4572F}"/>
                  </a:ext>
                </a:extLst>
              </p:cNvPr>
              <p:cNvSpPr>
                <a:spLocks noChangeShapeType="1"/>
              </p:cNvSpPr>
              <p:nvPr/>
            </p:nvSpPr>
            <p:spPr bwMode="auto">
              <a:xfrm>
                <a:off x="4947" y="2550"/>
                <a:ext cx="1" cy="9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31" name="Rectangle 1133">
                <a:extLst>
                  <a:ext uri="{FF2B5EF4-FFF2-40B4-BE49-F238E27FC236}">
                    <a16:creationId xmlns:a16="http://schemas.microsoft.com/office/drawing/2014/main" id="{92BD99EC-E321-4675-8441-179377A926B0}"/>
                  </a:ext>
                </a:extLst>
              </p:cNvPr>
              <p:cNvSpPr>
                <a:spLocks noChangeArrowheads="1"/>
              </p:cNvSpPr>
              <p:nvPr/>
            </p:nvSpPr>
            <p:spPr bwMode="auto">
              <a:xfrm>
                <a:off x="3749" y="2550"/>
                <a:ext cx="1198" cy="978"/>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32" name="Line 1134">
                <a:extLst>
                  <a:ext uri="{FF2B5EF4-FFF2-40B4-BE49-F238E27FC236}">
                    <a16:creationId xmlns:a16="http://schemas.microsoft.com/office/drawing/2014/main" id="{EE1FC2A1-2FBB-4C3E-AFC0-261193364016}"/>
                  </a:ext>
                </a:extLst>
              </p:cNvPr>
              <p:cNvSpPr>
                <a:spLocks noChangeShapeType="1"/>
              </p:cNvSpPr>
              <p:nvPr/>
            </p:nvSpPr>
            <p:spPr bwMode="auto">
              <a:xfrm>
                <a:off x="3749" y="2550"/>
                <a:ext cx="1" cy="9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33" name="Line 1135">
                <a:extLst>
                  <a:ext uri="{FF2B5EF4-FFF2-40B4-BE49-F238E27FC236}">
                    <a16:creationId xmlns:a16="http://schemas.microsoft.com/office/drawing/2014/main" id="{B84FB385-AB56-457A-B1B7-958325D848F2}"/>
                  </a:ext>
                </a:extLst>
              </p:cNvPr>
              <p:cNvSpPr>
                <a:spLocks noChangeShapeType="1"/>
              </p:cNvSpPr>
              <p:nvPr/>
            </p:nvSpPr>
            <p:spPr bwMode="auto">
              <a:xfrm>
                <a:off x="3737" y="35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34" name="Line 1136">
                <a:extLst>
                  <a:ext uri="{FF2B5EF4-FFF2-40B4-BE49-F238E27FC236}">
                    <a16:creationId xmlns:a16="http://schemas.microsoft.com/office/drawing/2014/main" id="{10735418-C60F-4E2F-B2F5-D3BD43507D24}"/>
                  </a:ext>
                </a:extLst>
              </p:cNvPr>
              <p:cNvSpPr>
                <a:spLocks noChangeShapeType="1"/>
              </p:cNvSpPr>
              <p:nvPr/>
            </p:nvSpPr>
            <p:spPr bwMode="auto">
              <a:xfrm>
                <a:off x="3737" y="34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35" name="Line 1137">
                <a:extLst>
                  <a:ext uri="{FF2B5EF4-FFF2-40B4-BE49-F238E27FC236}">
                    <a16:creationId xmlns:a16="http://schemas.microsoft.com/office/drawing/2014/main" id="{BAEF0E18-4F53-4DAB-8FD1-9CEF3032395D}"/>
                  </a:ext>
                </a:extLst>
              </p:cNvPr>
              <p:cNvSpPr>
                <a:spLocks noChangeShapeType="1"/>
              </p:cNvSpPr>
              <p:nvPr/>
            </p:nvSpPr>
            <p:spPr bwMode="auto">
              <a:xfrm>
                <a:off x="3737" y="333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36" name="Line 1138">
                <a:extLst>
                  <a:ext uri="{FF2B5EF4-FFF2-40B4-BE49-F238E27FC236}">
                    <a16:creationId xmlns:a16="http://schemas.microsoft.com/office/drawing/2014/main" id="{A77271B9-87A7-4DBA-BD10-27463244B48D}"/>
                  </a:ext>
                </a:extLst>
              </p:cNvPr>
              <p:cNvSpPr>
                <a:spLocks noChangeShapeType="1"/>
              </p:cNvSpPr>
              <p:nvPr/>
            </p:nvSpPr>
            <p:spPr bwMode="auto">
              <a:xfrm>
                <a:off x="3737" y="323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37" name="Line 1139">
                <a:extLst>
                  <a:ext uri="{FF2B5EF4-FFF2-40B4-BE49-F238E27FC236}">
                    <a16:creationId xmlns:a16="http://schemas.microsoft.com/office/drawing/2014/main" id="{4731CFED-8D30-4EFC-B7B3-AA6DC1B11497}"/>
                  </a:ext>
                </a:extLst>
              </p:cNvPr>
              <p:cNvSpPr>
                <a:spLocks noChangeShapeType="1"/>
              </p:cNvSpPr>
              <p:nvPr/>
            </p:nvSpPr>
            <p:spPr bwMode="auto">
              <a:xfrm>
                <a:off x="3737" y="313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38" name="Line 1140">
                <a:extLst>
                  <a:ext uri="{FF2B5EF4-FFF2-40B4-BE49-F238E27FC236}">
                    <a16:creationId xmlns:a16="http://schemas.microsoft.com/office/drawing/2014/main" id="{A0A83B38-49BD-4907-A0DB-05ABD9BB4B7F}"/>
                  </a:ext>
                </a:extLst>
              </p:cNvPr>
              <p:cNvSpPr>
                <a:spLocks noChangeShapeType="1"/>
              </p:cNvSpPr>
              <p:nvPr/>
            </p:nvSpPr>
            <p:spPr bwMode="auto">
              <a:xfrm>
                <a:off x="3737" y="3036"/>
                <a:ext cx="1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39" name="Line 1141">
                <a:extLst>
                  <a:ext uri="{FF2B5EF4-FFF2-40B4-BE49-F238E27FC236}">
                    <a16:creationId xmlns:a16="http://schemas.microsoft.com/office/drawing/2014/main" id="{8F0E755D-1264-4839-AD12-835CEF0D0C21}"/>
                  </a:ext>
                </a:extLst>
              </p:cNvPr>
              <p:cNvSpPr>
                <a:spLocks noChangeShapeType="1"/>
              </p:cNvSpPr>
              <p:nvPr/>
            </p:nvSpPr>
            <p:spPr bwMode="auto">
              <a:xfrm>
                <a:off x="3737" y="294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40" name="Line 1142">
                <a:extLst>
                  <a:ext uri="{FF2B5EF4-FFF2-40B4-BE49-F238E27FC236}">
                    <a16:creationId xmlns:a16="http://schemas.microsoft.com/office/drawing/2014/main" id="{729A25E6-608B-4CBD-B326-CEA84D6CD1E6}"/>
                  </a:ext>
                </a:extLst>
              </p:cNvPr>
              <p:cNvSpPr>
                <a:spLocks noChangeShapeType="1"/>
              </p:cNvSpPr>
              <p:nvPr/>
            </p:nvSpPr>
            <p:spPr bwMode="auto">
              <a:xfrm>
                <a:off x="3737" y="2842"/>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41" name="Line 1143">
                <a:extLst>
                  <a:ext uri="{FF2B5EF4-FFF2-40B4-BE49-F238E27FC236}">
                    <a16:creationId xmlns:a16="http://schemas.microsoft.com/office/drawing/2014/main" id="{EC39562E-9D83-464D-907B-44B333C7CC78}"/>
                  </a:ext>
                </a:extLst>
              </p:cNvPr>
              <p:cNvSpPr>
                <a:spLocks noChangeShapeType="1"/>
              </p:cNvSpPr>
              <p:nvPr/>
            </p:nvSpPr>
            <p:spPr bwMode="auto">
              <a:xfrm>
                <a:off x="3737" y="274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42" name="Line 1144">
                <a:extLst>
                  <a:ext uri="{FF2B5EF4-FFF2-40B4-BE49-F238E27FC236}">
                    <a16:creationId xmlns:a16="http://schemas.microsoft.com/office/drawing/2014/main" id="{284B03C2-C040-4F00-B153-0E04FADFE096}"/>
                  </a:ext>
                </a:extLst>
              </p:cNvPr>
              <p:cNvSpPr>
                <a:spLocks noChangeShapeType="1"/>
              </p:cNvSpPr>
              <p:nvPr/>
            </p:nvSpPr>
            <p:spPr bwMode="auto">
              <a:xfrm>
                <a:off x="3737" y="264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43" name="Line 1145">
                <a:extLst>
                  <a:ext uri="{FF2B5EF4-FFF2-40B4-BE49-F238E27FC236}">
                    <a16:creationId xmlns:a16="http://schemas.microsoft.com/office/drawing/2014/main" id="{E34A6AE0-B7D3-4308-944E-4127C78530D0}"/>
                  </a:ext>
                </a:extLst>
              </p:cNvPr>
              <p:cNvSpPr>
                <a:spLocks noChangeShapeType="1"/>
              </p:cNvSpPr>
              <p:nvPr/>
            </p:nvSpPr>
            <p:spPr bwMode="auto">
              <a:xfrm>
                <a:off x="3737" y="255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44" name="Line 1146">
                <a:extLst>
                  <a:ext uri="{FF2B5EF4-FFF2-40B4-BE49-F238E27FC236}">
                    <a16:creationId xmlns:a16="http://schemas.microsoft.com/office/drawing/2014/main" id="{0ED4F6B9-CB09-40C0-AFF8-D79A2C721A7C}"/>
                  </a:ext>
                </a:extLst>
              </p:cNvPr>
              <p:cNvSpPr>
                <a:spLocks noChangeShapeType="1"/>
              </p:cNvSpPr>
              <p:nvPr/>
            </p:nvSpPr>
            <p:spPr bwMode="auto">
              <a:xfrm>
                <a:off x="3749" y="352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45" name="Line 1147">
                <a:extLst>
                  <a:ext uri="{FF2B5EF4-FFF2-40B4-BE49-F238E27FC236}">
                    <a16:creationId xmlns:a16="http://schemas.microsoft.com/office/drawing/2014/main" id="{4F239BA5-4654-4A9A-8BE1-629B952E011C}"/>
                  </a:ext>
                </a:extLst>
              </p:cNvPr>
              <p:cNvSpPr>
                <a:spLocks noChangeShapeType="1"/>
              </p:cNvSpPr>
              <p:nvPr/>
            </p:nvSpPr>
            <p:spPr bwMode="auto">
              <a:xfrm flipV="1">
                <a:off x="374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46" name="Line 1148">
                <a:extLst>
                  <a:ext uri="{FF2B5EF4-FFF2-40B4-BE49-F238E27FC236}">
                    <a16:creationId xmlns:a16="http://schemas.microsoft.com/office/drawing/2014/main" id="{E1E9738F-48CE-467A-84D6-2308642AE772}"/>
                  </a:ext>
                </a:extLst>
              </p:cNvPr>
              <p:cNvSpPr>
                <a:spLocks noChangeShapeType="1"/>
              </p:cNvSpPr>
              <p:nvPr/>
            </p:nvSpPr>
            <p:spPr bwMode="auto">
              <a:xfrm flipV="1">
                <a:off x="386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47" name="Line 1149">
                <a:extLst>
                  <a:ext uri="{FF2B5EF4-FFF2-40B4-BE49-F238E27FC236}">
                    <a16:creationId xmlns:a16="http://schemas.microsoft.com/office/drawing/2014/main" id="{C7B02332-27F7-45CB-AF0D-E9CE6DDFF084}"/>
                  </a:ext>
                </a:extLst>
              </p:cNvPr>
              <p:cNvSpPr>
                <a:spLocks noChangeShapeType="1"/>
              </p:cNvSpPr>
              <p:nvPr/>
            </p:nvSpPr>
            <p:spPr bwMode="auto">
              <a:xfrm flipV="1">
                <a:off x="3990"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48" name="Line 1150">
                <a:extLst>
                  <a:ext uri="{FF2B5EF4-FFF2-40B4-BE49-F238E27FC236}">
                    <a16:creationId xmlns:a16="http://schemas.microsoft.com/office/drawing/2014/main" id="{BF2B5207-E9B6-4015-B647-A333A2128864}"/>
                  </a:ext>
                </a:extLst>
              </p:cNvPr>
              <p:cNvSpPr>
                <a:spLocks noChangeShapeType="1"/>
              </p:cNvSpPr>
              <p:nvPr/>
            </p:nvSpPr>
            <p:spPr bwMode="auto">
              <a:xfrm flipV="1">
                <a:off x="410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49" name="Line 1151">
                <a:extLst>
                  <a:ext uri="{FF2B5EF4-FFF2-40B4-BE49-F238E27FC236}">
                    <a16:creationId xmlns:a16="http://schemas.microsoft.com/office/drawing/2014/main" id="{08B8B462-F743-4393-A382-B6DDEEC3F5F6}"/>
                  </a:ext>
                </a:extLst>
              </p:cNvPr>
              <p:cNvSpPr>
                <a:spLocks noChangeShapeType="1"/>
              </p:cNvSpPr>
              <p:nvPr/>
            </p:nvSpPr>
            <p:spPr bwMode="auto">
              <a:xfrm flipV="1">
                <a:off x="422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50" name="Line 1152">
                <a:extLst>
                  <a:ext uri="{FF2B5EF4-FFF2-40B4-BE49-F238E27FC236}">
                    <a16:creationId xmlns:a16="http://schemas.microsoft.com/office/drawing/2014/main" id="{27B0B16D-5666-46CC-8945-B8286580454A}"/>
                  </a:ext>
                </a:extLst>
              </p:cNvPr>
              <p:cNvSpPr>
                <a:spLocks noChangeShapeType="1"/>
              </p:cNvSpPr>
              <p:nvPr/>
            </p:nvSpPr>
            <p:spPr bwMode="auto">
              <a:xfrm flipV="1">
                <a:off x="4348"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51" name="Line 1153">
                <a:extLst>
                  <a:ext uri="{FF2B5EF4-FFF2-40B4-BE49-F238E27FC236}">
                    <a16:creationId xmlns:a16="http://schemas.microsoft.com/office/drawing/2014/main" id="{010ECD68-8C62-4CCA-A721-ADC3CE37024A}"/>
                  </a:ext>
                </a:extLst>
              </p:cNvPr>
              <p:cNvSpPr>
                <a:spLocks noChangeShapeType="1"/>
              </p:cNvSpPr>
              <p:nvPr/>
            </p:nvSpPr>
            <p:spPr bwMode="auto">
              <a:xfrm flipV="1">
                <a:off x="4469" y="3525"/>
                <a:ext cx="0"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52" name="Line 1154">
                <a:extLst>
                  <a:ext uri="{FF2B5EF4-FFF2-40B4-BE49-F238E27FC236}">
                    <a16:creationId xmlns:a16="http://schemas.microsoft.com/office/drawing/2014/main" id="{02100EED-9C3B-41AA-905F-4C2F6C2E0902}"/>
                  </a:ext>
                </a:extLst>
              </p:cNvPr>
              <p:cNvSpPr>
                <a:spLocks noChangeShapeType="1"/>
              </p:cNvSpPr>
              <p:nvPr/>
            </p:nvSpPr>
            <p:spPr bwMode="auto">
              <a:xfrm flipV="1">
                <a:off x="458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53" name="Line 1155">
                <a:extLst>
                  <a:ext uri="{FF2B5EF4-FFF2-40B4-BE49-F238E27FC236}">
                    <a16:creationId xmlns:a16="http://schemas.microsoft.com/office/drawing/2014/main" id="{8B6F6B86-5D39-45A1-BECC-452258FD2BA1}"/>
                  </a:ext>
                </a:extLst>
              </p:cNvPr>
              <p:cNvSpPr>
                <a:spLocks noChangeShapeType="1"/>
              </p:cNvSpPr>
              <p:nvPr/>
            </p:nvSpPr>
            <p:spPr bwMode="auto">
              <a:xfrm flipV="1">
                <a:off x="4706"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54" name="Line 1156">
                <a:extLst>
                  <a:ext uri="{FF2B5EF4-FFF2-40B4-BE49-F238E27FC236}">
                    <a16:creationId xmlns:a16="http://schemas.microsoft.com/office/drawing/2014/main" id="{371D7BA8-C60A-47E6-90AE-920E2E353242}"/>
                  </a:ext>
                </a:extLst>
              </p:cNvPr>
              <p:cNvSpPr>
                <a:spLocks noChangeShapeType="1"/>
              </p:cNvSpPr>
              <p:nvPr/>
            </p:nvSpPr>
            <p:spPr bwMode="auto">
              <a:xfrm flipV="1">
                <a:off x="482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55" name="Line 1157">
                <a:extLst>
                  <a:ext uri="{FF2B5EF4-FFF2-40B4-BE49-F238E27FC236}">
                    <a16:creationId xmlns:a16="http://schemas.microsoft.com/office/drawing/2014/main" id="{A7BB8809-E937-4577-8707-8BEDCFEEE5E2}"/>
                  </a:ext>
                </a:extLst>
              </p:cNvPr>
              <p:cNvSpPr>
                <a:spLocks noChangeShapeType="1"/>
              </p:cNvSpPr>
              <p:nvPr/>
            </p:nvSpPr>
            <p:spPr bwMode="auto">
              <a:xfrm flipV="1">
                <a:off x="494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56" name="Freeform 1158">
                <a:extLst>
                  <a:ext uri="{FF2B5EF4-FFF2-40B4-BE49-F238E27FC236}">
                    <a16:creationId xmlns:a16="http://schemas.microsoft.com/office/drawing/2014/main" id="{012E0FB2-4D79-4C40-BDAB-9F773AA0B626}"/>
                  </a:ext>
                </a:extLst>
              </p:cNvPr>
              <p:cNvSpPr>
                <a:spLocks/>
              </p:cNvSpPr>
              <p:nvPr/>
            </p:nvSpPr>
            <p:spPr bwMode="auto">
              <a:xfrm>
                <a:off x="4079" y="3107"/>
                <a:ext cx="56" cy="55"/>
              </a:xfrm>
              <a:custGeom>
                <a:avLst/>
                <a:gdLst>
                  <a:gd name="T0" fmla="*/ 28 w 56"/>
                  <a:gd name="T1" fmla="*/ 0 h 56"/>
                  <a:gd name="T2" fmla="*/ 56 w 56"/>
                  <a:gd name="T3" fmla="*/ 28 h 56"/>
                  <a:gd name="T4" fmla="*/ 28 w 56"/>
                  <a:gd name="T5" fmla="*/ 56 h 56"/>
                  <a:gd name="T6" fmla="*/ 0 w 56"/>
                  <a:gd name="T7" fmla="*/ 28 h 56"/>
                  <a:gd name="T8" fmla="*/ 28 w 56"/>
                  <a:gd name="T9" fmla="*/ 0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28" y="0"/>
                    </a:moveTo>
                    <a:lnTo>
                      <a:pt x="56" y="28"/>
                    </a:lnTo>
                    <a:lnTo>
                      <a:pt x="28" y="56"/>
                    </a:lnTo>
                    <a:lnTo>
                      <a:pt x="0" y="28"/>
                    </a:lnTo>
                    <a:lnTo>
                      <a:pt x="28" y="0"/>
                    </a:lnTo>
                    <a:close/>
                  </a:path>
                </a:pathLst>
              </a:custGeom>
              <a:solidFill>
                <a:srgbClr val="00FFFF"/>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57" name="Freeform 1159">
                <a:extLst>
                  <a:ext uri="{FF2B5EF4-FFF2-40B4-BE49-F238E27FC236}">
                    <a16:creationId xmlns:a16="http://schemas.microsoft.com/office/drawing/2014/main" id="{262DF873-83E7-401E-8BAB-9F661FD3CB1A}"/>
                  </a:ext>
                </a:extLst>
              </p:cNvPr>
              <p:cNvSpPr>
                <a:spLocks/>
              </p:cNvSpPr>
              <p:nvPr/>
            </p:nvSpPr>
            <p:spPr bwMode="auto">
              <a:xfrm>
                <a:off x="4079" y="2910"/>
                <a:ext cx="56" cy="58"/>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58" name="Freeform 1160">
                <a:extLst>
                  <a:ext uri="{FF2B5EF4-FFF2-40B4-BE49-F238E27FC236}">
                    <a16:creationId xmlns:a16="http://schemas.microsoft.com/office/drawing/2014/main" id="{C8509725-8DAF-422B-A945-B36816E7761B}"/>
                  </a:ext>
                </a:extLst>
              </p:cNvPr>
              <p:cNvSpPr>
                <a:spLocks/>
              </p:cNvSpPr>
              <p:nvPr/>
            </p:nvSpPr>
            <p:spPr bwMode="auto">
              <a:xfrm>
                <a:off x="4561" y="3204"/>
                <a:ext cx="57" cy="60"/>
              </a:xfrm>
              <a:custGeom>
                <a:avLst/>
                <a:gdLst>
                  <a:gd name="T0" fmla="*/ 28 w 57"/>
                  <a:gd name="T1" fmla="*/ 0 h 57"/>
                  <a:gd name="T2" fmla="*/ 57 w 57"/>
                  <a:gd name="T3" fmla="*/ 29 h 57"/>
                  <a:gd name="T4" fmla="*/ 28 w 57"/>
                  <a:gd name="T5" fmla="*/ 57 h 57"/>
                  <a:gd name="T6" fmla="*/ 0 w 57"/>
                  <a:gd name="T7" fmla="*/ 29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9"/>
                    </a:lnTo>
                    <a:lnTo>
                      <a:pt x="28" y="57"/>
                    </a:lnTo>
                    <a:lnTo>
                      <a:pt x="0" y="29"/>
                    </a:lnTo>
                    <a:lnTo>
                      <a:pt x="28" y="0"/>
                    </a:lnTo>
                    <a:close/>
                  </a:path>
                </a:pathLst>
              </a:custGeom>
              <a:solidFill>
                <a:srgbClr val="000080"/>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59" name="Freeform 1161">
                <a:extLst>
                  <a:ext uri="{FF2B5EF4-FFF2-40B4-BE49-F238E27FC236}">
                    <a16:creationId xmlns:a16="http://schemas.microsoft.com/office/drawing/2014/main" id="{4C74FDF7-EC4F-4090-BBBF-33B9E6FE031F}"/>
                  </a:ext>
                </a:extLst>
              </p:cNvPr>
              <p:cNvSpPr>
                <a:spLocks/>
              </p:cNvSpPr>
              <p:nvPr/>
            </p:nvSpPr>
            <p:spPr bwMode="auto">
              <a:xfrm>
                <a:off x="4199" y="2814"/>
                <a:ext cx="57" cy="59"/>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60" name="Freeform 1162">
                <a:extLst>
                  <a:ext uri="{FF2B5EF4-FFF2-40B4-BE49-F238E27FC236}">
                    <a16:creationId xmlns:a16="http://schemas.microsoft.com/office/drawing/2014/main" id="{FE00EF0C-2C04-40D3-AF0C-A5586E877D2C}"/>
                  </a:ext>
                </a:extLst>
              </p:cNvPr>
              <p:cNvSpPr>
                <a:spLocks/>
              </p:cNvSpPr>
              <p:nvPr/>
            </p:nvSpPr>
            <p:spPr bwMode="auto">
              <a:xfrm>
                <a:off x="4079" y="2716"/>
                <a:ext cx="56" cy="56"/>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61" name="Freeform 1163">
                <a:extLst>
                  <a:ext uri="{FF2B5EF4-FFF2-40B4-BE49-F238E27FC236}">
                    <a16:creationId xmlns:a16="http://schemas.microsoft.com/office/drawing/2014/main" id="{56E93D67-B4BA-4E7E-A1F3-8A210AF19B2A}"/>
                  </a:ext>
                </a:extLst>
              </p:cNvPr>
              <p:cNvSpPr>
                <a:spLocks/>
              </p:cNvSpPr>
              <p:nvPr/>
            </p:nvSpPr>
            <p:spPr bwMode="auto">
              <a:xfrm>
                <a:off x="4678" y="3009"/>
                <a:ext cx="56" cy="52"/>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0080"/>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62" name="Freeform 1164">
                <a:extLst>
                  <a:ext uri="{FF2B5EF4-FFF2-40B4-BE49-F238E27FC236}">
                    <a16:creationId xmlns:a16="http://schemas.microsoft.com/office/drawing/2014/main" id="{7AA237D9-090A-4364-A7C5-BD716D490CFF}"/>
                  </a:ext>
                </a:extLst>
              </p:cNvPr>
              <p:cNvSpPr>
                <a:spLocks/>
              </p:cNvSpPr>
              <p:nvPr/>
            </p:nvSpPr>
            <p:spPr bwMode="auto">
              <a:xfrm>
                <a:off x="4199" y="3009"/>
                <a:ext cx="57" cy="52"/>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63" name="Freeform 1165">
                <a:extLst>
                  <a:ext uri="{FF2B5EF4-FFF2-40B4-BE49-F238E27FC236}">
                    <a16:creationId xmlns:a16="http://schemas.microsoft.com/office/drawing/2014/main" id="{5236C98B-2EBA-4E34-AE03-646F0ECC9D52}"/>
                  </a:ext>
                </a:extLst>
              </p:cNvPr>
              <p:cNvSpPr>
                <a:spLocks/>
              </p:cNvSpPr>
              <p:nvPr/>
            </p:nvSpPr>
            <p:spPr bwMode="auto">
              <a:xfrm>
                <a:off x="4320" y="3399"/>
                <a:ext cx="56" cy="52"/>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0080"/>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64" name="Freeform 1166">
                <a:extLst>
                  <a:ext uri="{FF2B5EF4-FFF2-40B4-BE49-F238E27FC236}">
                    <a16:creationId xmlns:a16="http://schemas.microsoft.com/office/drawing/2014/main" id="{BA6602D8-EA6B-4382-A910-888BA91403D2}"/>
                  </a:ext>
                </a:extLst>
              </p:cNvPr>
              <p:cNvSpPr>
                <a:spLocks/>
              </p:cNvSpPr>
              <p:nvPr/>
            </p:nvSpPr>
            <p:spPr bwMode="auto">
              <a:xfrm>
                <a:off x="4561" y="3107"/>
                <a:ext cx="57" cy="55"/>
              </a:xfrm>
              <a:custGeom>
                <a:avLst/>
                <a:gdLst>
                  <a:gd name="T0" fmla="*/ 28 w 57"/>
                  <a:gd name="T1" fmla="*/ 0 h 56"/>
                  <a:gd name="T2" fmla="*/ 57 w 57"/>
                  <a:gd name="T3" fmla="*/ 28 h 56"/>
                  <a:gd name="T4" fmla="*/ 28 w 57"/>
                  <a:gd name="T5" fmla="*/ 56 h 56"/>
                  <a:gd name="T6" fmla="*/ 0 w 57"/>
                  <a:gd name="T7" fmla="*/ 28 h 56"/>
                  <a:gd name="T8" fmla="*/ 28 w 57"/>
                  <a:gd name="T9" fmla="*/ 0 h 56"/>
                  <a:gd name="T10" fmla="*/ 0 60000 65536"/>
                  <a:gd name="T11" fmla="*/ 0 60000 65536"/>
                  <a:gd name="T12" fmla="*/ 0 60000 65536"/>
                  <a:gd name="T13" fmla="*/ 0 60000 65536"/>
                  <a:gd name="T14" fmla="*/ 0 60000 65536"/>
                  <a:gd name="T15" fmla="*/ 0 w 57"/>
                  <a:gd name="T16" fmla="*/ 0 h 56"/>
                  <a:gd name="T17" fmla="*/ 57 w 57"/>
                  <a:gd name="T18" fmla="*/ 56 h 56"/>
                </a:gdLst>
                <a:ahLst/>
                <a:cxnLst>
                  <a:cxn ang="T10">
                    <a:pos x="T0" y="T1"/>
                  </a:cxn>
                  <a:cxn ang="T11">
                    <a:pos x="T2" y="T3"/>
                  </a:cxn>
                  <a:cxn ang="T12">
                    <a:pos x="T4" y="T5"/>
                  </a:cxn>
                  <a:cxn ang="T13">
                    <a:pos x="T6" y="T7"/>
                  </a:cxn>
                  <a:cxn ang="T14">
                    <a:pos x="T8" y="T9"/>
                  </a:cxn>
                </a:cxnLst>
                <a:rect l="T15" t="T16" r="T17" b="T18"/>
                <a:pathLst>
                  <a:path w="57" h="56">
                    <a:moveTo>
                      <a:pt x="28" y="0"/>
                    </a:moveTo>
                    <a:lnTo>
                      <a:pt x="57" y="28"/>
                    </a:lnTo>
                    <a:lnTo>
                      <a:pt x="28" y="56"/>
                    </a:lnTo>
                    <a:lnTo>
                      <a:pt x="0" y="28"/>
                    </a:lnTo>
                    <a:lnTo>
                      <a:pt x="28" y="0"/>
                    </a:lnTo>
                    <a:close/>
                  </a:path>
                </a:pathLst>
              </a:custGeom>
              <a:solidFill>
                <a:srgbClr val="000080"/>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65" name="Freeform 1167">
                <a:extLst>
                  <a:ext uri="{FF2B5EF4-FFF2-40B4-BE49-F238E27FC236}">
                    <a16:creationId xmlns:a16="http://schemas.microsoft.com/office/drawing/2014/main" id="{608367F6-1EE7-410A-88B9-09141D79CBA1}"/>
                  </a:ext>
                </a:extLst>
              </p:cNvPr>
              <p:cNvSpPr>
                <a:spLocks/>
              </p:cNvSpPr>
              <p:nvPr/>
            </p:nvSpPr>
            <p:spPr bwMode="auto">
              <a:xfrm>
                <a:off x="4320" y="3009"/>
                <a:ext cx="56" cy="52"/>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FFFF"/>
              </a:solidFill>
              <a:ln w="6350">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66" name="Rectangle 1168">
                <a:extLst>
                  <a:ext uri="{FF2B5EF4-FFF2-40B4-BE49-F238E27FC236}">
                    <a16:creationId xmlns:a16="http://schemas.microsoft.com/office/drawing/2014/main" id="{49194978-576A-4728-A759-A2A70D710539}"/>
                  </a:ext>
                </a:extLst>
              </p:cNvPr>
              <p:cNvSpPr>
                <a:spLocks noChangeArrowheads="1"/>
              </p:cNvSpPr>
              <p:nvPr/>
            </p:nvSpPr>
            <p:spPr bwMode="auto">
              <a:xfrm>
                <a:off x="3693" y="349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0</a:t>
                </a:r>
                <a:endParaRPr lang="ko-KR" altLang="en-US" b="0">
                  <a:solidFill>
                    <a:srgbClr val="000000"/>
                  </a:solidFill>
                  <a:ea typeface="Gulim" panose="020B0600000101010101" pitchFamily="34" charset="-127"/>
                </a:endParaRPr>
              </a:p>
            </p:txBody>
          </p:sp>
          <p:sp>
            <p:nvSpPr>
              <p:cNvPr id="67" name="Rectangle 1169">
                <a:extLst>
                  <a:ext uri="{FF2B5EF4-FFF2-40B4-BE49-F238E27FC236}">
                    <a16:creationId xmlns:a16="http://schemas.microsoft.com/office/drawing/2014/main" id="{81E1C6E9-2280-411F-ACD1-3F093142FFEE}"/>
                  </a:ext>
                </a:extLst>
              </p:cNvPr>
              <p:cNvSpPr>
                <a:spLocks noChangeArrowheads="1"/>
              </p:cNvSpPr>
              <p:nvPr/>
            </p:nvSpPr>
            <p:spPr bwMode="auto">
              <a:xfrm>
                <a:off x="3693" y="339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1</a:t>
                </a:r>
                <a:endParaRPr lang="ko-KR" altLang="en-US" b="0">
                  <a:solidFill>
                    <a:srgbClr val="000000"/>
                  </a:solidFill>
                  <a:ea typeface="Gulim" panose="020B0600000101010101" pitchFamily="34" charset="-127"/>
                </a:endParaRPr>
              </a:p>
            </p:txBody>
          </p:sp>
          <p:sp>
            <p:nvSpPr>
              <p:cNvPr id="68" name="Rectangle 1170">
                <a:extLst>
                  <a:ext uri="{FF2B5EF4-FFF2-40B4-BE49-F238E27FC236}">
                    <a16:creationId xmlns:a16="http://schemas.microsoft.com/office/drawing/2014/main" id="{A79411FB-0B38-4FC3-90D2-A730ABFDAEBB}"/>
                  </a:ext>
                </a:extLst>
              </p:cNvPr>
              <p:cNvSpPr>
                <a:spLocks noChangeArrowheads="1"/>
              </p:cNvSpPr>
              <p:nvPr/>
            </p:nvSpPr>
            <p:spPr bwMode="auto">
              <a:xfrm>
                <a:off x="3693" y="330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2</a:t>
                </a:r>
                <a:endParaRPr lang="ko-KR" altLang="en-US" b="0">
                  <a:solidFill>
                    <a:srgbClr val="000000"/>
                  </a:solidFill>
                  <a:ea typeface="Gulim" panose="020B0600000101010101" pitchFamily="34" charset="-127"/>
                </a:endParaRPr>
              </a:p>
            </p:txBody>
          </p:sp>
          <p:sp>
            <p:nvSpPr>
              <p:cNvPr id="69" name="Rectangle 1171">
                <a:extLst>
                  <a:ext uri="{FF2B5EF4-FFF2-40B4-BE49-F238E27FC236}">
                    <a16:creationId xmlns:a16="http://schemas.microsoft.com/office/drawing/2014/main" id="{8461A91C-13E6-46D7-BE7E-A13AF7C4641B}"/>
                  </a:ext>
                </a:extLst>
              </p:cNvPr>
              <p:cNvSpPr>
                <a:spLocks noChangeArrowheads="1"/>
              </p:cNvSpPr>
              <p:nvPr/>
            </p:nvSpPr>
            <p:spPr bwMode="auto">
              <a:xfrm>
                <a:off x="3693" y="320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3</a:t>
                </a:r>
                <a:endParaRPr lang="ko-KR" altLang="en-US" b="0">
                  <a:solidFill>
                    <a:srgbClr val="000000"/>
                  </a:solidFill>
                  <a:ea typeface="Gulim" panose="020B0600000101010101" pitchFamily="34" charset="-127"/>
                </a:endParaRPr>
              </a:p>
            </p:txBody>
          </p:sp>
          <p:sp>
            <p:nvSpPr>
              <p:cNvPr id="70" name="Rectangle 1172">
                <a:extLst>
                  <a:ext uri="{FF2B5EF4-FFF2-40B4-BE49-F238E27FC236}">
                    <a16:creationId xmlns:a16="http://schemas.microsoft.com/office/drawing/2014/main" id="{AA0255D9-4E44-4A36-B782-ABEFC393775B}"/>
                  </a:ext>
                </a:extLst>
              </p:cNvPr>
              <p:cNvSpPr>
                <a:spLocks noChangeArrowheads="1"/>
              </p:cNvSpPr>
              <p:nvPr/>
            </p:nvSpPr>
            <p:spPr bwMode="auto">
              <a:xfrm>
                <a:off x="3693" y="310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4</a:t>
                </a:r>
                <a:endParaRPr lang="ko-KR" altLang="en-US" b="0">
                  <a:solidFill>
                    <a:srgbClr val="000000"/>
                  </a:solidFill>
                  <a:ea typeface="Gulim" panose="020B0600000101010101" pitchFamily="34" charset="-127"/>
                </a:endParaRPr>
              </a:p>
            </p:txBody>
          </p:sp>
          <p:sp>
            <p:nvSpPr>
              <p:cNvPr id="71" name="Rectangle 1173">
                <a:extLst>
                  <a:ext uri="{FF2B5EF4-FFF2-40B4-BE49-F238E27FC236}">
                    <a16:creationId xmlns:a16="http://schemas.microsoft.com/office/drawing/2014/main" id="{B5664A4E-12CD-4122-A1FE-AB73DFE88E29}"/>
                  </a:ext>
                </a:extLst>
              </p:cNvPr>
              <p:cNvSpPr>
                <a:spLocks noChangeArrowheads="1"/>
              </p:cNvSpPr>
              <p:nvPr/>
            </p:nvSpPr>
            <p:spPr bwMode="auto">
              <a:xfrm>
                <a:off x="3693" y="300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5</a:t>
                </a:r>
                <a:endParaRPr lang="ko-KR" altLang="en-US" b="0">
                  <a:solidFill>
                    <a:srgbClr val="000000"/>
                  </a:solidFill>
                  <a:ea typeface="Gulim" panose="020B0600000101010101" pitchFamily="34" charset="-127"/>
                </a:endParaRPr>
              </a:p>
            </p:txBody>
          </p:sp>
          <p:sp>
            <p:nvSpPr>
              <p:cNvPr id="72" name="Rectangle 1174">
                <a:extLst>
                  <a:ext uri="{FF2B5EF4-FFF2-40B4-BE49-F238E27FC236}">
                    <a16:creationId xmlns:a16="http://schemas.microsoft.com/office/drawing/2014/main" id="{A4660EC1-5C42-47A1-9553-1E39558C2CB6}"/>
                  </a:ext>
                </a:extLst>
              </p:cNvPr>
              <p:cNvSpPr>
                <a:spLocks noChangeArrowheads="1"/>
              </p:cNvSpPr>
              <p:nvPr/>
            </p:nvSpPr>
            <p:spPr bwMode="auto">
              <a:xfrm>
                <a:off x="3693" y="2910"/>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6</a:t>
                </a:r>
                <a:endParaRPr lang="ko-KR" altLang="en-US" b="0">
                  <a:solidFill>
                    <a:srgbClr val="000000"/>
                  </a:solidFill>
                  <a:ea typeface="Gulim" panose="020B0600000101010101" pitchFamily="34" charset="-127"/>
                </a:endParaRPr>
              </a:p>
            </p:txBody>
          </p:sp>
          <p:sp>
            <p:nvSpPr>
              <p:cNvPr id="73" name="Rectangle 1175">
                <a:extLst>
                  <a:ext uri="{FF2B5EF4-FFF2-40B4-BE49-F238E27FC236}">
                    <a16:creationId xmlns:a16="http://schemas.microsoft.com/office/drawing/2014/main" id="{01BC742E-8F04-4C24-A762-AAA7F7E3EB1F}"/>
                  </a:ext>
                </a:extLst>
              </p:cNvPr>
              <p:cNvSpPr>
                <a:spLocks noChangeArrowheads="1"/>
              </p:cNvSpPr>
              <p:nvPr/>
            </p:nvSpPr>
            <p:spPr bwMode="auto">
              <a:xfrm>
                <a:off x="3693" y="281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7</a:t>
                </a:r>
                <a:endParaRPr lang="ko-KR" altLang="en-US" b="0">
                  <a:solidFill>
                    <a:srgbClr val="000000"/>
                  </a:solidFill>
                  <a:ea typeface="Gulim" panose="020B0600000101010101" pitchFamily="34" charset="-127"/>
                </a:endParaRPr>
              </a:p>
            </p:txBody>
          </p:sp>
          <p:sp>
            <p:nvSpPr>
              <p:cNvPr id="74" name="Rectangle 1176">
                <a:extLst>
                  <a:ext uri="{FF2B5EF4-FFF2-40B4-BE49-F238E27FC236}">
                    <a16:creationId xmlns:a16="http://schemas.microsoft.com/office/drawing/2014/main" id="{17F665A7-7AC6-4623-9CEB-AD3A6AADB6FD}"/>
                  </a:ext>
                </a:extLst>
              </p:cNvPr>
              <p:cNvSpPr>
                <a:spLocks noChangeArrowheads="1"/>
              </p:cNvSpPr>
              <p:nvPr/>
            </p:nvSpPr>
            <p:spPr bwMode="auto">
              <a:xfrm>
                <a:off x="3693" y="2716"/>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8</a:t>
                </a:r>
                <a:endParaRPr lang="ko-KR" altLang="en-US" b="0">
                  <a:solidFill>
                    <a:srgbClr val="000000"/>
                  </a:solidFill>
                  <a:ea typeface="Gulim" panose="020B0600000101010101" pitchFamily="34" charset="-127"/>
                </a:endParaRPr>
              </a:p>
            </p:txBody>
          </p:sp>
          <p:sp>
            <p:nvSpPr>
              <p:cNvPr id="75" name="Rectangle 1177">
                <a:extLst>
                  <a:ext uri="{FF2B5EF4-FFF2-40B4-BE49-F238E27FC236}">
                    <a16:creationId xmlns:a16="http://schemas.microsoft.com/office/drawing/2014/main" id="{2869F788-45C0-422D-8EB4-651F2A5E3F62}"/>
                  </a:ext>
                </a:extLst>
              </p:cNvPr>
              <p:cNvSpPr>
                <a:spLocks noChangeArrowheads="1"/>
              </p:cNvSpPr>
              <p:nvPr/>
            </p:nvSpPr>
            <p:spPr bwMode="auto">
              <a:xfrm>
                <a:off x="3693" y="261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9</a:t>
                </a:r>
                <a:endParaRPr lang="ko-KR" altLang="en-US" b="0">
                  <a:solidFill>
                    <a:srgbClr val="000000"/>
                  </a:solidFill>
                  <a:ea typeface="Gulim" panose="020B0600000101010101" pitchFamily="34" charset="-127"/>
                </a:endParaRPr>
              </a:p>
            </p:txBody>
          </p:sp>
          <p:sp>
            <p:nvSpPr>
              <p:cNvPr id="76" name="Rectangle 1178">
                <a:extLst>
                  <a:ext uri="{FF2B5EF4-FFF2-40B4-BE49-F238E27FC236}">
                    <a16:creationId xmlns:a16="http://schemas.microsoft.com/office/drawing/2014/main" id="{61E7BD2A-7D17-4F33-A7F8-5147C3CEB757}"/>
                  </a:ext>
                </a:extLst>
              </p:cNvPr>
              <p:cNvSpPr>
                <a:spLocks noChangeArrowheads="1"/>
              </p:cNvSpPr>
              <p:nvPr/>
            </p:nvSpPr>
            <p:spPr bwMode="auto">
              <a:xfrm>
                <a:off x="3667" y="2520"/>
                <a:ext cx="6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10</a:t>
                </a:r>
                <a:endParaRPr lang="ko-KR" altLang="en-US" b="0">
                  <a:solidFill>
                    <a:srgbClr val="000000"/>
                  </a:solidFill>
                  <a:ea typeface="Gulim" panose="020B0600000101010101" pitchFamily="34" charset="-127"/>
                </a:endParaRPr>
              </a:p>
            </p:txBody>
          </p:sp>
          <p:sp>
            <p:nvSpPr>
              <p:cNvPr id="77" name="Rectangle 1179">
                <a:extLst>
                  <a:ext uri="{FF2B5EF4-FFF2-40B4-BE49-F238E27FC236}">
                    <a16:creationId xmlns:a16="http://schemas.microsoft.com/office/drawing/2014/main" id="{B5B00DA2-7D66-4AFF-AC49-B607026B59E2}"/>
                  </a:ext>
                </a:extLst>
              </p:cNvPr>
              <p:cNvSpPr>
                <a:spLocks noChangeArrowheads="1"/>
              </p:cNvSpPr>
              <p:nvPr/>
            </p:nvSpPr>
            <p:spPr bwMode="auto">
              <a:xfrm>
                <a:off x="373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0</a:t>
                </a:r>
                <a:endParaRPr lang="ko-KR" altLang="en-US" b="0">
                  <a:solidFill>
                    <a:srgbClr val="000000"/>
                  </a:solidFill>
                  <a:ea typeface="Gulim" panose="020B0600000101010101" pitchFamily="34" charset="-127"/>
                </a:endParaRPr>
              </a:p>
            </p:txBody>
          </p:sp>
          <p:sp>
            <p:nvSpPr>
              <p:cNvPr id="78" name="Rectangle 1180">
                <a:extLst>
                  <a:ext uri="{FF2B5EF4-FFF2-40B4-BE49-F238E27FC236}">
                    <a16:creationId xmlns:a16="http://schemas.microsoft.com/office/drawing/2014/main" id="{5DE7A606-5278-4478-B547-C1DA6748247A}"/>
                  </a:ext>
                </a:extLst>
              </p:cNvPr>
              <p:cNvSpPr>
                <a:spLocks noChangeArrowheads="1"/>
              </p:cNvSpPr>
              <p:nvPr/>
            </p:nvSpPr>
            <p:spPr bwMode="auto">
              <a:xfrm>
                <a:off x="3856"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1</a:t>
                </a:r>
                <a:endParaRPr lang="ko-KR" altLang="en-US" b="0">
                  <a:solidFill>
                    <a:srgbClr val="000000"/>
                  </a:solidFill>
                  <a:ea typeface="Gulim" panose="020B0600000101010101" pitchFamily="34" charset="-127"/>
                </a:endParaRPr>
              </a:p>
            </p:txBody>
          </p:sp>
          <p:sp>
            <p:nvSpPr>
              <p:cNvPr id="79" name="Rectangle 1181">
                <a:extLst>
                  <a:ext uri="{FF2B5EF4-FFF2-40B4-BE49-F238E27FC236}">
                    <a16:creationId xmlns:a16="http://schemas.microsoft.com/office/drawing/2014/main" id="{9F7F2AD0-BE99-43C0-AE30-3C7E40BBAB39}"/>
                  </a:ext>
                </a:extLst>
              </p:cNvPr>
              <p:cNvSpPr>
                <a:spLocks noChangeArrowheads="1"/>
              </p:cNvSpPr>
              <p:nvPr/>
            </p:nvSpPr>
            <p:spPr bwMode="auto">
              <a:xfrm>
                <a:off x="3978"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2</a:t>
                </a:r>
                <a:endParaRPr lang="ko-KR" altLang="en-US" b="0">
                  <a:solidFill>
                    <a:srgbClr val="000000"/>
                  </a:solidFill>
                  <a:ea typeface="Gulim" panose="020B0600000101010101" pitchFamily="34" charset="-127"/>
                </a:endParaRPr>
              </a:p>
            </p:txBody>
          </p:sp>
          <p:sp>
            <p:nvSpPr>
              <p:cNvPr id="80" name="Rectangle 1182">
                <a:extLst>
                  <a:ext uri="{FF2B5EF4-FFF2-40B4-BE49-F238E27FC236}">
                    <a16:creationId xmlns:a16="http://schemas.microsoft.com/office/drawing/2014/main" id="{41D14827-783F-4F9A-85D8-3FC2AC338D7B}"/>
                  </a:ext>
                </a:extLst>
              </p:cNvPr>
              <p:cNvSpPr>
                <a:spLocks noChangeArrowheads="1"/>
              </p:cNvSpPr>
              <p:nvPr/>
            </p:nvSpPr>
            <p:spPr bwMode="auto">
              <a:xfrm>
                <a:off x="4095"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3</a:t>
                </a:r>
                <a:endParaRPr lang="ko-KR" altLang="en-US" b="0">
                  <a:solidFill>
                    <a:srgbClr val="000000"/>
                  </a:solidFill>
                  <a:ea typeface="Gulim" panose="020B0600000101010101" pitchFamily="34" charset="-127"/>
                </a:endParaRPr>
              </a:p>
            </p:txBody>
          </p:sp>
          <p:sp>
            <p:nvSpPr>
              <p:cNvPr id="81" name="Rectangle 1183">
                <a:extLst>
                  <a:ext uri="{FF2B5EF4-FFF2-40B4-BE49-F238E27FC236}">
                    <a16:creationId xmlns:a16="http://schemas.microsoft.com/office/drawing/2014/main" id="{0CDB7BDE-214B-4055-AE77-6B53E1E77FE2}"/>
                  </a:ext>
                </a:extLst>
              </p:cNvPr>
              <p:cNvSpPr>
                <a:spLocks noChangeArrowheads="1"/>
              </p:cNvSpPr>
              <p:nvPr/>
            </p:nvSpPr>
            <p:spPr bwMode="auto">
              <a:xfrm>
                <a:off x="4214"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4</a:t>
                </a:r>
                <a:endParaRPr lang="ko-KR" altLang="en-US" b="0">
                  <a:solidFill>
                    <a:srgbClr val="000000"/>
                  </a:solidFill>
                  <a:ea typeface="Gulim" panose="020B0600000101010101" pitchFamily="34" charset="-127"/>
                </a:endParaRPr>
              </a:p>
            </p:txBody>
          </p:sp>
          <p:sp>
            <p:nvSpPr>
              <p:cNvPr id="82" name="Rectangle 1184">
                <a:extLst>
                  <a:ext uri="{FF2B5EF4-FFF2-40B4-BE49-F238E27FC236}">
                    <a16:creationId xmlns:a16="http://schemas.microsoft.com/office/drawing/2014/main" id="{2C318CD6-5F37-4158-A26E-6EB0F484DA1D}"/>
                  </a:ext>
                </a:extLst>
              </p:cNvPr>
              <p:cNvSpPr>
                <a:spLocks noChangeArrowheads="1"/>
              </p:cNvSpPr>
              <p:nvPr/>
            </p:nvSpPr>
            <p:spPr bwMode="auto">
              <a:xfrm>
                <a:off x="4336"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5</a:t>
                </a:r>
                <a:endParaRPr lang="ko-KR" altLang="en-US" b="0">
                  <a:solidFill>
                    <a:srgbClr val="000000"/>
                  </a:solidFill>
                  <a:ea typeface="Gulim" panose="020B0600000101010101" pitchFamily="34" charset="-127"/>
                </a:endParaRPr>
              </a:p>
            </p:txBody>
          </p:sp>
          <p:sp>
            <p:nvSpPr>
              <p:cNvPr id="83" name="Rectangle 1185">
                <a:extLst>
                  <a:ext uri="{FF2B5EF4-FFF2-40B4-BE49-F238E27FC236}">
                    <a16:creationId xmlns:a16="http://schemas.microsoft.com/office/drawing/2014/main" id="{31044DC6-4F5C-4149-9522-287A782C1F4D}"/>
                  </a:ext>
                </a:extLst>
              </p:cNvPr>
              <p:cNvSpPr>
                <a:spLocks noChangeArrowheads="1"/>
              </p:cNvSpPr>
              <p:nvPr/>
            </p:nvSpPr>
            <p:spPr bwMode="auto">
              <a:xfrm>
                <a:off x="445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6</a:t>
                </a:r>
                <a:endParaRPr lang="ko-KR" altLang="en-US" b="0">
                  <a:solidFill>
                    <a:srgbClr val="000000"/>
                  </a:solidFill>
                  <a:ea typeface="Gulim" panose="020B0600000101010101" pitchFamily="34" charset="-127"/>
                </a:endParaRPr>
              </a:p>
            </p:txBody>
          </p:sp>
          <p:sp>
            <p:nvSpPr>
              <p:cNvPr id="84" name="Rectangle 1186">
                <a:extLst>
                  <a:ext uri="{FF2B5EF4-FFF2-40B4-BE49-F238E27FC236}">
                    <a16:creationId xmlns:a16="http://schemas.microsoft.com/office/drawing/2014/main" id="{2D993572-86EE-431B-8038-548EB8C07172}"/>
                  </a:ext>
                </a:extLst>
              </p:cNvPr>
              <p:cNvSpPr>
                <a:spLocks noChangeArrowheads="1"/>
              </p:cNvSpPr>
              <p:nvPr/>
            </p:nvSpPr>
            <p:spPr bwMode="auto">
              <a:xfrm>
                <a:off x="457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7</a:t>
                </a:r>
                <a:endParaRPr lang="ko-KR" altLang="en-US" b="0">
                  <a:solidFill>
                    <a:srgbClr val="000000"/>
                  </a:solidFill>
                  <a:ea typeface="Gulim" panose="020B0600000101010101" pitchFamily="34" charset="-127"/>
                </a:endParaRPr>
              </a:p>
            </p:txBody>
          </p:sp>
          <p:sp>
            <p:nvSpPr>
              <p:cNvPr id="85" name="Rectangle 1187">
                <a:extLst>
                  <a:ext uri="{FF2B5EF4-FFF2-40B4-BE49-F238E27FC236}">
                    <a16:creationId xmlns:a16="http://schemas.microsoft.com/office/drawing/2014/main" id="{57E30933-FF85-43DA-A83D-B1A0B2562EA8}"/>
                  </a:ext>
                </a:extLst>
              </p:cNvPr>
              <p:cNvSpPr>
                <a:spLocks noChangeArrowheads="1"/>
              </p:cNvSpPr>
              <p:nvPr/>
            </p:nvSpPr>
            <p:spPr bwMode="auto">
              <a:xfrm>
                <a:off x="4694"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8</a:t>
                </a:r>
                <a:endParaRPr lang="ko-KR" altLang="en-US" b="0">
                  <a:solidFill>
                    <a:srgbClr val="000000"/>
                  </a:solidFill>
                  <a:ea typeface="Gulim" panose="020B0600000101010101" pitchFamily="34" charset="-127"/>
                </a:endParaRPr>
              </a:p>
            </p:txBody>
          </p:sp>
          <p:sp>
            <p:nvSpPr>
              <p:cNvPr id="86" name="Rectangle 1188">
                <a:extLst>
                  <a:ext uri="{FF2B5EF4-FFF2-40B4-BE49-F238E27FC236}">
                    <a16:creationId xmlns:a16="http://schemas.microsoft.com/office/drawing/2014/main" id="{AA7040F8-F84C-4BE6-AA3A-03A76024C28E}"/>
                  </a:ext>
                </a:extLst>
              </p:cNvPr>
              <p:cNvSpPr>
                <a:spLocks noChangeArrowheads="1"/>
              </p:cNvSpPr>
              <p:nvPr/>
            </p:nvSpPr>
            <p:spPr bwMode="auto">
              <a:xfrm>
                <a:off x="4815"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9</a:t>
                </a:r>
                <a:endParaRPr lang="ko-KR" altLang="en-US" b="0">
                  <a:solidFill>
                    <a:srgbClr val="000000"/>
                  </a:solidFill>
                  <a:ea typeface="Gulim" panose="020B0600000101010101" pitchFamily="34" charset="-127"/>
                </a:endParaRPr>
              </a:p>
            </p:txBody>
          </p:sp>
          <p:sp>
            <p:nvSpPr>
              <p:cNvPr id="87" name="Rectangle 1189">
                <a:extLst>
                  <a:ext uri="{FF2B5EF4-FFF2-40B4-BE49-F238E27FC236}">
                    <a16:creationId xmlns:a16="http://schemas.microsoft.com/office/drawing/2014/main" id="{D0E7DD1A-3950-472F-AF92-6C4F5C3DBF48}"/>
                  </a:ext>
                </a:extLst>
              </p:cNvPr>
              <p:cNvSpPr>
                <a:spLocks noChangeArrowheads="1"/>
              </p:cNvSpPr>
              <p:nvPr/>
            </p:nvSpPr>
            <p:spPr bwMode="auto">
              <a:xfrm>
                <a:off x="4923" y="3562"/>
                <a:ext cx="6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600" b="0">
                    <a:solidFill>
                      <a:srgbClr val="000000"/>
                    </a:solidFill>
                    <a:ea typeface="Gulim" panose="020B0600000101010101" pitchFamily="34" charset="-127"/>
                  </a:rPr>
                  <a:t>10</a:t>
                </a:r>
                <a:endParaRPr lang="ko-KR" altLang="en-US" b="0">
                  <a:solidFill>
                    <a:srgbClr val="000000"/>
                  </a:solidFill>
                  <a:ea typeface="Gulim" panose="020B0600000101010101" pitchFamily="34" charset="-127"/>
                </a:endParaRPr>
              </a:p>
            </p:txBody>
          </p:sp>
          <p:sp>
            <p:nvSpPr>
              <p:cNvPr id="88" name="Rectangle 1190">
                <a:extLst>
                  <a:ext uri="{FF2B5EF4-FFF2-40B4-BE49-F238E27FC236}">
                    <a16:creationId xmlns:a16="http://schemas.microsoft.com/office/drawing/2014/main" id="{81812747-1049-4DAA-9405-AE0F855F9A89}"/>
                  </a:ext>
                </a:extLst>
              </p:cNvPr>
              <p:cNvSpPr>
                <a:spLocks noChangeArrowheads="1"/>
              </p:cNvSpPr>
              <p:nvPr/>
            </p:nvSpPr>
            <p:spPr bwMode="auto">
              <a:xfrm>
                <a:off x="3616" y="2464"/>
                <a:ext cx="1396" cy="120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89" name="Freeform 1191">
                <a:extLst>
                  <a:ext uri="{FF2B5EF4-FFF2-40B4-BE49-F238E27FC236}">
                    <a16:creationId xmlns:a16="http://schemas.microsoft.com/office/drawing/2014/main" id="{0580FA9D-7D3E-4DF1-9351-29A9AEB6C4D4}"/>
                  </a:ext>
                </a:extLst>
              </p:cNvPr>
              <p:cNvSpPr>
                <a:spLocks/>
              </p:cNvSpPr>
              <p:nvPr/>
            </p:nvSpPr>
            <p:spPr bwMode="auto">
              <a:xfrm>
                <a:off x="3955" y="2658"/>
                <a:ext cx="488" cy="592"/>
              </a:xfrm>
              <a:custGeom>
                <a:avLst/>
                <a:gdLst>
                  <a:gd name="T0" fmla="*/ 27 w 728"/>
                  <a:gd name="T1" fmla="*/ 1 h 896"/>
                  <a:gd name="T2" fmla="*/ 15 w 728"/>
                  <a:gd name="T3" fmla="*/ 13 h 896"/>
                  <a:gd name="T4" fmla="*/ 11 w 728"/>
                  <a:gd name="T5" fmla="*/ 18 h 896"/>
                  <a:gd name="T6" fmla="*/ 9 w 728"/>
                  <a:gd name="T7" fmla="*/ 21 h 896"/>
                  <a:gd name="T8" fmla="*/ 3 w 728"/>
                  <a:gd name="T9" fmla="*/ 40 h 896"/>
                  <a:gd name="T10" fmla="*/ 9 w 728"/>
                  <a:gd name="T11" fmla="*/ 93 h 896"/>
                  <a:gd name="T12" fmla="*/ 15 w 728"/>
                  <a:gd name="T13" fmla="*/ 100 h 896"/>
                  <a:gd name="T14" fmla="*/ 45 w 728"/>
                  <a:gd name="T15" fmla="*/ 118 h 896"/>
                  <a:gd name="T16" fmla="*/ 67 w 728"/>
                  <a:gd name="T17" fmla="*/ 112 h 896"/>
                  <a:gd name="T18" fmla="*/ 86 w 728"/>
                  <a:gd name="T19" fmla="*/ 94 h 896"/>
                  <a:gd name="T20" fmla="*/ 93 w 728"/>
                  <a:gd name="T21" fmla="*/ 79 h 896"/>
                  <a:gd name="T22" fmla="*/ 95 w 728"/>
                  <a:gd name="T23" fmla="*/ 74 h 896"/>
                  <a:gd name="T24" fmla="*/ 96 w 728"/>
                  <a:gd name="T25" fmla="*/ 71 h 896"/>
                  <a:gd name="T26" fmla="*/ 92 w 728"/>
                  <a:gd name="T27" fmla="*/ 39 h 896"/>
                  <a:gd name="T28" fmla="*/ 77 w 728"/>
                  <a:gd name="T29" fmla="*/ 17 h 896"/>
                  <a:gd name="T30" fmla="*/ 69 w 728"/>
                  <a:gd name="T31" fmla="*/ 11 h 896"/>
                  <a:gd name="T32" fmla="*/ 63 w 728"/>
                  <a:gd name="T33" fmla="*/ 7 h 896"/>
                  <a:gd name="T34" fmla="*/ 40 w 728"/>
                  <a:gd name="T35" fmla="*/ 0 h 896"/>
                  <a:gd name="T36" fmla="*/ 28 w 728"/>
                  <a:gd name="T37" fmla="*/ 1 h 896"/>
                  <a:gd name="T38" fmla="*/ 25 w 728"/>
                  <a:gd name="T39" fmla="*/ 2 h 896"/>
                  <a:gd name="T40" fmla="*/ 27 w 728"/>
                  <a:gd name="T41" fmla="*/ 1 h 8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8"/>
                  <a:gd name="T64" fmla="*/ 0 h 896"/>
                  <a:gd name="T65" fmla="*/ 728 w 728"/>
                  <a:gd name="T66" fmla="*/ 896 h 8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8" h="896">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a:solidFill>
                  <a:sysClr val="windowText" lastClr="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90" name="Freeform 1192">
                <a:extLst>
                  <a:ext uri="{FF2B5EF4-FFF2-40B4-BE49-F238E27FC236}">
                    <a16:creationId xmlns:a16="http://schemas.microsoft.com/office/drawing/2014/main" id="{3F2168A5-1FB3-4A99-9C4E-4EDBE9106CEC}"/>
                  </a:ext>
                </a:extLst>
              </p:cNvPr>
              <p:cNvSpPr>
                <a:spLocks/>
              </p:cNvSpPr>
              <p:nvPr/>
            </p:nvSpPr>
            <p:spPr bwMode="auto">
              <a:xfrm>
                <a:off x="4258" y="2900"/>
                <a:ext cx="538" cy="593"/>
              </a:xfrm>
              <a:custGeom>
                <a:avLst/>
                <a:gdLst>
                  <a:gd name="T0" fmla="*/ 69 w 802"/>
                  <a:gd name="T1" fmla="*/ 6 h 889"/>
                  <a:gd name="T2" fmla="*/ 51 w 802"/>
                  <a:gd name="T3" fmla="*/ 23 h 889"/>
                  <a:gd name="T4" fmla="*/ 32 w 802"/>
                  <a:gd name="T5" fmla="*/ 39 h 889"/>
                  <a:gd name="T6" fmla="*/ 30 w 802"/>
                  <a:gd name="T7" fmla="*/ 42 h 889"/>
                  <a:gd name="T8" fmla="*/ 27 w 802"/>
                  <a:gd name="T9" fmla="*/ 44 h 889"/>
                  <a:gd name="T10" fmla="*/ 26 w 802"/>
                  <a:gd name="T11" fmla="*/ 47 h 889"/>
                  <a:gd name="T12" fmla="*/ 23 w 802"/>
                  <a:gd name="T13" fmla="*/ 51 h 889"/>
                  <a:gd name="T14" fmla="*/ 18 w 802"/>
                  <a:gd name="T15" fmla="*/ 65 h 889"/>
                  <a:gd name="T16" fmla="*/ 15 w 802"/>
                  <a:gd name="T17" fmla="*/ 69 h 889"/>
                  <a:gd name="T18" fmla="*/ 11 w 802"/>
                  <a:gd name="T19" fmla="*/ 74 h 889"/>
                  <a:gd name="T20" fmla="*/ 6 w 802"/>
                  <a:gd name="T21" fmla="*/ 83 h 889"/>
                  <a:gd name="T22" fmla="*/ 2 w 802"/>
                  <a:gd name="T23" fmla="*/ 93 h 889"/>
                  <a:gd name="T24" fmla="*/ 5 w 802"/>
                  <a:gd name="T25" fmla="*/ 111 h 889"/>
                  <a:gd name="T26" fmla="*/ 11 w 802"/>
                  <a:gd name="T27" fmla="*/ 115 h 889"/>
                  <a:gd name="T28" fmla="*/ 17 w 802"/>
                  <a:gd name="T29" fmla="*/ 117 h 889"/>
                  <a:gd name="T30" fmla="*/ 48 w 802"/>
                  <a:gd name="T31" fmla="*/ 115 h 889"/>
                  <a:gd name="T32" fmla="*/ 70 w 802"/>
                  <a:gd name="T33" fmla="*/ 109 h 889"/>
                  <a:gd name="T34" fmla="*/ 77 w 802"/>
                  <a:gd name="T35" fmla="*/ 105 h 889"/>
                  <a:gd name="T36" fmla="*/ 91 w 802"/>
                  <a:gd name="T37" fmla="*/ 86 h 889"/>
                  <a:gd name="T38" fmla="*/ 95 w 802"/>
                  <a:gd name="T39" fmla="*/ 79 h 889"/>
                  <a:gd name="T40" fmla="*/ 101 w 802"/>
                  <a:gd name="T41" fmla="*/ 70 h 889"/>
                  <a:gd name="T42" fmla="*/ 107 w 802"/>
                  <a:gd name="T43" fmla="*/ 59 h 889"/>
                  <a:gd name="T44" fmla="*/ 109 w 802"/>
                  <a:gd name="T45" fmla="*/ 51 h 889"/>
                  <a:gd name="T46" fmla="*/ 88 w 802"/>
                  <a:gd name="T47" fmla="*/ 0 h 889"/>
                  <a:gd name="T48" fmla="*/ 72 w 802"/>
                  <a:gd name="T49" fmla="*/ 3 h 889"/>
                  <a:gd name="T50" fmla="*/ 69 w 802"/>
                  <a:gd name="T51" fmla="*/ 6 h 88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2"/>
                  <a:gd name="T79" fmla="*/ 0 h 889"/>
                  <a:gd name="T80" fmla="*/ 802 w 802"/>
                  <a:gd name="T81" fmla="*/ 889 h 88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2" h="889">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a:solidFill>
                  <a:sysClr val="windowText" lastClr="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91" name="AutoShape 1193">
                <a:extLst>
                  <a:ext uri="{FF2B5EF4-FFF2-40B4-BE49-F238E27FC236}">
                    <a16:creationId xmlns:a16="http://schemas.microsoft.com/office/drawing/2014/main" id="{36E1B4E3-CE2B-4162-BDA8-D400D81A1E31}"/>
                  </a:ext>
                </a:extLst>
              </p:cNvPr>
              <p:cNvSpPr>
                <a:spLocks noChangeArrowheads="1"/>
              </p:cNvSpPr>
              <p:nvPr/>
            </p:nvSpPr>
            <p:spPr bwMode="auto">
              <a:xfrm>
                <a:off x="4080" y="2880"/>
                <a:ext cx="48" cy="96"/>
              </a:xfrm>
              <a:prstGeom prst="plus">
                <a:avLst>
                  <a:gd name="adj" fmla="val 25000"/>
                </a:avLst>
              </a:prstGeom>
              <a:solidFill>
                <a:srgbClr val="2DA2BF"/>
              </a:solidFill>
              <a:ln w="9525">
                <a:solidFill>
                  <a:sysClr val="windowText" lastClr="000000"/>
                </a:solidFill>
                <a:miter lim="800000"/>
                <a:headEnd/>
                <a:tailEnd/>
              </a:ln>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92" name="AutoShape 1194">
                <a:extLst>
                  <a:ext uri="{FF2B5EF4-FFF2-40B4-BE49-F238E27FC236}">
                    <a16:creationId xmlns:a16="http://schemas.microsoft.com/office/drawing/2014/main" id="{2CE28DF6-CA4D-458E-BC32-C317E922425C}"/>
                  </a:ext>
                </a:extLst>
              </p:cNvPr>
              <p:cNvSpPr>
                <a:spLocks noChangeArrowheads="1"/>
              </p:cNvSpPr>
              <p:nvPr/>
            </p:nvSpPr>
            <p:spPr bwMode="auto">
              <a:xfrm>
                <a:off x="4560" y="3168"/>
                <a:ext cx="48" cy="96"/>
              </a:xfrm>
              <a:prstGeom prst="plus">
                <a:avLst>
                  <a:gd name="adj" fmla="val 25000"/>
                </a:avLst>
              </a:prstGeom>
              <a:solidFill>
                <a:srgbClr val="2DA2BF"/>
              </a:solidFill>
              <a:ln w="9525">
                <a:solidFill>
                  <a:sysClr val="windowText" lastClr="000000"/>
                </a:solidFill>
                <a:miter lim="800000"/>
                <a:headEnd/>
                <a:tailEnd/>
              </a:ln>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grpSp>
        <p:sp>
          <p:nvSpPr>
            <p:cNvPr id="7" name="Line 1195">
              <a:extLst>
                <a:ext uri="{FF2B5EF4-FFF2-40B4-BE49-F238E27FC236}">
                  <a16:creationId xmlns:a16="http://schemas.microsoft.com/office/drawing/2014/main" id="{85554F83-7BB3-47DC-A1F2-1C1D9EE6DAF2}"/>
                </a:ext>
              </a:extLst>
            </p:cNvPr>
            <p:cNvSpPr>
              <a:spLocks noChangeShapeType="1"/>
            </p:cNvSpPr>
            <p:nvPr/>
          </p:nvSpPr>
          <p:spPr bwMode="auto">
            <a:xfrm>
              <a:off x="2784" y="3648"/>
              <a:ext cx="528" cy="0"/>
            </a:xfrm>
            <a:prstGeom prst="line">
              <a:avLst/>
            </a:prstGeom>
            <a:noFill/>
            <a:ln w="9525">
              <a:solidFill>
                <a:sysClr val="windowText" lastClr="00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grpSp>
    </p:spTree>
    <p:extLst>
      <p:ext uri="{BB962C8B-B14F-4D97-AF65-F5344CB8AC3E}">
        <p14:creationId xmlns:p14="http://schemas.microsoft.com/office/powerpoint/2010/main" val="1262633334"/>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0070C0"/>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32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K-Medoids</a:t>
            </a:r>
          </a:p>
        </p:txBody>
      </p:sp>
      <p:sp>
        <p:nvSpPr>
          <p:cNvPr id="3" name="Rectangle 3">
            <a:extLst>
              <a:ext uri="{FF2B5EF4-FFF2-40B4-BE49-F238E27FC236}">
                <a16:creationId xmlns:a16="http://schemas.microsoft.com/office/drawing/2014/main" id="{3DC556AA-9850-4A07-8856-441C43121848}"/>
              </a:ext>
            </a:extLst>
          </p:cNvPr>
          <p:cNvSpPr txBox="1">
            <a:spLocks noChangeArrowheads="1"/>
          </p:cNvSpPr>
          <p:nvPr/>
        </p:nvSpPr>
        <p:spPr>
          <a:xfrm>
            <a:off x="322610" y="1052736"/>
            <a:ext cx="8642350" cy="511256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600"/>
              </a:spcBef>
              <a:buFont typeface="Wingdings" panose="05000000000000000000" pitchFamily="2" charset="2"/>
              <a:buChar char="n"/>
              <a:defRPr/>
            </a:pPr>
            <a:r>
              <a:rPr lang="en-US" altLang="ko-KR" sz="2800" b="0" kern="0" dirty="0">
                <a:solidFill>
                  <a:srgbClr val="FF0000"/>
                </a:solidFill>
                <a:effectLst>
                  <a:outerShdw blurRad="38100" dist="38100" dir="2700000" algn="tl">
                    <a:srgbClr val="C0C0C0"/>
                  </a:outerShdw>
                </a:effectLst>
                <a:latin typeface="Calibri" panose="020F0502020204030204" pitchFamily="34" charset="0"/>
                <a:ea typeface="Gulim" panose="020B0600000101010101" pitchFamily="34" charset="-127"/>
                <a:cs typeface="Calibri" panose="020F0502020204030204" pitchFamily="34" charset="0"/>
              </a:rPr>
              <a:t>K-Medoids</a:t>
            </a: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基本思想：</a:t>
            </a:r>
          </a:p>
          <a:p>
            <a:pPr lvl="1" eaLnBrk="1" hangingPunct="1">
              <a:lnSpc>
                <a:spcPct val="120000"/>
              </a:lnSpc>
              <a:spcBef>
                <a:spcPts val="300"/>
              </a:spcBef>
              <a:buFont typeface="Wingdings" panose="05000000000000000000" pitchFamily="2" charset="2"/>
              <a:buChar char="ü"/>
              <a:defRPr/>
            </a:pP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首先为每个簇随意选择选择一个代表对象; 剩余的对象根据其与代表对象的距离分配给最近的一个簇</a:t>
            </a:r>
          </a:p>
          <a:p>
            <a:pPr lvl="1" eaLnBrk="1" hangingPunct="1">
              <a:lnSpc>
                <a:spcPct val="120000"/>
              </a:lnSpc>
              <a:spcBef>
                <a:spcPts val="300"/>
              </a:spcBef>
              <a:buFont typeface="Wingdings" panose="05000000000000000000" pitchFamily="2" charset="2"/>
              <a:buChar char="ü"/>
              <a:defRPr/>
            </a:pP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然后反复地用非代表对象来替代代表对象, 以改进聚类的质量</a:t>
            </a:r>
          </a:p>
          <a:p>
            <a:pPr lvl="1" eaLnBrk="1" hangingPunct="1">
              <a:lnSpc>
                <a:spcPct val="120000"/>
              </a:lnSpc>
              <a:spcBef>
                <a:spcPts val="300"/>
              </a:spcBef>
              <a:buFont typeface="Wingdings" panose="05000000000000000000" pitchFamily="2" charset="2"/>
              <a:buChar char="ü"/>
              <a:defRPr/>
            </a:pP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聚类结果的质量用一个代价函数来估算, 该函数评估了对象与其参照对象之间的平均相异度</a:t>
            </a:r>
            <a:endParaRPr lang="en-US" altLang="zh-CN" sz="24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endParaRPr>
          </a:p>
          <a:p>
            <a:pPr lvl="1" eaLnBrk="1" hangingPunct="1">
              <a:lnSpc>
                <a:spcPct val="130000"/>
              </a:lnSpc>
              <a:spcBef>
                <a:spcPts val="600"/>
              </a:spcBef>
              <a:defRPr/>
            </a:pPr>
            <a:r>
              <a:rPr lang="en-US" altLang="ko-KR" b="0" kern="0" dirty="0">
                <a:solidFill>
                  <a:srgbClr val="FF0000"/>
                </a:solidFill>
                <a:effectLst>
                  <a:outerShdw blurRad="38100" dist="38100" dir="2700000" algn="tl">
                    <a:srgbClr val="C0C0C0"/>
                  </a:outerShdw>
                </a:effectLst>
                <a:latin typeface="Calibri" panose="020F0502020204030204" pitchFamily="34" charset="0"/>
                <a:ea typeface="Gulim" panose="020B0600000101010101" pitchFamily="34" charset="-127"/>
                <a:cs typeface="Calibri" panose="020F0502020204030204" pitchFamily="34" charset="0"/>
              </a:rPr>
              <a:t>PAM (Partitioning Around Medoids) </a:t>
            </a:r>
            <a:r>
              <a:rPr lang="en-US" altLang="ko-KR" sz="2400" b="0" kern="0" dirty="0">
                <a:solidFill>
                  <a:srgbClr val="0070C0"/>
                </a:solidFill>
                <a:latin typeface="Calibri" panose="020F0502020204030204" pitchFamily="34" charset="0"/>
                <a:cs typeface="Calibri" panose="020F0502020204030204" pitchFamily="34" charset="0"/>
              </a:rPr>
              <a:t>(Kaufman and </a:t>
            </a:r>
            <a:r>
              <a:rPr lang="en-US" altLang="ko-KR" sz="2400" b="0" kern="0" dirty="0" err="1">
                <a:solidFill>
                  <a:srgbClr val="0070C0"/>
                </a:solidFill>
                <a:latin typeface="Calibri" panose="020F0502020204030204" pitchFamily="34" charset="0"/>
                <a:cs typeface="Calibri" panose="020F0502020204030204" pitchFamily="34" charset="0"/>
              </a:rPr>
              <a:t>Rousseeuw</a:t>
            </a:r>
            <a:r>
              <a:rPr lang="en-US" altLang="ko-KR" sz="2400" b="0" kern="0" dirty="0">
                <a:solidFill>
                  <a:srgbClr val="0070C0"/>
                </a:solidFill>
                <a:latin typeface="Calibri" panose="020F0502020204030204" pitchFamily="34" charset="0"/>
                <a:cs typeface="Calibri" panose="020F0502020204030204" pitchFamily="34" charset="0"/>
              </a:rPr>
              <a:t>, 1987)</a:t>
            </a:r>
          </a:p>
          <a:p>
            <a:pPr lvl="1" eaLnBrk="1" hangingPunct="1">
              <a:lnSpc>
                <a:spcPct val="120000"/>
              </a:lnSpc>
              <a:spcBef>
                <a:spcPts val="300"/>
              </a:spcBef>
              <a:buFont typeface="Wingdings" panose="05000000000000000000" pitchFamily="2" charset="2"/>
              <a:buChar char="ü"/>
              <a:defRPr/>
            </a:pP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最早提出的</a:t>
            </a:r>
            <a:r>
              <a:rPr lang="en-US" altLang="zh-CN" sz="2400" b="0" kern="0" dirty="0">
                <a:solidFill>
                  <a:srgbClr val="0070C0"/>
                </a:solidFill>
                <a:latin typeface="Calibri" panose="020F0502020204030204" pitchFamily="34" charset="0"/>
                <a:cs typeface="Calibri" panose="020F0502020204030204" pitchFamily="34" charset="0"/>
              </a:rPr>
              <a:t>K-Medoids</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聚类算法</a:t>
            </a:r>
            <a:endParaRPr lang="en-US" altLang="ko-KR" sz="24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endParaRPr>
          </a:p>
          <a:p>
            <a:pPr lvl="1" eaLnBrk="1" hangingPunct="1">
              <a:lnSpc>
                <a:spcPct val="120000"/>
              </a:lnSpc>
              <a:spcBef>
                <a:spcPts val="300"/>
              </a:spcBef>
              <a:buFont typeface="Wingdings" panose="05000000000000000000" pitchFamily="2" charset="2"/>
              <a:buChar char="ü"/>
              <a:defRPr/>
            </a:pPr>
            <a:endParaRPr lang="zh-CN" altLang="en-US" sz="2400" b="0" kern="0" dirty="0"/>
          </a:p>
        </p:txBody>
      </p:sp>
    </p:spTree>
    <p:extLst>
      <p:ext uri="{BB962C8B-B14F-4D97-AF65-F5344CB8AC3E}">
        <p14:creationId xmlns:p14="http://schemas.microsoft.com/office/powerpoint/2010/main" val="3396498336"/>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PAM: A Typical K-Medoids Algorithm</a:t>
            </a:r>
          </a:p>
        </p:txBody>
      </p:sp>
      <p:sp>
        <p:nvSpPr>
          <p:cNvPr id="3" name="Rectangle 3">
            <a:extLst>
              <a:ext uri="{FF2B5EF4-FFF2-40B4-BE49-F238E27FC236}">
                <a16:creationId xmlns:a16="http://schemas.microsoft.com/office/drawing/2014/main" id="{49D28143-941C-481E-BE21-A3ECE9016F63}"/>
              </a:ext>
            </a:extLst>
          </p:cNvPr>
          <p:cNvSpPr txBox="1">
            <a:spLocks noChangeArrowheads="1"/>
          </p:cNvSpPr>
          <p:nvPr/>
        </p:nvSpPr>
        <p:spPr bwMode="auto">
          <a:xfrm>
            <a:off x="161925" y="1052736"/>
            <a:ext cx="8820150" cy="516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952500" indent="-5143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835025">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93863" indent="-38735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93913" indent="-398463">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eaLnBrk="1" hangingPunct="1">
              <a:lnSpc>
                <a:spcPct val="130000"/>
              </a:lnSpc>
              <a:spcBef>
                <a:spcPts val="600"/>
              </a:spcBef>
              <a:buClrTx/>
              <a:buFont typeface="Wingdings" panose="05000000000000000000" pitchFamily="2" charset="2"/>
              <a:buChar char="n"/>
              <a:defRPr/>
            </a:pPr>
            <a:r>
              <a:rPr lang="en-US" altLang="ko-KR" sz="2800" dirty="0">
                <a:solidFill>
                  <a:srgbClr val="FF0000"/>
                </a:solidFill>
                <a:effectLst>
                  <a:outerShdw blurRad="38100" dist="38100" dir="2700000" algn="tl">
                    <a:srgbClr val="C0C0C0"/>
                  </a:outerShdw>
                </a:effectLst>
                <a:latin typeface="Calibri" panose="020F0502020204030204" pitchFamily="34" charset="0"/>
                <a:ea typeface="Gulim" panose="020B0600000101010101" pitchFamily="34" charset="-127"/>
                <a:cs typeface="Calibri" panose="020F0502020204030204" pitchFamily="34" charset="0"/>
              </a:rPr>
              <a:t>PAM</a:t>
            </a: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算法</a:t>
            </a:r>
            <a:endParaRPr lang="en-US" altLang="zh-CN" sz="2800" b="0" dirty="0">
              <a:solidFill>
                <a:srgbClr val="FF0000"/>
              </a:solidFill>
              <a:latin typeface="方正兰亭中黑_GBK" panose="02000000000000000000" pitchFamily="2" charset="-122"/>
              <a:ea typeface="方正兰亭中黑_GBK" panose="02000000000000000000" pitchFamily="2" charset="-122"/>
              <a:cs typeface="Calibri" pitchFamily="34" charset="0"/>
            </a:endParaRPr>
          </a:p>
          <a:p>
            <a:pPr lvl="1" eaLnBrk="1" hangingPunct="1">
              <a:lnSpc>
                <a:spcPct val="130000"/>
              </a:lnSpc>
              <a:spcBef>
                <a:spcPts val="600"/>
              </a:spcBef>
              <a:buClrTx/>
              <a:buFont typeface="黑体" panose="02010609060101010101" pitchFamily="49" charset="-122"/>
              <a:buAutoNum type="circleNumDbPlain"/>
              <a:defRPr/>
            </a:pP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随机选择 </a:t>
            </a:r>
            <a:r>
              <a:rPr lang="en-US" altLang="zh-CN" sz="2400" b="0" i="1" dirty="0">
                <a:solidFill>
                  <a:srgbClr val="0000FF"/>
                </a:solidFill>
                <a:effectLst>
                  <a:outerShdw blurRad="38100" dist="38100" dir="2700000" algn="tl">
                    <a:srgbClr val="C0C0C0"/>
                  </a:outerShdw>
                </a:effectLst>
                <a:latin typeface="黑体" panose="02010609060101010101" pitchFamily="49" charset="-122"/>
                <a:ea typeface="Gulim" panose="020B0600000101010101" pitchFamily="34" charset="-127"/>
                <a:cs typeface="Calibri" panose="020F0502020204030204" pitchFamily="34" charset="0"/>
              </a:rPr>
              <a:t>k</a:t>
            </a: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个对象作为初始的代表对象；</a:t>
            </a:r>
          </a:p>
          <a:p>
            <a:pPr lvl="1" eaLnBrk="1" hangingPunct="1">
              <a:lnSpc>
                <a:spcPct val="130000"/>
              </a:lnSpc>
              <a:spcBef>
                <a:spcPts val="600"/>
              </a:spcBef>
              <a:buClrTx/>
              <a:buFont typeface="黑体" panose="02010609060101010101" pitchFamily="49" charset="-122"/>
              <a:buAutoNum type="circleNumDbPlain"/>
              <a:defRPr/>
            </a:pPr>
            <a:r>
              <a:rPr lang="en-US" altLang="zh-CN" sz="2400" b="0" dirty="0">
                <a:solidFill>
                  <a:srgbClr val="0070C0"/>
                </a:solidFill>
                <a:latin typeface="Calibri" panose="020F0502020204030204" pitchFamily="34" charset="0"/>
                <a:ea typeface="Gulim" panose="020B0600000101010101" pitchFamily="34" charset="-127"/>
                <a:cs typeface="Calibri" panose="020F0502020204030204" pitchFamily="34" charset="0"/>
              </a:rPr>
              <a:t>repeat</a:t>
            </a:r>
          </a:p>
          <a:p>
            <a:pPr lvl="2" algn="just" eaLnBrk="1" hangingPunct="1">
              <a:lnSpc>
                <a:spcPct val="120000"/>
              </a:lnSpc>
              <a:spcBef>
                <a:spcPts val="600"/>
              </a:spcBef>
              <a:buFont typeface="Wingdings" panose="05000000000000000000" pitchFamily="2" charset="2"/>
              <a:buNone/>
              <a:defRPr/>
            </a:pPr>
            <a:r>
              <a:rPr lang="zh-CN" altLang="en-US" sz="2400" b="0" dirty="0">
                <a:latin typeface="黑体" panose="02010609060101010101" pitchFamily="49" charset="-122"/>
                <a:ea typeface="Gulim" panose="020B0600000101010101" pitchFamily="34" charset="-127"/>
                <a:cs typeface="Calibri" panose="020F0502020204030204" pitchFamily="34" charset="0"/>
              </a:rPr>
              <a:t> </a:t>
            </a: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指派每个剩余的对象给离它最近的代表对象所代表的簇；</a:t>
            </a:r>
          </a:p>
          <a:p>
            <a:pPr lvl="2" algn="just" eaLnBrk="1" hangingPunct="1">
              <a:lnSpc>
                <a:spcPct val="120000"/>
              </a:lnSpc>
              <a:spcBef>
                <a:spcPts val="600"/>
              </a:spcBef>
              <a:buFont typeface="Wingdings" panose="05000000000000000000" pitchFamily="2" charset="2"/>
              <a:buNone/>
              <a:defRPr/>
            </a:pP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 随意地选择一个非代表对象</a:t>
            </a:r>
            <a:r>
              <a:rPr lang="en-US" altLang="zh-CN" sz="2400" b="0" i="1" dirty="0" err="1">
                <a:solidFill>
                  <a:srgbClr val="0000FF"/>
                </a:solidFill>
                <a:effectLst>
                  <a:outerShdw blurRad="38100" dist="38100" dir="2700000" algn="tl">
                    <a:srgbClr val="C0C0C0"/>
                  </a:outerShdw>
                </a:effectLst>
                <a:latin typeface="黑体" panose="02010609060101010101" pitchFamily="49" charset="-122"/>
                <a:ea typeface="Gulim" panose="020B0600000101010101" pitchFamily="34" charset="-127"/>
                <a:cs typeface="Calibri" panose="020F0502020204030204" pitchFamily="34" charset="0"/>
              </a:rPr>
              <a:t>O</a:t>
            </a:r>
            <a:r>
              <a:rPr lang="en-US" altLang="zh-CN" sz="2400" b="0" i="1" baseline="-25000" dirty="0" err="1">
                <a:solidFill>
                  <a:srgbClr val="0000FF"/>
                </a:solidFill>
                <a:effectLst>
                  <a:outerShdw blurRad="38100" dist="38100" dir="2700000" algn="tl">
                    <a:srgbClr val="C0C0C0"/>
                  </a:outerShdw>
                </a:effectLst>
                <a:latin typeface="黑体" panose="02010609060101010101" pitchFamily="49" charset="-122"/>
                <a:ea typeface="Gulim" panose="020B0600000101010101" pitchFamily="34" charset="-127"/>
                <a:cs typeface="Calibri" panose="020F0502020204030204" pitchFamily="34" charset="0"/>
              </a:rPr>
              <a:t>random</a:t>
            </a:r>
            <a:r>
              <a:rPr lang="en-US" altLang="zh-CN" sz="2400" b="0" dirty="0">
                <a:latin typeface="黑体" panose="02010609060101010101" pitchFamily="49" charset="-122"/>
                <a:ea typeface="Gulim" panose="020B0600000101010101" pitchFamily="34" charset="-127"/>
                <a:cs typeface="Calibri" panose="020F0502020204030204" pitchFamily="34" charset="0"/>
              </a:rPr>
              <a:t>；</a:t>
            </a:r>
          </a:p>
          <a:p>
            <a:pPr lvl="1" algn="just" eaLnBrk="1" hangingPunct="1">
              <a:lnSpc>
                <a:spcPct val="120000"/>
              </a:lnSpc>
              <a:spcBef>
                <a:spcPts val="600"/>
              </a:spcBef>
              <a:buFont typeface="Wingdings" panose="05000000000000000000" pitchFamily="2" charset="2"/>
              <a:buNone/>
              <a:defRPr/>
            </a:pPr>
            <a:r>
              <a:rPr lang="en-US" altLang="zh-CN" sz="2400" b="0" dirty="0">
                <a:latin typeface="黑体" panose="02010609060101010101" pitchFamily="49" charset="-122"/>
                <a:ea typeface="Gulim" panose="020B0600000101010101" pitchFamily="34" charset="-127"/>
                <a:cs typeface="Calibri" panose="020F0502020204030204" pitchFamily="34" charset="0"/>
              </a:rPr>
              <a:t>	</a:t>
            </a: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计算用</a:t>
            </a:r>
            <a:r>
              <a:rPr lang="en-US" altLang="zh-CN" sz="2400" b="0" i="1" dirty="0" err="1">
                <a:solidFill>
                  <a:srgbClr val="0000FF"/>
                </a:solidFill>
                <a:effectLst>
                  <a:outerShdw blurRad="38100" dist="38100" dir="2700000" algn="tl">
                    <a:srgbClr val="C0C0C0"/>
                  </a:outerShdw>
                </a:effectLst>
                <a:latin typeface="黑体" panose="02010609060101010101" pitchFamily="49" charset="-122"/>
                <a:ea typeface="Gulim" panose="020B0600000101010101" pitchFamily="34" charset="-127"/>
                <a:cs typeface="Calibri" panose="020F0502020204030204" pitchFamily="34" charset="0"/>
              </a:rPr>
              <a:t>O</a:t>
            </a:r>
            <a:r>
              <a:rPr lang="en-US" altLang="zh-CN" sz="2400" b="0" i="1" baseline="-30000" dirty="0" err="1">
                <a:solidFill>
                  <a:srgbClr val="0000FF"/>
                </a:solidFill>
                <a:effectLst>
                  <a:outerShdw blurRad="38100" dist="38100" dir="2700000" algn="tl">
                    <a:srgbClr val="C0C0C0"/>
                  </a:outerShdw>
                </a:effectLst>
                <a:latin typeface="黑体" panose="02010609060101010101" pitchFamily="49" charset="-122"/>
                <a:ea typeface="Gulim" panose="020B0600000101010101" pitchFamily="34" charset="-127"/>
                <a:cs typeface="Calibri" panose="020F0502020204030204" pitchFamily="34" charset="0"/>
              </a:rPr>
              <a:t>random</a:t>
            </a: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代替</a:t>
            </a:r>
            <a:r>
              <a:rPr lang="en-US" altLang="zh-CN" sz="2400" b="0" i="1" dirty="0" err="1">
                <a:solidFill>
                  <a:srgbClr val="0000FF"/>
                </a:solidFill>
                <a:effectLst>
                  <a:outerShdw blurRad="38100" dist="38100" dir="2700000" algn="tl">
                    <a:srgbClr val="C0C0C0"/>
                  </a:outerShdw>
                </a:effectLst>
                <a:latin typeface="黑体" panose="02010609060101010101" pitchFamily="49" charset="-122"/>
                <a:ea typeface="Gulim" panose="020B0600000101010101" pitchFamily="34" charset="-127"/>
                <a:cs typeface="Calibri" panose="020F0502020204030204" pitchFamily="34" charset="0"/>
              </a:rPr>
              <a:t>O</a:t>
            </a:r>
            <a:r>
              <a:rPr lang="en-US" altLang="zh-CN" sz="2400" b="0" i="1" baseline="-30000" dirty="0" err="1">
                <a:solidFill>
                  <a:srgbClr val="0000FF"/>
                </a:solidFill>
                <a:effectLst>
                  <a:outerShdw blurRad="38100" dist="38100" dir="2700000" algn="tl">
                    <a:srgbClr val="C0C0C0"/>
                  </a:outerShdw>
                </a:effectLst>
                <a:latin typeface="黑体" panose="02010609060101010101" pitchFamily="49" charset="-122"/>
                <a:ea typeface="Gulim" panose="020B0600000101010101" pitchFamily="34" charset="-127"/>
                <a:cs typeface="Calibri" panose="020F0502020204030204" pitchFamily="34" charset="0"/>
              </a:rPr>
              <a:t>j</a:t>
            </a: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的总代价</a:t>
            </a:r>
            <a:r>
              <a:rPr lang="en-US" altLang="zh-CN" sz="2400" b="0" i="1" dirty="0">
                <a:solidFill>
                  <a:srgbClr val="0000FF"/>
                </a:solidFill>
                <a:effectLst>
                  <a:outerShdw blurRad="38100" dist="38100" dir="2700000" algn="tl">
                    <a:srgbClr val="C0C0C0"/>
                  </a:outerShdw>
                </a:effectLst>
                <a:latin typeface="黑体" panose="02010609060101010101" pitchFamily="49" charset="-122"/>
                <a:ea typeface="Gulim" panose="020B0600000101010101" pitchFamily="34" charset="-127"/>
                <a:cs typeface="Calibri" panose="020F0502020204030204" pitchFamily="34" charset="0"/>
              </a:rPr>
              <a:t>S</a:t>
            </a:r>
            <a:r>
              <a:rPr lang="en-US" altLang="zh-CN" sz="2400" b="0" dirty="0">
                <a:latin typeface="黑体" panose="02010609060101010101" pitchFamily="49" charset="-122"/>
                <a:ea typeface="Gulim" panose="020B0600000101010101" pitchFamily="34" charset="-127"/>
                <a:cs typeface="Calibri" panose="020F0502020204030204" pitchFamily="34" charset="0"/>
              </a:rPr>
              <a:t>；</a:t>
            </a:r>
          </a:p>
          <a:p>
            <a:pPr lvl="1" algn="just" eaLnBrk="1" hangingPunct="1">
              <a:lnSpc>
                <a:spcPct val="120000"/>
              </a:lnSpc>
              <a:spcBef>
                <a:spcPts val="600"/>
              </a:spcBef>
              <a:buFont typeface="Wingdings" panose="05000000000000000000" pitchFamily="2" charset="2"/>
              <a:buNone/>
              <a:defRPr/>
            </a:pPr>
            <a:r>
              <a:rPr lang="en-US" altLang="zh-CN" sz="2400" b="0" dirty="0">
                <a:latin typeface="黑体" panose="02010609060101010101" pitchFamily="49" charset="-122"/>
                <a:ea typeface="Gulim" panose="020B0600000101010101" pitchFamily="34" charset="-127"/>
                <a:cs typeface="Calibri" panose="020F0502020204030204" pitchFamily="34" charset="0"/>
              </a:rPr>
              <a:t>       </a:t>
            </a: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如果</a:t>
            </a:r>
            <a:r>
              <a:rPr lang="en-US" altLang="zh-CN" sz="2400" b="0" i="1" dirty="0">
                <a:solidFill>
                  <a:srgbClr val="0000FF"/>
                </a:solidFill>
                <a:effectLst>
                  <a:outerShdw blurRad="38100" dist="38100" dir="2700000" algn="tl">
                    <a:srgbClr val="C0C0C0"/>
                  </a:outerShdw>
                </a:effectLst>
                <a:latin typeface="黑体" panose="02010609060101010101" pitchFamily="49" charset="-122"/>
                <a:ea typeface="Gulim" panose="020B0600000101010101" pitchFamily="34" charset="-127"/>
                <a:cs typeface="Calibri" panose="020F0502020204030204" pitchFamily="34" charset="0"/>
              </a:rPr>
              <a:t>S</a:t>
            </a:r>
            <a:r>
              <a:rPr lang="en-US" altLang="zh-CN" sz="2400" b="0" dirty="0">
                <a:solidFill>
                  <a:srgbClr val="0000FF"/>
                </a:solidFill>
                <a:effectLst>
                  <a:outerShdw blurRad="38100" dist="38100" dir="2700000" algn="tl">
                    <a:srgbClr val="C0C0C0"/>
                  </a:outerShdw>
                </a:effectLst>
                <a:latin typeface="黑体" panose="02010609060101010101" pitchFamily="49" charset="-122"/>
                <a:ea typeface="Gulim" panose="020B0600000101010101" pitchFamily="34" charset="-127"/>
                <a:cs typeface="Calibri" panose="020F0502020204030204" pitchFamily="34" charset="0"/>
              </a:rPr>
              <a:t>&lt;0</a:t>
            </a:r>
            <a:r>
              <a:rPr lang="en-US" altLang="zh-CN"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a:t>
            </a: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用</a:t>
            </a:r>
            <a:r>
              <a:rPr lang="en-US" altLang="zh-CN" sz="2400" b="0" i="1" dirty="0" err="1">
                <a:solidFill>
                  <a:srgbClr val="0000FF"/>
                </a:solidFill>
                <a:effectLst>
                  <a:outerShdw blurRad="38100" dist="38100" dir="2700000" algn="tl">
                    <a:srgbClr val="C0C0C0"/>
                  </a:outerShdw>
                </a:effectLst>
                <a:latin typeface="黑体" panose="02010609060101010101" pitchFamily="49" charset="-122"/>
                <a:ea typeface="Gulim" panose="020B0600000101010101" pitchFamily="34" charset="-127"/>
                <a:cs typeface="Calibri" panose="020F0502020204030204" pitchFamily="34" charset="0"/>
              </a:rPr>
              <a:t>O</a:t>
            </a:r>
            <a:r>
              <a:rPr lang="en-US" altLang="zh-CN" sz="2400" b="0" i="1" baseline="-30000" dirty="0" err="1">
                <a:solidFill>
                  <a:srgbClr val="0000FF"/>
                </a:solidFill>
                <a:effectLst>
                  <a:outerShdw blurRad="38100" dist="38100" dir="2700000" algn="tl">
                    <a:srgbClr val="C0C0C0"/>
                  </a:outerShdw>
                </a:effectLst>
                <a:latin typeface="黑体" panose="02010609060101010101" pitchFamily="49" charset="-122"/>
                <a:ea typeface="Gulim" panose="020B0600000101010101" pitchFamily="34" charset="-127"/>
                <a:cs typeface="Calibri" panose="020F0502020204030204" pitchFamily="34" charset="0"/>
              </a:rPr>
              <a:t>random</a:t>
            </a: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替换</a:t>
            </a:r>
            <a:r>
              <a:rPr lang="en-US" altLang="zh-CN" sz="2400" b="0" i="1" dirty="0" err="1">
                <a:solidFill>
                  <a:srgbClr val="0000FF"/>
                </a:solidFill>
                <a:effectLst>
                  <a:outerShdw blurRad="38100" dist="38100" dir="2700000" algn="tl">
                    <a:srgbClr val="C0C0C0"/>
                  </a:outerShdw>
                </a:effectLst>
                <a:latin typeface="黑体" panose="02010609060101010101" pitchFamily="49" charset="-122"/>
                <a:ea typeface="Gulim" panose="020B0600000101010101" pitchFamily="34" charset="-127"/>
                <a:cs typeface="Calibri" panose="020F0502020204030204" pitchFamily="34" charset="0"/>
              </a:rPr>
              <a:t>O</a:t>
            </a:r>
            <a:r>
              <a:rPr lang="en-US" altLang="zh-CN" sz="2400" b="0" i="1" baseline="-30000" dirty="0" err="1">
                <a:solidFill>
                  <a:srgbClr val="0000FF"/>
                </a:solidFill>
                <a:effectLst>
                  <a:outerShdw blurRad="38100" dist="38100" dir="2700000" algn="tl">
                    <a:srgbClr val="C0C0C0"/>
                  </a:outerShdw>
                </a:effectLst>
                <a:latin typeface="黑体" panose="02010609060101010101" pitchFamily="49" charset="-122"/>
                <a:ea typeface="Gulim" panose="020B0600000101010101" pitchFamily="34" charset="-127"/>
                <a:cs typeface="Calibri" panose="020F0502020204030204" pitchFamily="34" charset="0"/>
              </a:rPr>
              <a:t>j</a:t>
            </a:r>
            <a:r>
              <a:rPr lang="en-US" altLang="zh-CN"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a:t>
            </a: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形成新</a:t>
            </a:r>
            <a:r>
              <a:rPr lang="en-US" altLang="zh-CN" sz="2400" b="0" i="1" dirty="0">
                <a:solidFill>
                  <a:srgbClr val="0000FF"/>
                </a:solidFill>
                <a:effectLst>
                  <a:outerShdw blurRad="38100" dist="38100" dir="2700000" algn="tl">
                    <a:srgbClr val="C0C0C0"/>
                  </a:outerShdw>
                </a:effectLst>
                <a:latin typeface="黑体" panose="02010609060101010101" pitchFamily="49" charset="-122"/>
                <a:ea typeface="Gulim" panose="020B0600000101010101" pitchFamily="34" charset="-127"/>
                <a:cs typeface="Calibri" panose="020F0502020204030204" pitchFamily="34" charset="0"/>
              </a:rPr>
              <a:t>k</a:t>
            </a: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个代表对象的集合；</a:t>
            </a:r>
          </a:p>
          <a:p>
            <a:pPr lvl="1" eaLnBrk="1" hangingPunct="1">
              <a:lnSpc>
                <a:spcPct val="130000"/>
              </a:lnSpc>
              <a:spcBef>
                <a:spcPts val="600"/>
              </a:spcBef>
              <a:buClrTx/>
              <a:buFont typeface="黑体" panose="02010609060101010101" pitchFamily="49" charset="-122"/>
              <a:buAutoNum type="circleNumDbPlain" startAt="3"/>
              <a:defRPr/>
            </a:pPr>
            <a:r>
              <a:rPr lang="en-US" altLang="zh-CN" sz="2400" b="0" dirty="0">
                <a:solidFill>
                  <a:srgbClr val="0070C0"/>
                </a:solidFill>
                <a:latin typeface="Calibri" panose="020F0502020204030204" pitchFamily="34" charset="0"/>
                <a:ea typeface="Gulim" panose="020B0600000101010101" pitchFamily="34" charset="-127"/>
                <a:cs typeface="Calibri" panose="020F0502020204030204" pitchFamily="34" charset="0"/>
              </a:rPr>
              <a:t>until </a:t>
            </a:r>
            <a:r>
              <a:rPr lang="zh-CN" altLang="en-US" sz="2400" b="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不发生变化</a:t>
            </a:r>
          </a:p>
        </p:txBody>
      </p:sp>
    </p:spTree>
    <p:extLst>
      <p:ext uri="{BB962C8B-B14F-4D97-AF65-F5344CB8AC3E}">
        <p14:creationId xmlns:p14="http://schemas.microsoft.com/office/powerpoint/2010/main" val="1690004571"/>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PAM: A Typical K-Medoids Algorithm</a:t>
            </a:r>
          </a:p>
        </p:txBody>
      </p:sp>
      <p:grpSp>
        <p:nvGrpSpPr>
          <p:cNvPr id="4" name="Group 2051">
            <a:extLst>
              <a:ext uri="{FF2B5EF4-FFF2-40B4-BE49-F238E27FC236}">
                <a16:creationId xmlns:a16="http://schemas.microsoft.com/office/drawing/2014/main" id="{06A31D3B-B2B6-4049-96C5-D4FBF90E89FC}"/>
              </a:ext>
            </a:extLst>
          </p:cNvPr>
          <p:cNvGrpSpPr>
            <a:grpSpLocks/>
          </p:cNvGrpSpPr>
          <p:nvPr/>
        </p:nvGrpSpPr>
        <p:grpSpPr bwMode="auto">
          <a:xfrm>
            <a:off x="6641659" y="1066800"/>
            <a:ext cx="2514600" cy="2362200"/>
            <a:chOff x="912" y="864"/>
            <a:chExt cx="1584" cy="1488"/>
          </a:xfrm>
        </p:grpSpPr>
        <p:graphicFrame>
          <p:nvGraphicFramePr>
            <p:cNvPr id="5" name="Object 2052">
              <a:extLst>
                <a:ext uri="{FF2B5EF4-FFF2-40B4-BE49-F238E27FC236}">
                  <a16:creationId xmlns:a16="http://schemas.microsoft.com/office/drawing/2014/main" id="{C109A49A-F52B-408F-91C8-2E12E182FF8C}"/>
                </a:ext>
              </a:extLst>
            </p:cNvPr>
            <p:cNvGraphicFramePr>
              <a:graphicFrameLocks noChangeAspect="1"/>
            </p:cNvGraphicFramePr>
            <p:nvPr/>
          </p:nvGraphicFramePr>
          <p:xfrm>
            <a:off x="912" y="864"/>
            <a:ext cx="1584" cy="1488"/>
          </p:xfrm>
          <a:graphic>
            <a:graphicData uri="http://schemas.openxmlformats.org/presentationml/2006/ole">
              <mc:AlternateContent xmlns:mc="http://schemas.openxmlformats.org/markup-compatibility/2006">
                <mc:Choice xmlns:v="urn:schemas-microsoft-com:vml" Requires="v">
                  <p:oleObj spid="_x0000_s30726" name="Worksheet" r:id="rId4" imgW="2598840" imgH="2452680" progId="Excel.Sheet.8">
                    <p:embed/>
                  </p:oleObj>
                </mc:Choice>
                <mc:Fallback>
                  <p:oleObj name="Worksheet" r:id="rId4" imgW="2598840" imgH="2452680" progId="Excel.Sheet.8">
                    <p:embed/>
                    <p:pic>
                      <p:nvPicPr>
                        <p:cNvPr id="93449" name="Object 2052">
                          <a:extLst>
                            <a:ext uri="{FF2B5EF4-FFF2-40B4-BE49-F238E27FC236}">
                              <a16:creationId xmlns:a16="http://schemas.microsoft.com/office/drawing/2014/main" id="{B2AB07BF-A284-4F12-8A89-7C5C75684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864"/>
                          <a:ext cx="158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Line 2053">
              <a:extLst>
                <a:ext uri="{FF2B5EF4-FFF2-40B4-BE49-F238E27FC236}">
                  <a16:creationId xmlns:a16="http://schemas.microsoft.com/office/drawing/2014/main" id="{276AFBE5-BBE7-4DC2-83C1-432945F2D07B}"/>
                </a:ext>
              </a:extLst>
            </p:cNvPr>
            <p:cNvSpPr>
              <a:spLocks noChangeShapeType="1"/>
            </p:cNvSpPr>
            <p:nvPr/>
          </p:nvSpPr>
          <p:spPr bwMode="auto">
            <a:xfrm>
              <a:off x="1982" y="1502"/>
              <a:ext cx="0" cy="1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7" name="Oval 2054">
              <a:extLst>
                <a:ext uri="{FF2B5EF4-FFF2-40B4-BE49-F238E27FC236}">
                  <a16:creationId xmlns:a16="http://schemas.microsoft.com/office/drawing/2014/main" id="{672A1909-AE40-447B-9118-9BDCB7E5EEBE}"/>
                </a:ext>
              </a:extLst>
            </p:cNvPr>
            <p:cNvSpPr>
              <a:spLocks noChangeArrowheads="1"/>
            </p:cNvSpPr>
            <p:nvPr/>
          </p:nvSpPr>
          <p:spPr bwMode="auto">
            <a:xfrm>
              <a:off x="1387" y="1253"/>
              <a:ext cx="164" cy="327"/>
            </a:xfrm>
            <a:prstGeom prst="ellipse">
              <a:avLst/>
            </a:prstGeom>
            <a:noFill/>
            <a:ln w="9525">
              <a:solidFill>
                <a:srgbClr val="000000"/>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b="0">
                <a:solidFill>
                  <a:srgbClr val="000000"/>
                </a:solidFill>
              </a:endParaRPr>
            </a:p>
          </p:txBody>
        </p:sp>
        <p:sp>
          <p:nvSpPr>
            <p:cNvPr id="8" name="Oval 2055">
              <a:extLst>
                <a:ext uri="{FF2B5EF4-FFF2-40B4-BE49-F238E27FC236}">
                  <a16:creationId xmlns:a16="http://schemas.microsoft.com/office/drawing/2014/main" id="{3628CD09-9147-4F12-92A6-2F2EAF5F80C7}"/>
                </a:ext>
              </a:extLst>
            </p:cNvPr>
            <p:cNvSpPr>
              <a:spLocks noChangeArrowheads="1"/>
            </p:cNvSpPr>
            <p:nvPr/>
          </p:nvSpPr>
          <p:spPr bwMode="auto">
            <a:xfrm>
              <a:off x="1725" y="1529"/>
              <a:ext cx="514" cy="327"/>
            </a:xfrm>
            <a:prstGeom prst="ellipse">
              <a:avLst/>
            </a:prstGeom>
            <a:noFill/>
            <a:ln w="9525">
              <a:solidFill>
                <a:srgbClr val="000000"/>
              </a:solidFill>
              <a:prstDash val="lgDash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b="0">
                <a:solidFill>
                  <a:srgbClr val="000000"/>
                </a:solidFill>
              </a:endParaRPr>
            </a:p>
          </p:txBody>
        </p:sp>
      </p:grpSp>
      <p:sp>
        <p:nvSpPr>
          <p:cNvPr id="9" name="Text Box 2056">
            <a:extLst>
              <a:ext uri="{FF2B5EF4-FFF2-40B4-BE49-F238E27FC236}">
                <a16:creationId xmlns:a16="http://schemas.microsoft.com/office/drawing/2014/main" id="{BD6DD096-6EC9-4A89-B324-08683DD4179B}"/>
              </a:ext>
            </a:extLst>
          </p:cNvPr>
          <p:cNvSpPr txBox="1">
            <a:spLocks noChangeArrowheads="1"/>
          </p:cNvSpPr>
          <p:nvPr/>
        </p:nvSpPr>
        <p:spPr bwMode="auto">
          <a:xfrm>
            <a:off x="7721159" y="811212"/>
            <a:ext cx="1401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eaLnBrk="1" hangingPunct="1">
              <a:spcBef>
                <a:spcPct val="0"/>
              </a:spcBef>
              <a:buClrTx/>
              <a:buFontTx/>
              <a:buNone/>
            </a:pPr>
            <a:r>
              <a:rPr lang="en-US" altLang="ko-KR" sz="1400" b="0">
                <a:latin typeface="Tahoma" panose="020B0604030504040204" pitchFamily="34" charset="0"/>
                <a:ea typeface="Gulim" panose="020B0600000101010101" pitchFamily="34" charset="-127"/>
              </a:rPr>
              <a:t>Total Cost = 20</a:t>
            </a:r>
          </a:p>
        </p:txBody>
      </p:sp>
      <p:sp>
        <p:nvSpPr>
          <p:cNvPr id="10" name="Rectangle 2057">
            <a:extLst>
              <a:ext uri="{FF2B5EF4-FFF2-40B4-BE49-F238E27FC236}">
                <a16:creationId xmlns:a16="http://schemas.microsoft.com/office/drawing/2014/main" id="{C0F3A84C-E078-494A-A97B-3F33767562A2}"/>
              </a:ext>
            </a:extLst>
          </p:cNvPr>
          <p:cNvSpPr>
            <a:spLocks noChangeArrowheads="1"/>
          </p:cNvSpPr>
          <p:nvPr/>
        </p:nvSpPr>
        <p:spPr bwMode="auto">
          <a:xfrm>
            <a:off x="101159" y="1109662"/>
            <a:ext cx="2395537" cy="2254250"/>
          </a:xfrm>
          <a:prstGeom prst="rect">
            <a:avLst/>
          </a:prstGeom>
          <a:solidFill>
            <a:srgbClr val="FFFFFF"/>
          </a:solidFill>
          <a:ln w="0">
            <a:solidFill>
              <a:srgbClr val="000000"/>
            </a:solidFill>
            <a:miter lim="800000"/>
            <a:headEnd/>
            <a:tailEnd/>
          </a:ln>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b="0"/>
          </a:p>
        </p:txBody>
      </p:sp>
      <p:sp>
        <p:nvSpPr>
          <p:cNvPr id="11" name="Rectangle 2058">
            <a:extLst>
              <a:ext uri="{FF2B5EF4-FFF2-40B4-BE49-F238E27FC236}">
                <a16:creationId xmlns:a16="http://schemas.microsoft.com/office/drawing/2014/main" id="{2A4D747D-D57A-4104-9A47-361DE2A6D181}"/>
              </a:ext>
            </a:extLst>
          </p:cNvPr>
          <p:cNvSpPr>
            <a:spLocks noChangeArrowheads="1"/>
          </p:cNvSpPr>
          <p:nvPr/>
        </p:nvSpPr>
        <p:spPr bwMode="auto">
          <a:xfrm>
            <a:off x="351984" y="1293812"/>
            <a:ext cx="2014537" cy="1789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b="0"/>
          </a:p>
        </p:txBody>
      </p:sp>
      <p:sp>
        <p:nvSpPr>
          <p:cNvPr id="12" name="Line 2059">
            <a:extLst>
              <a:ext uri="{FF2B5EF4-FFF2-40B4-BE49-F238E27FC236}">
                <a16:creationId xmlns:a16="http://schemas.microsoft.com/office/drawing/2014/main" id="{9CD12DFA-B598-4CD0-8701-2122FAB031F9}"/>
              </a:ext>
            </a:extLst>
          </p:cNvPr>
          <p:cNvSpPr>
            <a:spLocks noChangeShapeType="1"/>
          </p:cNvSpPr>
          <p:nvPr/>
        </p:nvSpPr>
        <p:spPr bwMode="auto">
          <a:xfrm>
            <a:off x="351984" y="2908300"/>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3" name="Line 2060">
            <a:extLst>
              <a:ext uri="{FF2B5EF4-FFF2-40B4-BE49-F238E27FC236}">
                <a16:creationId xmlns:a16="http://schemas.microsoft.com/office/drawing/2014/main" id="{CE135F50-0242-4D61-9E57-D1C176C0E8B2}"/>
              </a:ext>
            </a:extLst>
          </p:cNvPr>
          <p:cNvSpPr>
            <a:spLocks noChangeShapeType="1"/>
          </p:cNvSpPr>
          <p:nvPr/>
        </p:nvSpPr>
        <p:spPr bwMode="auto">
          <a:xfrm>
            <a:off x="351984" y="2724150"/>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4" name="Line 2061">
            <a:extLst>
              <a:ext uri="{FF2B5EF4-FFF2-40B4-BE49-F238E27FC236}">
                <a16:creationId xmlns:a16="http://schemas.microsoft.com/office/drawing/2014/main" id="{510F8FB2-28E5-4807-8CD8-633D7CC842C4}"/>
              </a:ext>
            </a:extLst>
          </p:cNvPr>
          <p:cNvSpPr>
            <a:spLocks noChangeShapeType="1"/>
          </p:cNvSpPr>
          <p:nvPr/>
        </p:nvSpPr>
        <p:spPr bwMode="auto">
          <a:xfrm>
            <a:off x="351984" y="2551112"/>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5" name="Line 2062">
            <a:extLst>
              <a:ext uri="{FF2B5EF4-FFF2-40B4-BE49-F238E27FC236}">
                <a16:creationId xmlns:a16="http://schemas.microsoft.com/office/drawing/2014/main" id="{A43FCB80-771E-4886-9109-540EE806A7D5}"/>
              </a:ext>
            </a:extLst>
          </p:cNvPr>
          <p:cNvSpPr>
            <a:spLocks noChangeShapeType="1"/>
          </p:cNvSpPr>
          <p:nvPr/>
        </p:nvSpPr>
        <p:spPr bwMode="auto">
          <a:xfrm>
            <a:off x="351984" y="2366962"/>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7" name="Line 2063">
            <a:extLst>
              <a:ext uri="{FF2B5EF4-FFF2-40B4-BE49-F238E27FC236}">
                <a16:creationId xmlns:a16="http://schemas.microsoft.com/office/drawing/2014/main" id="{A94C504F-F1BF-4025-B28F-D6BF5D678A03}"/>
              </a:ext>
            </a:extLst>
          </p:cNvPr>
          <p:cNvSpPr>
            <a:spLocks noChangeShapeType="1"/>
          </p:cNvSpPr>
          <p:nvPr/>
        </p:nvSpPr>
        <p:spPr bwMode="auto">
          <a:xfrm>
            <a:off x="351984" y="2193925"/>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8" name="Line 2064">
            <a:extLst>
              <a:ext uri="{FF2B5EF4-FFF2-40B4-BE49-F238E27FC236}">
                <a16:creationId xmlns:a16="http://schemas.microsoft.com/office/drawing/2014/main" id="{87C7E34A-6193-4C3E-8AC3-0CF2C100AE3A}"/>
              </a:ext>
            </a:extLst>
          </p:cNvPr>
          <p:cNvSpPr>
            <a:spLocks noChangeShapeType="1"/>
          </p:cNvSpPr>
          <p:nvPr/>
        </p:nvSpPr>
        <p:spPr bwMode="auto">
          <a:xfrm>
            <a:off x="351984" y="2009775"/>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9" name="Line 2065">
            <a:extLst>
              <a:ext uri="{FF2B5EF4-FFF2-40B4-BE49-F238E27FC236}">
                <a16:creationId xmlns:a16="http://schemas.microsoft.com/office/drawing/2014/main" id="{8DB0348A-D566-42CC-AA1B-AD2EE76772B8}"/>
              </a:ext>
            </a:extLst>
          </p:cNvPr>
          <p:cNvSpPr>
            <a:spLocks noChangeShapeType="1"/>
          </p:cNvSpPr>
          <p:nvPr/>
        </p:nvSpPr>
        <p:spPr bwMode="auto">
          <a:xfrm>
            <a:off x="351984" y="1836737"/>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0" name="Line 2066">
            <a:extLst>
              <a:ext uri="{FF2B5EF4-FFF2-40B4-BE49-F238E27FC236}">
                <a16:creationId xmlns:a16="http://schemas.microsoft.com/office/drawing/2014/main" id="{C8ED610E-F4F9-43B6-B0C1-9FE9315C85E3}"/>
              </a:ext>
            </a:extLst>
          </p:cNvPr>
          <p:cNvSpPr>
            <a:spLocks noChangeShapeType="1"/>
          </p:cNvSpPr>
          <p:nvPr/>
        </p:nvSpPr>
        <p:spPr bwMode="auto">
          <a:xfrm>
            <a:off x="351984" y="1652587"/>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1" name="Line 2067">
            <a:extLst>
              <a:ext uri="{FF2B5EF4-FFF2-40B4-BE49-F238E27FC236}">
                <a16:creationId xmlns:a16="http://schemas.microsoft.com/office/drawing/2014/main" id="{B8C4AEC7-A237-49FF-8934-68814BA244DF}"/>
              </a:ext>
            </a:extLst>
          </p:cNvPr>
          <p:cNvSpPr>
            <a:spLocks noChangeShapeType="1"/>
          </p:cNvSpPr>
          <p:nvPr/>
        </p:nvSpPr>
        <p:spPr bwMode="auto">
          <a:xfrm>
            <a:off x="351984" y="1477962"/>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2" name="Line 2068">
            <a:extLst>
              <a:ext uri="{FF2B5EF4-FFF2-40B4-BE49-F238E27FC236}">
                <a16:creationId xmlns:a16="http://schemas.microsoft.com/office/drawing/2014/main" id="{435214F2-C19D-4D6A-9E34-54CB487735A0}"/>
              </a:ext>
            </a:extLst>
          </p:cNvPr>
          <p:cNvSpPr>
            <a:spLocks noChangeShapeType="1"/>
          </p:cNvSpPr>
          <p:nvPr/>
        </p:nvSpPr>
        <p:spPr bwMode="auto">
          <a:xfrm>
            <a:off x="351984" y="1293812"/>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3" name="Line 2069">
            <a:extLst>
              <a:ext uri="{FF2B5EF4-FFF2-40B4-BE49-F238E27FC236}">
                <a16:creationId xmlns:a16="http://schemas.microsoft.com/office/drawing/2014/main" id="{8F9FDD83-1876-4A36-AF83-9A14F9F96191}"/>
              </a:ext>
            </a:extLst>
          </p:cNvPr>
          <p:cNvSpPr>
            <a:spLocks noChangeShapeType="1"/>
          </p:cNvSpPr>
          <p:nvPr/>
        </p:nvSpPr>
        <p:spPr bwMode="auto">
          <a:xfrm>
            <a:off x="558359" y="1293812"/>
            <a:ext cx="1587" cy="17891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4" name="Line 2070">
            <a:extLst>
              <a:ext uri="{FF2B5EF4-FFF2-40B4-BE49-F238E27FC236}">
                <a16:creationId xmlns:a16="http://schemas.microsoft.com/office/drawing/2014/main" id="{4716E40B-929A-4757-8C20-BDC1BE4D775E}"/>
              </a:ext>
            </a:extLst>
          </p:cNvPr>
          <p:cNvSpPr>
            <a:spLocks noChangeShapeType="1"/>
          </p:cNvSpPr>
          <p:nvPr/>
        </p:nvSpPr>
        <p:spPr bwMode="auto">
          <a:xfrm>
            <a:off x="755209" y="1293812"/>
            <a:ext cx="1587" cy="17891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5" name="Line 2071">
            <a:extLst>
              <a:ext uri="{FF2B5EF4-FFF2-40B4-BE49-F238E27FC236}">
                <a16:creationId xmlns:a16="http://schemas.microsoft.com/office/drawing/2014/main" id="{64C8769C-9F0E-4BF7-952F-55FA07944DEC}"/>
              </a:ext>
            </a:extLst>
          </p:cNvPr>
          <p:cNvSpPr>
            <a:spLocks noChangeShapeType="1"/>
          </p:cNvSpPr>
          <p:nvPr/>
        </p:nvSpPr>
        <p:spPr bwMode="auto">
          <a:xfrm>
            <a:off x="961584" y="1293812"/>
            <a:ext cx="1587" cy="17891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6" name="Line 2072">
            <a:extLst>
              <a:ext uri="{FF2B5EF4-FFF2-40B4-BE49-F238E27FC236}">
                <a16:creationId xmlns:a16="http://schemas.microsoft.com/office/drawing/2014/main" id="{F407A1D0-4E5E-4790-90DD-444E88292B10}"/>
              </a:ext>
            </a:extLst>
          </p:cNvPr>
          <p:cNvSpPr>
            <a:spLocks noChangeShapeType="1"/>
          </p:cNvSpPr>
          <p:nvPr/>
        </p:nvSpPr>
        <p:spPr bwMode="auto">
          <a:xfrm>
            <a:off x="1158434" y="1293812"/>
            <a:ext cx="1587" cy="17891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7" name="Line 2073">
            <a:extLst>
              <a:ext uri="{FF2B5EF4-FFF2-40B4-BE49-F238E27FC236}">
                <a16:creationId xmlns:a16="http://schemas.microsoft.com/office/drawing/2014/main" id="{F987BE31-D5D8-4447-A97D-2BC847252682}"/>
              </a:ext>
            </a:extLst>
          </p:cNvPr>
          <p:cNvSpPr>
            <a:spLocks noChangeShapeType="1"/>
          </p:cNvSpPr>
          <p:nvPr/>
        </p:nvSpPr>
        <p:spPr bwMode="auto">
          <a:xfrm>
            <a:off x="1364809" y="1293812"/>
            <a:ext cx="1587" cy="17891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8" name="Line 2074">
            <a:extLst>
              <a:ext uri="{FF2B5EF4-FFF2-40B4-BE49-F238E27FC236}">
                <a16:creationId xmlns:a16="http://schemas.microsoft.com/office/drawing/2014/main" id="{1B400A52-39F9-4B49-8C7C-A4047567B93D}"/>
              </a:ext>
            </a:extLst>
          </p:cNvPr>
          <p:cNvSpPr>
            <a:spLocks noChangeShapeType="1"/>
          </p:cNvSpPr>
          <p:nvPr/>
        </p:nvSpPr>
        <p:spPr bwMode="auto">
          <a:xfrm>
            <a:off x="1560071" y="1293812"/>
            <a:ext cx="1588" cy="17891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9" name="Line 2075">
            <a:extLst>
              <a:ext uri="{FF2B5EF4-FFF2-40B4-BE49-F238E27FC236}">
                <a16:creationId xmlns:a16="http://schemas.microsoft.com/office/drawing/2014/main" id="{C0B28931-D30F-45B8-9107-F3BEC4D96028}"/>
              </a:ext>
            </a:extLst>
          </p:cNvPr>
          <p:cNvSpPr>
            <a:spLocks noChangeShapeType="1"/>
          </p:cNvSpPr>
          <p:nvPr/>
        </p:nvSpPr>
        <p:spPr bwMode="auto">
          <a:xfrm>
            <a:off x="1768034" y="1293812"/>
            <a:ext cx="1587" cy="17891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30" name="Line 2076">
            <a:extLst>
              <a:ext uri="{FF2B5EF4-FFF2-40B4-BE49-F238E27FC236}">
                <a16:creationId xmlns:a16="http://schemas.microsoft.com/office/drawing/2014/main" id="{46E1407C-1874-4672-8B5B-A581960F86EC}"/>
              </a:ext>
            </a:extLst>
          </p:cNvPr>
          <p:cNvSpPr>
            <a:spLocks noChangeShapeType="1"/>
          </p:cNvSpPr>
          <p:nvPr/>
        </p:nvSpPr>
        <p:spPr bwMode="auto">
          <a:xfrm>
            <a:off x="1963296" y="1293812"/>
            <a:ext cx="1588" cy="17891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31" name="Line 2077">
            <a:extLst>
              <a:ext uri="{FF2B5EF4-FFF2-40B4-BE49-F238E27FC236}">
                <a16:creationId xmlns:a16="http://schemas.microsoft.com/office/drawing/2014/main" id="{57D43330-185C-4398-9072-554738F94BCB}"/>
              </a:ext>
            </a:extLst>
          </p:cNvPr>
          <p:cNvSpPr>
            <a:spLocks noChangeShapeType="1"/>
          </p:cNvSpPr>
          <p:nvPr/>
        </p:nvSpPr>
        <p:spPr bwMode="auto">
          <a:xfrm>
            <a:off x="2169671" y="1293812"/>
            <a:ext cx="1588" cy="17891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32" name="Line 2078">
            <a:extLst>
              <a:ext uri="{FF2B5EF4-FFF2-40B4-BE49-F238E27FC236}">
                <a16:creationId xmlns:a16="http://schemas.microsoft.com/office/drawing/2014/main" id="{595150DC-A3A2-464B-AEE4-C232FF17553D}"/>
              </a:ext>
            </a:extLst>
          </p:cNvPr>
          <p:cNvSpPr>
            <a:spLocks noChangeShapeType="1"/>
          </p:cNvSpPr>
          <p:nvPr/>
        </p:nvSpPr>
        <p:spPr bwMode="auto">
          <a:xfrm>
            <a:off x="2366521" y="1293812"/>
            <a:ext cx="1588" cy="17891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33" name="Rectangle 2079">
            <a:extLst>
              <a:ext uri="{FF2B5EF4-FFF2-40B4-BE49-F238E27FC236}">
                <a16:creationId xmlns:a16="http://schemas.microsoft.com/office/drawing/2014/main" id="{DFF44391-2FE7-4FF0-AE43-0EDC661D4863}"/>
              </a:ext>
            </a:extLst>
          </p:cNvPr>
          <p:cNvSpPr>
            <a:spLocks noChangeArrowheads="1"/>
          </p:cNvSpPr>
          <p:nvPr/>
        </p:nvSpPr>
        <p:spPr bwMode="auto">
          <a:xfrm>
            <a:off x="351984" y="1293812"/>
            <a:ext cx="2014537" cy="1789113"/>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b="0"/>
          </a:p>
        </p:txBody>
      </p:sp>
      <p:sp>
        <p:nvSpPr>
          <p:cNvPr id="34" name="Line 2080">
            <a:extLst>
              <a:ext uri="{FF2B5EF4-FFF2-40B4-BE49-F238E27FC236}">
                <a16:creationId xmlns:a16="http://schemas.microsoft.com/office/drawing/2014/main" id="{291AB899-EF19-4807-9D36-0B26ACC27A29}"/>
              </a:ext>
            </a:extLst>
          </p:cNvPr>
          <p:cNvSpPr>
            <a:spLocks noChangeShapeType="1"/>
          </p:cNvSpPr>
          <p:nvPr/>
        </p:nvSpPr>
        <p:spPr bwMode="auto">
          <a:xfrm>
            <a:off x="351984" y="1293812"/>
            <a:ext cx="1587" cy="17891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35" name="Line 2081">
            <a:extLst>
              <a:ext uri="{FF2B5EF4-FFF2-40B4-BE49-F238E27FC236}">
                <a16:creationId xmlns:a16="http://schemas.microsoft.com/office/drawing/2014/main" id="{C6DBD1C4-C7AE-48AD-B4C1-28128429F3CC}"/>
              </a:ext>
            </a:extLst>
          </p:cNvPr>
          <p:cNvSpPr>
            <a:spLocks noChangeShapeType="1"/>
          </p:cNvSpPr>
          <p:nvPr/>
        </p:nvSpPr>
        <p:spPr bwMode="auto">
          <a:xfrm>
            <a:off x="329759" y="3082925"/>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36" name="Line 2082">
            <a:extLst>
              <a:ext uri="{FF2B5EF4-FFF2-40B4-BE49-F238E27FC236}">
                <a16:creationId xmlns:a16="http://schemas.microsoft.com/office/drawing/2014/main" id="{1049C715-74DC-4C4B-A475-A2F57EDC9A6A}"/>
              </a:ext>
            </a:extLst>
          </p:cNvPr>
          <p:cNvSpPr>
            <a:spLocks noChangeShapeType="1"/>
          </p:cNvSpPr>
          <p:nvPr/>
        </p:nvSpPr>
        <p:spPr bwMode="auto">
          <a:xfrm>
            <a:off x="329759" y="2908300"/>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37" name="Line 2083">
            <a:extLst>
              <a:ext uri="{FF2B5EF4-FFF2-40B4-BE49-F238E27FC236}">
                <a16:creationId xmlns:a16="http://schemas.microsoft.com/office/drawing/2014/main" id="{380C91A4-ADF6-41C6-A273-A38998BD8180}"/>
              </a:ext>
            </a:extLst>
          </p:cNvPr>
          <p:cNvSpPr>
            <a:spLocks noChangeShapeType="1"/>
          </p:cNvSpPr>
          <p:nvPr/>
        </p:nvSpPr>
        <p:spPr bwMode="auto">
          <a:xfrm>
            <a:off x="329759" y="2724150"/>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38" name="Line 2084">
            <a:extLst>
              <a:ext uri="{FF2B5EF4-FFF2-40B4-BE49-F238E27FC236}">
                <a16:creationId xmlns:a16="http://schemas.microsoft.com/office/drawing/2014/main" id="{C49302F0-3918-418A-9B8C-0D374F20C819}"/>
              </a:ext>
            </a:extLst>
          </p:cNvPr>
          <p:cNvSpPr>
            <a:spLocks noChangeShapeType="1"/>
          </p:cNvSpPr>
          <p:nvPr/>
        </p:nvSpPr>
        <p:spPr bwMode="auto">
          <a:xfrm>
            <a:off x="329759" y="2551112"/>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39" name="Line 2085">
            <a:extLst>
              <a:ext uri="{FF2B5EF4-FFF2-40B4-BE49-F238E27FC236}">
                <a16:creationId xmlns:a16="http://schemas.microsoft.com/office/drawing/2014/main" id="{1AB2BBB3-E529-4DF8-9A25-7F6E07DC0A87}"/>
              </a:ext>
            </a:extLst>
          </p:cNvPr>
          <p:cNvSpPr>
            <a:spLocks noChangeShapeType="1"/>
          </p:cNvSpPr>
          <p:nvPr/>
        </p:nvSpPr>
        <p:spPr bwMode="auto">
          <a:xfrm>
            <a:off x="329759" y="2366962"/>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40" name="Line 2086">
            <a:extLst>
              <a:ext uri="{FF2B5EF4-FFF2-40B4-BE49-F238E27FC236}">
                <a16:creationId xmlns:a16="http://schemas.microsoft.com/office/drawing/2014/main" id="{B7F1BC67-D57A-4DEA-88FD-954654B5DBCC}"/>
              </a:ext>
            </a:extLst>
          </p:cNvPr>
          <p:cNvSpPr>
            <a:spLocks noChangeShapeType="1"/>
          </p:cNvSpPr>
          <p:nvPr/>
        </p:nvSpPr>
        <p:spPr bwMode="auto">
          <a:xfrm>
            <a:off x="329759" y="2193925"/>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41" name="Line 2087">
            <a:extLst>
              <a:ext uri="{FF2B5EF4-FFF2-40B4-BE49-F238E27FC236}">
                <a16:creationId xmlns:a16="http://schemas.microsoft.com/office/drawing/2014/main" id="{FACC8325-510C-40ED-83FF-BE6147885C53}"/>
              </a:ext>
            </a:extLst>
          </p:cNvPr>
          <p:cNvSpPr>
            <a:spLocks noChangeShapeType="1"/>
          </p:cNvSpPr>
          <p:nvPr/>
        </p:nvSpPr>
        <p:spPr bwMode="auto">
          <a:xfrm>
            <a:off x="329759" y="2009775"/>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42" name="Line 2088">
            <a:extLst>
              <a:ext uri="{FF2B5EF4-FFF2-40B4-BE49-F238E27FC236}">
                <a16:creationId xmlns:a16="http://schemas.microsoft.com/office/drawing/2014/main" id="{53055A83-D687-424A-8F0D-A09C0E31C3B3}"/>
              </a:ext>
            </a:extLst>
          </p:cNvPr>
          <p:cNvSpPr>
            <a:spLocks noChangeShapeType="1"/>
          </p:cNvSpPr>
          <p:nvPr/>
        </p:nvSpPr>
        <p:spPr bwMode="auto">
          <a:xfrm>
            <a:off x="329759" y="1836737"/>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43" name="Line 2089">
            <a:extLst>
              <a:ext uri="{FF2B5EF4-FFF2-40B4-BE49-F238E27FC236}">
                <a16:creationId xmlns:a16="http://schemas.microsoft.com/office/drawing/2014/main" id="{DF3CC5C1-6F17-4E37-B00A-09BB53C6EAE4}"/>
              </a:ext>
            </a:extLst>
          </p:cNvPr>
          <p:cNvSpPr>
            <a:spLocks noChangeShapeType="1"/>
          </p:cNvSpPr>
          <p:nvPr/>
        </p:nvSpPr>
        <p:spPr bwMode="auto">
          <a:xfrm>
            <a:off x="329759" y="1652587"/>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44" name="Line 2090">
            <a:extLst>
              <a:ext uri="{FF2B5EF4-FFF2-40B4-BE49-F238E27FC236}">
                <a16:creationId xmlns:a16="http://schemas.microsoft.com/office/drawing/2014/main" id="{0F0D03C4-12E1-42FB-B0B5-419A2C4F102F}"/>
              </a:ext>
            </a:extLst>
          </p:cNvPr>
          <p:cNvSpPr>
            <a:spLocks noChangeShapeType="1"/>
          </p:cNvSpPr>
          <p:nvPr/>
        </p:nvSpPr>
        <p:spPr bwMode="auto">
          <a:xfrm>
            <a:off x="329759" y="1477962"/>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45" name="Line 2091">
            <a:extLst>
              <a:ext uri="{FF2B5EF4-FFF2-40B4-BE49-F238E27FC236}">
                <a16:creationId xmlns:a16="http://schemas.microsoft.com/office/drawing/2014/main" id="{1171479E-6C08-4B68-B4A3-16B11BA3FD02}"/>
              </a:ext>
            </a:extLst>
          </p:cNvPr>
          <p:cNvSpPr>
            <a:spLocks noChangeShapeType="1"/>
          </p:cNvSpPr>
          <p:nvPr/>
        </p:nvSpPr>
        <p:spPr bwMode="auto">
          <a:xfrm>
            <a:off x="329759" y="1293812"/>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46" name="Line 2092">
            <a:extLst>
              <a:ext uri="{FF2B5EF4-FFF2-40B4-BE49-F238E27FC236}">
                <a16:creationId xmlns:a16="http://schemas.microsoft.com/office/drawing/2014/main" id="{B0EC3648-25B1-4A02-A380-5DB14EBF2E62}"/>
              </a:ext>
            </a:extLst>
          </p:cNvPr>
          <p:cNvSpPr>
            <a:spLocks noChangeShapeType="1"/>
          </p:cNvSpPr>
          <p:nvPr/>
        </p:nvSpPr>
        <p:spPr bwMode="auto">
          <a:xfrm>
            <a:off x="351984" y="3082925"/>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47" name="Line 2093">
            <a:extLst>
              <a:ext uri="{FF2B5EF4-FFF2-40B4-BE49-F238E27FC236}">
                <a16:creationId xmlns:a16="http://schemas.microsoft.com/office/drawing/2014/main" id="{E7438491-8D8F-488F-B1EF-0EB4B02C7A16}"/>
              </a:ext>
            </a:extLst>
          </p:cNvPr>
          <p:cNvSpPr>
            <a:spLocks noChangeShapeType="1"/>
          </p:cNvSpPr>
          <p:nvPr/>
        </p:nvSpPr>
        <p:spPr bwMode="auto">
          <a:xfrm flipV="1">
            <a:off x="351984" y="3082925"/>
            <a:ext cx="1587" cy="206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48" name="Line 2094">
            <a:extLst>
              <a:ext uri="{FF2B5EF4-FFF2-40B4-BE49-F238E27FC236}">
                <a16:creationId xmlns:a16="http://schemas.microsoft.com/office/drawing/2014/main" id="{089F8BAA-4501-4578-9A43-A13DF68A1FF5}"/>
              </a:ext>
            </a:extLst>
          </p:cNvPr>
          <p:cNvSpPr>
            <a:spLocks noChangeShapeType="1"/>
          </p:cNvSpPr>
          <p:nvPr/>
        </p:nvSpPr>
        <p:spPr bwMode="auto">
          <a:xfrm flipV="1">
            <a:off x="558359" y="3082925"/>
            <a:ext cx="1587" cy="206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49" name="Line 2095">
            <a:extLst>
              <a:ext uri="{FF2B5EF4-FFF2-40B4-BE49-F238E27FC236}">
                <a16:creationId xmlns:a16="http://schemas.microsoft.com/office/drawing/2014/main" id="{ADAD3B28-2376-4D03-9630-16642EE869B1}"/>
              </a:ext>
            </a:extLst>
          </p:cNvPr>
          <p:cNvSpPr>
            <a:spLocks noChangeShapeType="1"/>
          </p:cNvSpPr>
          <p:nvPr/>
        </p:nvSpPr>
        <p:spPr bwMode="auto">
          <a:xfrm flipV="1">
            <a:off x="755209" y="3082925"/>
            <a:ext cx="1587" cy="206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50" name="Line 2096">
            <a:extLst>
              <a:ext uri="{FF2B5EF4-FFF2-40B4-BE49-F238E27FC236}">
                <a16:creationId xmlns:a16="http://schemas.microsoft.com/office/drawing/2014/main" id="{FCB7FE33-CCEB-461E-8ADE-E8465A3ABF02}"/>
              </a:ext>
            </a:extLst>
          </p:cNvPr>
          <p:cNvSpPr>
            <a:spLocks noChangeShapeType="1"/>
          </p:cNvSpPr>
          <p:nvPr/>
        </p:nvSpPr>
        <p:spPr bwMode="auto">
          <a:xfrm flipV="1">
            <a:off x="961584" y="3082925"/>
            <a:ext cx="1587" cy="206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51" name="Line 2097">
            <a:extLst>
              <a:ext uri="{FF2B5EF4-FFF2-40B4-BE49-F238E27FC236}">
                <a16:creationId xmlns:a16="http://schemas.microsoft.com/office/drawing/2014/main" id="{88112C94-8623-483A-9801-7575024590EA}"/>
              </a:ext>
            </a:extLst>
          </p:cNvPr>
          <p:cNvSpPr>
            <a:spLocks noChangeShapeType="1"/>
          </p:cNvSpPr>
          <p:nvPr/>
        </p:nvSpPr>
        <p:spPr bwMode="auto">
          <a:xfrm flipV="1">
            <a:off x="1158434" y="3082925"/>
            <a:ext cx="1587" cy="206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52" name="Line 2098">
            <a:extLst>
              <a:ext uri="{FF2B5EF4-FFF2-40B4-BE49-F238E27FC236}">
                <a16:creationId xmlns:a16="http://schemas.microsoft.com/office/drawing/2014/main" id="{36080B6F-7807-408C-BA9C-804659894E02}"/>
              </a:ext>
            </a:extLst>
          </p:cNvPr>
          <p:cNvSpPr>
            <a:spLocks noChangeShapeType="1"/>
          </p:cNvSpPr>
          <p:nvPr/>
        </p:nvSpPr>
        <p:spPr bwMode="auto">
          <a:xfrm flipV="1">
            <a:off x="1364809" y="3082925"/>
            <a:ext cx="1587" cy="206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53" name="Line 2099">
            <a:extLst>
              <a:ext uri="{FF2B5EF4-FFF2-40B4-BE49-F238E27FC236}">
                <a16:creationId xmlns:a16="http://schemas.microsoft.com/office/drawing/2014/main" id="{9E419F91-FE37-4777-A87D-99FFBBFE255C}"/>
              </a:ext>
            </a:extLst>
          </p:cNvPr>
          <p:cNvSpPr>
            <a:spLocks noChangeShapeType="1"/>
          </p:cNvSpPr>
          <p:nvPr/>
        </p:nvSpPr>
        <p:spPr bwMode="auto">
          <a:xfrm flipV="1">
            <a:off x="1560071" y="3082925"/>
            <a:ext cx="1588" cy="206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54" name="Line 2100">
            <a:extLst>
              <a:ext uri="{FF2B5EF4-FFF2-40B4-BE49-F238E27FC236}">
                <a16:creationId xmlns:a16="http://schemas.microsoft.com/office/drawing/2014/main" id="{EFDD62B2-3DF1-4FF5-B820-01E25E484C00}"/>
              </a:ext>
            </a:extLst>
          </p:cNvPr>
          <p:cNvSpPr>
            <a:spLocks noChangeShapeType="1"/>
          </p:cNvSpPr>
          <p:nvPr/>
        </p:nvSpPr>
        <p:spPr bwMode="auto">
          <a:xfrm flipV="1">
            <a:off x="1768034" y="3082925"/>
            <a:ext cx="1587" cy="206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55" name="Line 2101">
            <a:extLst>
              <a:ext uri="{FF2B5EF4-FFF2-40B4-BE49-F238E27FC236}">
                <a16:creationId xmlns:a16="http://schemas.microsoft.com/office/drawing/2014/main" id="{230BC6F5-C0EB-4DE1-B8AE-E60634B94280}"/>
              </a:ext>
            </a:extLst>
          </p:cNvPr>
          <p:cNvSpPr>
            <a:spLocks noChangeShapeType="1"/>
          </p:cNvSpPr>
          <p:nvPr/>
        </p:nvSpPr>
        <p:spPr bwMode="auto">
          <a:xfrm flipV="1">
            <a:off x="1963296" y="3082925"/>
            <a:ext cx="1588" cy="206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56" name="Line 2102">
            <a:extLst>
              <a:ext uri="{FF2B5EF4-FFF2-40B4-BE49-F238E27FC236}">
                <a16:creationId xmlns:a16="http://schemas.microsoft.com/office/drawing/2014/main" id="{BBC7A384-6F36-47E0-B9F2-98F1377B9DA0}"/>
              </a:ext>
            </a:extLst>
          </p:cNvPr>
          <p:cNvSpPr>
            <a:spLocks noChangeShapeType="1"/>
          </p:cNvSpPr>
          <p:nvPr/>
        </p:nvSpPr>
        <p:spPr bwMode="auto">
          <a:xfrm flipV="1">
            <a:off x="2169671" y="3082925"/>
            <a:ext cx="1588" cy="206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57" name="Line 2103">
            <a:extLst>
              <a:ext uri="{FF2B5EF4-FFF2-40B4-BE49-F238E27FC236}">
                <a16:creationId xmlns:a16="http://schemas.microsoft.com/office/drawing/2014/main" id="{C53E5A27-6126-4C76-A767-709C0CE16171}"/>
              </a:ext>
            </a:extLst>
          </p:cNvPr>
          <p:cNvSpPr>
            <a:spLocks noChangeShapeType="1"/>
          </p:cNvSpPr>
          <p:nvPr/>
        </p:nvSpPr>
        <p:spPr bwMode="auto">
          <a:xfrm flipV="1">
            <a:off x="2366521" y="3082925"/>
            <a:ext cx="1588" cy="206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58" name="Freeform 2104">
            <a:extLst>
              <a:ext uri="{FF2B5EF4-FFF2-40B4-BE49-F238E27FC236}">
                <a16:creationId xmlns:a16="http://schemas.microsoft.com/office/drawing/2014/main" id="{01BC4518-4D32-4173-AA4E-C2670628826B}"/>
              </a:ext>
            </a:extLst>
          </p:cNvPr>
          <p:cNvSpPr>
            <a:spLocks/>
          </p:cNvSpPr>
          <p:nvPr/>
        </p:nvSpPr>
        <p:spPr bwMode="auto">
          <a:xfrm>
            <a:off x="885384" y="2290762"/>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59" name="Freeform 2105">
            <a:extLst>
              <a:ext uri="{FF2B5EF4-FFF2-40B4-BE49-F238E27FC236}">
                <a16:creationId xmlns:a16="http://schemas.microsoft.com/office/drawing/2014/main" id="{7A87660B-B8EA-4724-837D-10C5AEE93B40}"/>
              </a:ext>
            </a:extLst>
          </p:cNvPr>
          <p:cNvSpPr>
            <a:spLocks/>
          </p:cNvSpPr>
          <p:nvPr/>
        </p:nvSpPr>
        <p:spPr bwMode="auto">
          <a:xfrm>
            <a:off x="679009" y="19335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60" name="Freeform 2106">
            <a:extLst>
              <a:ext uri="{FF2B5EF4-FFF2-40B4-BE49-F238E27FC236}">
                <a16:creationId xmlns:a16="http://schemas.microsoft.com/office/drawing/2014/main" id="{9E200E13-E41E-4B9B-81E5-ECD775A72408}"/>
              </a:ext>
            </a:extLst>
          </p:cNvPr>
          <p:cNvSpPr>
            <a:spLocks/>
          </p:cNvSpPr>
          <p:nvPr/>
        </p:nvSpPr>
        <p:spPr bwMode="auto">
          <a:xfrm>
            <a:off x="1691834" y="2474912"/>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61" name="Freeform 2107">
            <a:extLst>
              <a:ext uri="{FF2B5EF4-FFF2-40B4-BE49-F238E27FC236}">
                <a16:creationId xmlns:a16="http://schemas.microsoft.com/office/drawing/2014/main" id="{E08D58C5-44EB-4C1F-B594-3C4944D397FE}"/>
              </a:ext>
            </a:extLst>
          </p:cNvPr>
          <p:cNvSpPr>
            <a:spLocks/>
          </p:cNvSpPr>
          <p:nvPr/>
        </p:nvSpPr>
        <p:spPr bwMode="auto">
          <a:xfrm>
            <a:off x="1082234" y="1760537"/>
            <a:ext cx="152400" cy="150813"/>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62" name="Freeform 2108">
            <a:extLst>
              <a:ext uri="{FF2B5EF4-FFF2-40B4-BE49-F238E27FC236}">
                <a16:creationId xmlns:a16="http://schemas.microsoft.com/office/drawing/2014/main" id="{5C796CFE-EC88-43E1-8B50-8EE949E5D5C0}"/>
              </a:ext>
            </a:extLst>
          </p:cNvPr>
          <p:cNvSpPr>
            <a:spLocks/>
          </p:cNvSpPr>
          <p:nvPr/>
        </p:nvSpPr>
        <p:spPr bwMode="auto">
          <a:xfrm>
            <a:off x="1887096" y="211772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63" name="Freeform 2109">
            <a:extLst>
              <a:ext uri="{FF2B5EF4-FFF2-40B4-BE49-F238E27FC236}">
                <a16:creationId xmlns:a16="http://schemas.microsoft.com/office/drawing/2014/main" id="{B51BC3FD-87F1-4C44-B4B5-4EBCE4355DD5}"/>
              </a:ext>
            </a:extLst>
          </p:cNvPr>
          <p:cNvSpPr>
            <a:spLocks/>
          </p:cNvSpPr>
          <p:nvPr/>
        </p:nvSpPr>
        <p:spPr bwMode="auto">
          <a:xfrm>
            <a:off x="1483871" y="2649537"/>
            <a:ext cx="152400" cy="150813"/>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7"/>
                </a:lnTo>
                <a:lnTo>
                  <a:pt x="48" y="95"/>
                </a:lnTo>
                <a:lnTo>
                  <a:pt x="0" y="47"/>
                </a:lnTo>
                <a:lnTo>
                  <a:pt x="48" y="0"/>
                </a:lnTo>
                <a:close/>
              </a:path>
            </a:pathLst>
          </a:custGeom>
          <a:solidFill>
            <a:srgbClr val="00FFFF"/>
          </a:solidFill>
          <a:ln w="11113">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64" name="Freeform 2110">
            <a:extLst>
              <a:ext uri="{FF2B5EF4-FFF2-40B4-BE49-F238E27FC236}">
                <a16:creationId xmlns:a16="http://schemas.microsoft.com/office/drawing/2014/main" id="{E6D22455-0DBC-418C-AF56-82C6339C0410}"/>
              </a:ext>
            </a:extLst>
          </p:cNvPr>
          <p:cNvSpPr>
            <a:spLocks/>
          </p:cNvSpPr>
          <p:nvPr/>
        </p:nvSpPr>
        <p:spPr bwMode="auto">
          <a:xfrm>
            <a:off x="1691834" y="2290762"/>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65" name="Freeform 2111">
            <a:extLst>
              <a:ext uri="{FF2B5EF4-FFF2-40B4-BE49-F238E27FC236}">
                <a16:creationId xmlns:a16="http://schemas.microsoft.com/office/drawing/2014/main" id="{74890925-5546-4867-B0DF-4C961CDCE0E5}"/>
              </a:ext>
            </a:extLst>
          </p:cNvPr>
          <p:cNvSpPr>
            <a:spLocks/>
          </p:cNvSpPr>
          <p:nvPr/>
        </p:nvSpPr>
        <p:spPr bwMode="auto">
          <a:xfrm>
            <a:off x="1691834" y="19335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66" name="Rectangle 2112">
            <a:extLst>
              <a:ext uri="{FF2B5EF4-FFF2-40B4-BE49-F238E27FC236}">
                <a16:creationId xmlns:a16="http://schemas.microsoft.com/office/drawing/2014/main" id="{D92A3BE9-70A0-4A3C-89FF-91D985ADB209}"/>
              </a:ext>
            </a:extLst>
          </p:cNvPr>
          <p:cNvSpPr>
            <a:spLocks noChangeArrowheads="1"/>
          </p:cNvSpPr>
          <p:nvPr/>
        </p:nvSpPr>
        <p:spPr bwMode="auto">
          <a:xfrm>
            <a:off x="258321" y="3049587"/>
            <a:ext cx="349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0</a:t>
            </a:r>
            <a:endParaRPr lang="ko-KR" altLang="en-US" b="0">
              <a:ea typeface="Gulim" panose="020B0600000101010101" pitchFamily="34" charset="-127"/>
            </a:endParaRPr>
          </a:p>
        </p:txBody>
      </p:sp>
      <p:sp>
        <p:nvSpPr>
          <p:cNvPr id="67" name="Rectangle 2113">
            <a:extLst>
              <a:ext uri="{FF2B5EF4-FFF2-40B4-BE49-F238E27FC236}">
                <a16:creationId xmlns:a16="http://schemas.microsoft.com/office/drawing/2014/main" id="{AFCC64A3-C0B8-4374-8AA6-E2AAF25FD665}"/>
              </a:ext>
            </a:extLst>
          </p:cNvPr>
          <p:cNvSpPr>
            <a:spLocks noChangeArrowheads="1"/>
          </p:cNvSpPr>
          <p:nvPr/>
        </p:nvSpPr>
        <p:spPr bwMode="auto">
          <a:xfrm>
            <a:off x="258321" y="2876550"/>
            <a:ext cx="349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1</a:t>
            </a:r>
            <a:endParaRPr lang="ko-KR" altLang="en-US" b="0">
              <a:ea typeface="Gulim" panose="020B0600000101010101" pitchFamily="34" charset="-127"/>
            </a:endParaRPr>
          </a:p>
        </p:txBody>
      </p:sp>
      <p:sp>
        <p:nvSpPr>
          <p:cNvPr id="68" name="Rectangle 2114">
            <a:extLst>
              <a:ext uri="{FF2B5EF4-FFF2-40B4-BE49-F238E27FC236}">
                <a16:creationId xmlns:a16="http://schemas.microsoft.com/office/drawing/2014/main" id="{58753238-E2DA-4382-8951-864976E5C22F}"/>
              </a:ext>
            </a:extLst>
          </p:cNvPr>
          <p:cNvSpPr>
            <a:spLocks noChangeArrowheads="1"/>
          </p:cNvSpPr>
          <p:nvPr/>
        </p:nvSpPr>
        <p:spPr bwMode="auto">
          <a:xfrm>
            <a:off x="258321" y="2692400"/>
            <a:ext cx="349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2</a:t>
            </a:r>
            <a:endParaRPr lang="ko-KR" altLang="en-US" b="0">
              <a:ea typeface="Gulim" panose="020B0600000101010101" pitchFamily="34" charset="-127"/>
            </a:endParaRPr>
          </a:p>
        </p:txBody>
      </p:sp>
      <p:sp>
        <p:nvSpPr>
          <p:cNvPr id="69" name="Rectangle 2115">
            <a:extLst>
              <a:ext uri="{FF2B5EF4-FFF2-40B4-BE49-F238E27FC236}">
                <a16:creationId xmlns:a16="http://schemas.microsoft.com/office/drawing/2014/main" id="{47E4CDCB-57DF-4C8D-8ADD-CB0DBF20AFC5}"/>
              </a:ext>
            </a:extLst>
          </p:cNvPr>
          <p:cNvSpPr>
            <a:spLocks noChangeArrowheads="1"/>
          </p:cNvSpPr>
          <p:nvPr/>
        </p:nvSpPr>
        <p:spPr bwMode="auto">
          <a:xfrm>
            <a:off x="258321" y="2519362"/>
            <a:ext cx="349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3</a:t>
            </a:r>
            <a:endParaRPr lang="ko-KR" altLang="en-US" b="0">
              <a:ea typeface="Gulim" panose="020B0600000101010101" pitchFamily="34" charset="-127"/>
            </a:endParaRPr>
          </a:p>
        </p:txBody>
      </p:sp>
      <p:sp>
        <p:nvSpPr>
          <p:cNvPr id="70" name="Rectangle 2116">
            <a:extLst>
              <a:ext uri="{FF2B5EF4-FFF2-40B4-BE49-F238E27FC236}">
                <a16:creationId xmlns:a16="http://schemas.microsoft.com/office/drawing/2014/main" id="{2DCE3DF6-8BB7-423F-8D18-492BDF229C96}"/>
              </a:ext>
            </a:extLst>
          </p:cNvPr>
          <p:cNvSpPr>
            <a:spLocks noChangeArrowheads="1"/>
          </p:cNvSpPr>
          <p:nvPr/>
        </p:nvSpPr>
        <p:spPr bwMode="auto">
          <a:xfrm>
            <a:off x="258321" y="2335212"/>
            <a:ext cx="349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4</a:t>
            </a:r>
            <a:endParaRPr lang="ko-KR" altLang="en-US" b="0">
              <a:ea typeface="Gulim" panose="020B0600000101010101" pitchFamily="34" charset="-127"/>
            </a:endParaRPr>
          </a:p>
        </p:txBody>
      </p:sp>
      <p:sp>
        <p:nvSpPr>
          <p:cNvPr id="71" name="Rectangle 2117">
            <a:extLst>
              <a:ext uri="{FF2B5EF4-FFF2-40B4-BE49-F238E27FC236}">
                <a16:creationId xmlns:a16="http://schemas.microsoft.com/office/drawing/2014/main" id="{E7F0AEFD-A0E8-4E79-B3A1-672533E245B9}"/>
              </a:ext>
            </a:extLst>
          </p:cNvPr>
          <p:cNvSpPr>
            <a:spLocks noChangeArrowheads="1"/>
          </p:cNvSpPr>
          <p:nvPr/>
        </p:nvSpPr>
        <p:spPr bwMode="auto">
          <a:xfrm>
            <a:off x="258321" y="2160587"/>
            <a:ext cx="349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5</a:t>
            </a:r>
            <a:endParaRPr lang="ko-KR" altLang="en-US" b="0">
              <a:ea typeface="Gulim" panose="020B0600000101010101" pitchFamily="34" charset="-127"/>
            </a:endParaRPr>
          </a:p>
        </p:txBody>
      </p:sp>
      <p:sp>
        <p:nvSpPr>
          <p:cNvPr id="72" name="Rectangle 2118">
            <a:extLst>
              <a:ext uri="{FF2B5EF4-FFF2-40B4-BE49-F238E27FC236}">
                <a16:creationId xmlns:a16="http://schemas.microsoft.com/office/drawing/2014/main" id="{AD492867-4CDC-4D44-BDA8-7C2FA7DCF143}"/>
              </a:ext>
            </a:extLst>
          </p:cNvPr>
          <p:cNvSpPr>
            <a:spLocks noChangeArrowheads="1"/>
          </p:cNvSpPr>
          <p:nvPr/>
        </p:nvSpPr>
        <p:spPr bwMode="auto">
          <a:xfrm>
            <a:off x="258321" y="1976437"/>
            <a:ext cx="349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6</a:t>
            </a:r>
            <a:endParaRPr lang="ko-KR" altLang="en-US" b="0">
              <a:ea typeface="Gulim" panose="020B0600000101010101" pitchFamily="34" charset="-127"/>
            </a:endParaRPr>
          </a:p>
        </p:txBody>
      </p:sp>
      <p:sp>
        <p:nvSpPr>
          <p:cNvPr id="73" name="Rectangle 2119">
            <a:extLst>
              <a:ext uri="{FF2B5EF4-FFF2-40B4-BE49-F238E27FC236}">
                <a16:creationId xmlns:a16="http://schemas.microsoft.com/office/drawing/2014/main" id="{1760F3DA-9528-4AE5-9DC1-E67B02DC3052}"/>
              </a:ext>
            </a:extLst>
          </p:cNvPr>
          <p:cNvSpPr>
            <a:spLocks noChangeArrowheads="1"/>
          </p:cNvSpPr>
          <p:nvPr/>
        </p:nvSpPr>
        <p:spPr bwMode="auto">
          <a:xfrm>
            <a:off x="258321" y="1803400"/>
            <a:ext cx="349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7</a:t>
            </a:r>
            <a:endParaRPr lang="ko-KR" altLang="en-US" b="0">
              <a:ea typeface="Gulim" panose="020B0600000101010101" pitchFamily="34" charset="-127"/>
            </a:endParaRPr>
          </a:p>
        </p:txBody>
      </p:sp>
      <p:sp>
        <p:nvSpPr>
          <p:cNvPr id="74" name="Rectangle 2120">
            <a:extLst>
              <a:ext uri="{FF2B5EF4-FFF2-40B4-BE49-F238E27FC236}">
                <a16:creationId xmlns:a16="http://schemas.microsoft.com/office/drawing/2014/main" id="{04BA083E-C44C-4408-8449-12B9A649351B}"/>
              </a:ext>
            </a:extLst>
          </p:cNvPr>
          <p:cNvSpPr>
            <a:spLocks noChangeArrowheads="1"/>
          </p:cNvSpPr>
          <p:nvPr/>
        </p:nvSpPr>
        <p:spPr bwMode="auto">
          <a:xfrm>
            <a:off x="258321" y="1619250"/>
            <a:ext cx="349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8</a:t>
            </a:r>
            <a:endParaRPr lang="ko-KR" altLang="en-US" b="0">
              <a:ea typeface="Gulim" panose="020B0600000101010101" pitchFamily="34" charset="-127"/>
            </a:endParaRPr>
          </a:p>
        </p:txBody>
      </p:sp>
      <p:sp>
        <p:nvSpPr>
          <p:cNvPr id="75" name="Rectangle 2121">
            <a:extLst>
              <a:ext uri="{FF2B5EF4-FFF2-40B4-BE49-F238E27FC236}">
                <a16:creationId xmlns:a16="http://schemas.microsoft.com/office/drawing/2014/main" id="{4BACAFAC-8741-4D0C-A003-1081ED2151E8}"/>
              </a:ext>
            </a:extLst>
          </p:cNvPr>
          <p:cNvSpPr>
            <a:spLocks noChangeArrowheads="1"/>
          </p:cNvSpPr>
          <p:nvPr/>
        </p:nvSpPr>
        <p:spPr bwMode="auto">
          <a:xfrm>
            <a:off x="258321" y="1446212"/>
            <a:ext cx="349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9</a:t>
            </a:r>
            <a:endParaRPr lang="ko-KR" altLang="en-US" b="0">
              <a:ea typeface="Gulim" panose="020B0600000101010101" pitchFamily="34" charset="-127"/>
            </a:endParaRPr>
          </a:p>
        </p:txBody>
      </p:sp>
      <p:sp>
        <p:nvSpPr>
          <p:cNvPr id="76" name="Rectangle 2122">
            <a:extLst>
              <a:ext uri="{FF2B5EF4-FFF2-40B4-BE49-F238E27FC236}">
                <a16:creationId xmlns:a16="http://schemas.microsoft.com/office/drawing/2014/main" id="{6F272EC0-7E4B-43E8-AB60-CBC18F007DF4}"/>
              </a:ext>
            </a:extLst>
          </p:cNvPr>
          <p:cNvSpPr>
            <a:spLocks noChangeArrowheads="1"/>
          </p:cNvSpPr>
          <p:nvPr/>
        </p:nvSpPr>
        <p:spPr bwMode="auto">
          <a:xfrm>
            <a:off x="213871" y="1262062"/>
            <a:ext cx="71438"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10</a:t>
            </a:r>
            <a:endParaRPr lang="ko-KR" altLang="en-US" b="0">
              <a:ea typeface="Gulim" panose="020B0600000101010101" pitchFamily="34" charset="-127"/>
            </a:endParaRPr>
          </a:p>
        </p:txBody>
      </p:sp>
      <p:sp>
        <p:nvSpPr>
          <p:cNvPr id="77" name="Rectangle 2123">
            <a:extLst>
              <a:ext uri="{FF2B5EF4-FFF2-40B4-BE49-F238E27FC236}">
                <a16:creationId xmlns:a16="http://schemas.microsoft.com/office/drawing/2014/main" id="{46AE08E8-69BD-4AA3-8521-6BF906360E48}"/>
              </a:ext>
            </a:extLst>
          </p:cNvPr>
          <p:cNvSpPr>
            <a:spLocks noChangeArrowheads="1"/>
          </p:cNvSpPr>
          <p:nvPr/>
        </p:nvSpPr>
        <p:spPr bwMode="auto">
          <a:xfrm>
            <a:off x="334521" y="3157537"/>
            <a:ext cx="349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0</a:t>
            </a:r>
            <a:endParaRPr lang="ko-KR" altLang="en-US" b="0">
              <a:ea typeface="Gulim" panose="020B0600000101010101" pitchFamily="34" charset="-127"/>
            </a:endParaRPr>
          </a:p>
        </p:txBody>
      </p:sp>
      <p:sp>
        <p:nvSpPr>
          <p:cNvPr id="78" name="Rectangle 2124">
            <a:extLst>
              <a:ext uri="{FF2B5EF4-FFF2-40B4-BE49-F238E27FC236}">
                <a16:creationId xmlns:a16="http://schemas.microsoft.com/office/drawing/2014/main" id="{65B9F223-D709-4E04-B132-58245983610A}"/>
              </a:ext>
            </a:extLst>
          </p:cNvPr>
          <p:cNvSpPr>
            <a:spLocks noChangeArrowheads="1"/>
          </p:cNvSpPr>
          <p:nvPr/>
        </p:nvSpPr>
        <p:spPr bwMode="auto">
          <a:xfrm>
            <a:off x="542484" y="3157537"/>
            <a:ext cx="349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1</a:t>
            </a:r>
            <a:endParaRPr lang="ko-KR" altLang="en-US" b="0">
              <a:ea typeface="Gulim" panose="020B0600000101010101" pitchFamily="34" charset="-127"/>
            </a:endParaRPr>
          </a:p>
        </p:txBody>
      </p:sp>
      <p:sp>
        <p:nvSpPr>
          <p:cNvPr id="79" name="Rectangle 2125">
            <a:extLst>
              <a:ext uri="{FF2B5EF4-FFF2-40B4-BE49-F238E27FC236}">
                <a16:creationId xmlns:a16="http://schemas.microsoft.com/office/drawing/2014/main" id="{76409D28-14CE-4F58-9E0F-30C939E6A4C2}"/>
              </a:ext>
            </a:extLst>
          </p:cNvPr>
          <p:cNvSpPr>
            <a:spLocks noChangeArrowheads="1"/>
          </p:cNvSpPr>
          <p:nvPr/>
        </p:nvSpPr>
        <p:spPr bwMode="auto">
          <a:xfrm>
            <a:off x="737746" y="3157537"/>
            <a:ext cx="349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2</a:t>
            </a:r>
            <a:endParaRPr lang="ko-KR" altLang="en-US" b="0">
              <a:ea typeface="Gulim" panose="020B0600000101010101" pitchFamily="34" charset="-127"/>
            </a:endParaRPr>
          </a:p>
        </p:txBody>
      </p:sp>
      <p:sp>
        <p:nvSpPr>
          <p:cNvPr id="80" name="Rectangle 2126">
            <a:extLst>
              <a:ext uri="{FF2B5EF4-FFF2-40B4-BE49-F238E27FC236}">
                <a16:creationId xmlns:a16="http://schemas.microsoft.com/office/drawing/2014/main" id="{B9CE40BE-3F5B-41EF-A14A-FBA55EC476EF}"/>
              </a:ext>
            </a:extLst>
          </p:cNvPr>
          <p:cNvSpPr>
            <a:spLocks noChangeArrowheads="1"/>
          </p:cNvSpPr>
          <p:nvPr/>
        </p:nvSpPr>
        <p:spPr bwMode="auto">
          <a:xfrm>
            <a:off x="944121" y="3157537"/>
            <a:ext cx="349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3</a:t>
            </a:r>
            <a:endParaRPr lang="ko-KR" altLang="en-US" b="0">
              <a:ea typeface="Gulim" panose="020B0600000101010101" pitchFamily="34" charset="-127"/>
            </a:endParaRPr>
          </a:p>
        </p:txBody>
      </p:sp>
      <p:sp>
        <p:nvSpPr>
          <p:cNvPr id="81" name="Rectangle 2127">
            <a:extLst>
              <a:ext uri="{FF2B5EF4-FFF2-40B4-BE49-F238E27FC236}">
                <a16:creationId xmlns:a16="http://schemas.microsoft.com/office/drawing/2014/main" id="{CE540BC8-F7DF-4068-950C-3797439ADA5E}"/>
              </a:ext>
            </a:extLst>
          </p:cNvPr>
          <p:cNvSpPr>
            <a:spLocks noChangeArrowheads="1"/>
          </p:cNvSpPr>
          <p:nvPr/>
        </p:nvSpPr>
        <p:spPr bwMode="auto">
          <a:xfrm>
            <a:off x="1140971" y="3157537"/>
            <a:ext cx="349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4</a:t>
            </a:r>
            <a:endParaRPr lang="ko-KR" altLang="en-US" b="0">
              <a:ea typeface="Gulim" panose="020B0600000101010101" pitchFamily="34" charset="-127"/>
            </a:endParaRPr>
          </a:p>
        </p:txBody>
      </p:sp>
      <p:sp>
        <p:nvSpPr>
          <p:cNvPr id="82" name="Rectangle 2128">
            <a:extLst>
              <a:ext uri="{FF2B5EF4-FFF2-40B4-BE49-F238E27FC236}">
                <a16:creationId xmlns:a16="http://schemas.microsoft.com/office/drawing/2014/main" id="{61F5B271-AE93-4E63-8C8A-4B062EE2A934}"/>
              </a:ext>
            </a:extLst>
          </p:cNvPr>
          <p:cNvSpPr>
            <a:spLocks noChangeArrowheads="1"/>
          </p:cNvSpPr>
          <p:nvPr/>
        </p:nvSpPr>
        <p:spPr bwMode="auto">
          <a:xfrm>
            <a:off x="1347346" y="3157537"/>
            <a:ext cx="349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5</a:t>
            </a:r>
            <a:endParaRPr lang="ko-KR" altLang="en-US" b="0">
              <a:ea typeface="Gulim" panose="020B0600000101010101" pitchFamily="34" charset="-127"/>
            </a:endParaRPr>
          </a:p>
        </p:txBody>
      </p:sp>
      <p:sp>
        <p:nvSpPr>
          <p:cNvPr id="83" name="Rectangle 2129">
            <a:extLst>
              <a:ext uri="{FF2B5EF4-FFF2-40B4-BE49-F238E27FC236}">
                <a16:creationId xmlns:a16="http://schemas.microsoft.com/office/drawing/2014/main" id="{F7B5F3DC-8BEE-4882-8B85-AB4DA5B7F02E}"/>
              </a:ext>
            </a:extLst>
          </p:cNvPr>
          <p:cNvSpPr>
            <a:spLocks noChangeArrowheads="1"/>
          </p:cNvSpPr>
          <p:nvPr/>
        </p:nvSpPr>
        <p:spPr bwMode="auto">
          <a:xfrm>
            <a:off x="1542609" y="3157537"/>
            <a:ext cx="349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6</a:t>
            </a:r>
            <a:endParaRPr lang="ko-KR" altLang="en-US" b="0">
              <a:ea typeface="Gulim" panose="020B0600000101010101" pitchFamily="34" charset="-127"/>
            </a:endParaRPr>
          </a:p>
        </p:txBody>
      </p:sp>
      <p:sp>
        <p:nvSpPr>
          <p:cNvPr id="84" name="Rectangle 2130">
            <a:extLst>
              <a:ext uri="{FF2B5EF4-FFF2-40B4-BE49-F238E27FC236}">
                <a16:creationId xmlns:a16="http://schemas.microsoft.com/office/drawing/2014/main" id="{CE3C47D6-7063-4250-924E-FE01B16C7004}"/>
              </a:ext>
            </a:extLst>
          </p:cNvPr>
          <p:cNvSpPr>
            <a:spLocks noChangeArrowheads="1"/>
          </p:cNvSpPr>
          <p:nvPr/>
        </p:nvSpPr>
        <p:spPr bwMode="auto">
          <a:xfrm>
            <a:off x="1750571" y="3157537"/>
            <a:ext cx="349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7</a:t>
            </a:r>
            <a:endParaRPr lang="ko-KR" altLang="en-US" b="0">
              <a:ea typeface="Gulim" panose="020B0600000101010101" pitchFamily="34" charset="-127"/>
            </a:endParaRPr>
          </a:p>
        </p:txBody>
      </p:sp>
      <p:sp>
        <p:nvSpPr>
          <p:cNvPr id="85" name="Rectangle 2131">
            <a:extLst>
              <a:ext uri="{FF2B5EF4-FFF2-40B4-BE49-F238E27FC236}">
                <a16:creationId xmlns:a16="http://schemas.microsoft.com/office/drawing/2014/main" id="{BB9F9F9F-4EF3-46BD-AB44-B625C8F35DF9}"/>
              </a:ext>
            </a:extLst>
          </p:cNvPr>
          <p:cNvSpPr>
            <a:spLocks noChangeArrowheads="1"/>
          </p:cNvSpPr>
          <p:nvPr/>
        </p:nvSpPr>
        <p:spPr bwMode="auto">
          <a:xfrm>
            <a:off x="1945834" y="3157537"/>
            <a:ext cx="349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8</a:t>
            </a:r>
            <a:endParaRPr lang="ko-KR" altLang="en-US" b="0">
              <a:ea typeface="Gulim" panose="020B0600000101010101" pitchFamily="34" charset="-127"/>
            </a:endParaRPr>
          </a:p>
        </p:txBody>
      </p:sp>
      <p:sp>
        <p:nvSpPr>
          <p:cNvPr id="86" name="Rectangle 2132">
            <a:extLst>
              <a:ext uri="{FF2B5EF4-FFF2-40B4-BE49-F238E27FC236}">
                <a16:creationId xmlns:a16="http://schemas.microsoft.com/office/drawing/2014/main" id="{8E73AD7D-41AD-45A5-9542-375A63930B0A}"/>
              </a:ext>
            </a:extLst>
          </p:cNvPr>
          <p:cNvSpPr>
            <a:spLocks noChangeArrowheads="1"/>
          </p:cNvSpPr>
          <p:nvPr/>
        </p:nvSpPr>
        <p:spPr bwMode="auto">
          <a:xfrm>
            <a:off x="2152209" y="3157537"/>
            <a:ext cx="349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9</a:t>
            </a:r>
            <a:endParaRPr lang="ko-KR" altLang="en-US" b="0">
              <a:ea typeface="Gulim" panose="020B0600000101010101" pitchFamily="34" charset="-127"/>
            </a:endParaRPr>
          </a:p>
        </p:txBody>
      </p:sp>
      <p:sp>
        <p:nvSpPr>
          <p:cNvPr id="87" name="Rectangle 2133">
            <a:extLst>
              <a:ext uri="{FF2B5EF4-FFF2-40B4-BE49-F238E27FC236}">
                <a16:creationId xmlns:a16="http://schemas.microsoft.com/office/drawing/2014/main" id="{0E3C6D96-C665-425D-8758-09129A97137A}"/>
              </a:ext>
            </a:extLst>
          </p:cNvPr>
          <p:cNvSpPr>
            <a:spLocks noChangeArrowheads="1"/>
          </p:cNvSpPr>
          <p:nvPr/>
        </p:nvSpPr>
        <p:spPr bwMode="auto">
          <a:xfrm>
            <a:off x="2314134" y="3157537"/>
            <a:ext cx="71437"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10</a:t>
            </a:r>
            <a:endParaRPr lang="ko-KR" altLang="en-US" b="0">
              <a:ea typeface="Gulim" panose="020B0600000101010101" pitchFamily="34" charset="-127"/>
            </a:endParaRPr>
          </a:p>
        </p:txBody>
      </p:sp>
      <p:sp>
        <p:nvSpPr>
          <p:cNvPr id="88" name="Rectangle 2134">
            <a:extLst>
              <a:ext uri="{FF2B5EF4-FFF2-40B4-BE49-F238E27FC236}">
                <a16:creationId xmlns:a16="http://schemas.microsoft.com/office/drawing/2014/main" id="{84182801-77E7-453C-9204-3678332A91E1}"/>
              </a:ext>
            </a:extLst>
          </p:cNvPr>
          <p:cNvSpPr>
            <a:spLocks noChangeArrowheads="1"/>
          </p:cNvSpPr>
          <p:nvPr/>
        </p:nvSpPr>
        <p:spPr bwMode="auto">
          <a:xfrm>
            <a:off x="101159" y="1109662"/>
            <a:ext cx="2395537" cy="22542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b="0"/>
          </a:p>
        </p:txBody>
      </p:sp>
      <p:sp>
        <p:nvSpPr>
          <p:cNvPr id="89" name="Freeform 2135">
            <a:extLst>
              <a:ext uri="{FF2B5EF4-FFF2-40B4-BE49-F238E27FC236}">
                <a16:creationId xmlns:a16="http://schemas.microsoft.com/office/drawing/2014/main" id="{7D416D31-19BD-4C6B-B567-E360372089AA}"/>
              </a:ext>
            </a:extLst>
          </p:cNvPr>
          <p:cNvSpPr>
            <a:spLocks/>
          </p:cNvSpPr>
          <p:nvPr/>
        </p:nvSpPr>
        <p:spPr bwMode="auto">
          <a:xfrm>
            <a:off x="896496" y="1601787"/>
            <a:ext cx="152400" cy="150813"/>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90" name="Freeform 2136">
            <a:extLst>
              <a:ext uri="{FF2B5EF4-FFF2-40B4-BE49-F238E27FC236}">
                <a16:creationId xmlns:a16="http://schemas.microsoft.com/office/drawing/2014/main" id="{11DBD0AD-7633-4ED7-BD2C-25057AF3B6DF}"/>
              </a:ext>
            </a:extLst>
          </p:cNvPr>
          <p:cNvSpPr>
            <a:spLocks/>
          </p:cNvSpPr>
          <p:nvPr/>
        </p:nvSpPr>
        <p:spPr bwMode="auto">
          <a:xfrm>
            <a:off x="1506096" y="2438400"/>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91" name="Text Box 2137">
            <a:extLst>
              <a:ext uri="{FF2B5EF4-FFF2-40B4-BE49-F238E27FC236}">
                <a16:creationId xmlns:a16="http://schemas.microsoft.com/office/drawing/2014/main" id="{DF47D8D6-2C0D-46F3-BC74-2CC6A3A9A520}"/>
              </a:ext>
            </a:extLst>
          </p:cNvPr>
          <p:cNvSpPr txBox="1">
            <a:spLocks noChangeArrowheads="1"/>
          </p:cNvSpPr>
          <p:nvPr/>
        </p:nvSpPr>
        <p:spPr bwMode="auto">
          <a:xfrm>
            <a:off x="186884" y="3386137"/>
            <a:ext cx="615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eaLnBrk="1" hangingPunct="1">
              <a:spcBef>
                <a:spcPct val="0"/>
              </a:spcBef>
              <a:buClrTx/>
              <a:buFontTx/>
              <a:buNone/>
            </a:pPr>
            <a:r>
              <a:rPr lang="en-US" altLang="ko-KR" sz="1800" b="0">
                <a:latin typeface="Tahoma" panose="020B0604030504040204" pitchFamily="34" charset="0"/>
                <a:ea typeface="Gulim" panose="020B0600000101010101" pitchFamily="34" charset="-127"/>
              </a:rPr>
              <a:t>K=2</a:t>
            </a:r>
          </a:p>
        </p:txBody>
      </p:sp>
      <p:sp>
        <p:nvSpPr>
          <p:cNvPr id="92" name="Line 2138">
            <a:extLst>
              <a:ext uri="{FF2B5EF4-FFF2-40B4-BE49-F238E27FC236}">
                <a16:creationId xmlns:a16="http://schemas.microsoft.com/office/drawing/2014/main" id="{A5B238D3-39B6-45F6-BCD0-81BB3B144219}"/>
              </a:ext>
            </a:extLst>
          </p:cNvPr>
          <p:cNvSpPr>
            <a:spLocks noChangeShapeType="1"/>
          </p:cNvSpPr>
          <p:nvPr/>
        </p:nvSpPr>
        <p:spPr bwMode="auto">
          <a:xfrm>
            <a:off x="2572896" y="1447800"/>
            <a:ext cx="762000" cy="0"/>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93" name="Text Box 2139">
            <a:extLst>
              <a:ext uri="{FF2B5EF4-FFF2-40B4-BE49-F238E27FC236}">
                <a16:creationId xmlns:a16="http://schemas.microsoft.com/office/drawing/2014/main" id="{2348B0EF-3EA4-41B0-808B-A13BC62B67D5}"/>
              </a:ext>
            </a:extLst>
          </p:cNvPr>
          <p:cNvSpPr txBox="1">
            <a:spLocks noChangeArrowheads="1"/>
          </p:cNvSpPr>
          <p:nvPr/>
        </p:nvSpPr>
        <p:spPr bwMode="auto">
          <a:xfrm>
            <a:off x="2466534" y="1644650"/>
            <a:ext cx="9144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eaLnBrk="1" hangingPunct="1">
              <a:spcBef>
                <a:spcPct val="50000"/>
              </a:spcBef>
              <a:buClrTx/>
              <a:buFontTx/>
              <a:buNone/>
            </a:pPr>
            <a:r>
              <a:rPr lang="en-US" altLang="ko-KR" sz="1400" b="0">
                <a:latin typeface="Tahoma" panose="020B0604030504040204" pitchFamily="34" charset="0"/>
                <a:ea typeface="Gulim" panose="020B0600000101010101" pitchFamily="34" charset="-127"/>
              </a:rPr>
              <a:t>Arbitrary choose k object as initial medoids</a:t>
            </a:r>
          </a:p>
        </p:txBody>
      </p:sp>
      <p:graphicFrame>
        <p:nvGraphicFramePr>
          <p:cNvPr id="94" name="Object 2140">
            <a:extLst>
              <a:ext uri="{FF2B5EF4-FFF2-40B4-BE49-F238E27FC236}">
                <a16:creationId xmlns:a16="http://schemas.microsoft.com/office/drawing/2014/main" id="{364FE242-D00C-458C-AF82-E6164D4F194D}"/>
              </a:ext>
            </a:extLst>
          </p:cNvPr>
          <p:cNvGraphicFramePr>
            <a:graphicFrameLocks noChangeAspect="1"/>
          </p:cNvGraphicFramePr>
          <p:nvPr>
            <p:extLst>
              <p:ext uri="{D42A27DB-BD31-4B8C-83A1-F6EECF244321}">
                <p14:modId xmlns:p14="http://schemas.microsoft.com/office/powerpoint/2010/main" val="3061838337"/>
              </p:ext>
            </p:extLst>
          </p:nvPr>
        </p:nvGraphicFramePr>
        <p:xfrm>
          <a:off x="3411096" y="1066800"/>
          <a:ext cx="2514600" cy="2362200"/>
        </p:xfrm>
        <a:graphic>
          <a:graphicData uri="http://schemas.openxmlformats.org/presentationml/2006/ole">
            <mc:AlternateContent xmlns:mc="http://schemas.openxmlformats.org/markup-compatibility/2006">
              <mc:Choice xmlns:v="urn:schemas-microsoft-com:vml" Requires="v">
                <p:oleObj spid="_x0000_s30727" name="Worksheet" r:id="rId6" imgW="2598840" imgH="2452680" progId="Excel.Sheet.8">
                  <p:embed/>
                </p:oleObj>
              </mc:Choice>
              <mc:Fallback>
                <p:oleObj name="Worksheet" r:id="rId6" imgW="2598840" imgH="2452680" progId="Excel.Sheet.8">
                  <p:embed/>
                  <p:pic>
                    <p:nvPicPr>
                      <p:cNvPr id="93273" name="Object 2140">
                        <a:extLst>
                          <a:ext uri="{FF2B5EF4-FFF2-40B4-BE49-F238E27FC236}">
                            <a16:creationId xmlns:a16="http://schemas.microsoft.com/office/drawing/2014/main" id="{3E53C70C-7281-4ED9-ACE4-F6DBAB35C2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1096" y="1066800"/>
                        <a:ext cx="2514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 name="Line 2141">
            <a:extLst>
              <a:ext uri="{FF2B5EF4-FFF2-40B4-BE49-F238E27FC236}">
                <a16:creationId xmlns:a16="http://schemas.microsoft.com/office/drawing/2014/main" id="{BD262AB9-B391-4F94-9A1F-54F5162D89AB}"/>
              </a:ext>
            </a:extLst>
          </p:cNvPr>
          <p:cNvSpPr>
            <a:spLocks noChangeShapeType="1"/>
          </p:cNvSpPr>
          <p:nvPr/>
        </p:nvSpPr>
        <p:spPr bwMode="auto">
          <a:xfrm>
            <a:off x="5109721" y="2079625"/>
            <a:ext cx="0" cy="2016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96" name="Line 2142">
            <a:extLst>
              <a:ext uri="{FF2B5EF4-FFF2-40B4-BE49-F238E27FC236}">
                <a16:creationId xmlns:a16="http://schemas.microsoft.com/office/drawing/2014/main" id="{451F3D91-343D-4425-BB0D-A6A563CF7C97}"/>
              </a:ext>
            </a:extLst>
          </p:cNvPr>
          <p:cNvSpPr>
            <a:spLocks noChangeShapeType="1"/>
          </p:cNvSpPr>
          <p:nvPr/>
        </p:nvSpPr>
        <p:spPr bwMode="auto">
          <a:xfrm>
            <a:off x="5925696" y="1524000"/>
            <a:ext cx="762000" cy="0"/>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97" name="Text Box 2143">
            <a:extLst>
              <a:ext uri="{FF2B5EF4-FFF2-40B4-BE49-F238E27FC236}">
                <a16:creationId xmlns:a16="http://schemas.microsoft.com/office/drawing/2014/main" id="{CBF65E78-F30E-4B05-A368-AD14C7C9DA40}"/>
              </a:ext>
            </a:extLst>
          </p:cNvPr>
          <p:cNvSpPr txBox="1">
            <a:spLocks noChangeArrowheads="1"/>
          </p:cNvSpPr>
          <p:nvPr/>
        </p:nvSpPr>
        <p:spPr bwMode="auto">
          <a:xfrm>
            <a:off x="5849496" y="1700212"/>
            <a:ext cx="914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eaLnBrk="1" hangingPunct="1">
              <a:spcBef>
                <a:spcPct val="50000"/>
              </a:spcBef>
              <a:buClrTx/>
              <a:buFontTx/>
              <a:buNone/>
            </a:pPr>
            <a:r>
              <a:rPr lang="en-US" altLang="ko-KR" sz="1400" b="0">
                <a:latin typeface="Tahoma" panose="020B0604030504040204" pitchFamily="34" charset="0"/>
                <a:ea typeface="Gulim" panose="020B0600000101010101" pitchFamily="34" charset="-127"/>
              </a:rPr>
              <a:t>Assign each remaining object to nearest medoids</a:t>
            </a:r>
          </a:p>
        </p:txBody>
      </p:sp>
      <p:sp>
        <p:nvSpPr>
          <p:cNvPr id="98" name="Line 2144">
            <a:extLst>
              <a:ext uri="{FF2B5EF4-FFF2-40B4-BE49-F238E27FC236}">
                <a16:creationId xmlns:a16="http://schemas.microsoft.com/office/drawing/2014/main" id="{6B842E77-4AE9-474F-B14F-07DFB60A0329}"/>
              </a:ext>
            </a:extLst>
          </p:cNvPr>
          <p:cNvSpPr>
            <a:spLocks noChangeShapeType="1"/>
          </p:cNvSpPr>
          <p:nvPr/>
        </p:nvSpPr>
        <p:spPr bwMode="auto">
          <a:xfrm>
            <a:off x="6763896" y="3429000"/>
            <a:ext cx="0" cy="381000"/>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99" name="Text Box 2145">
            <a:extLst>
              <a:ext uri="{FF2B5EF4-FFF2-40B4-BE49-F238E27FC236}">
                <a16:creationId xmlns:a16="http://schemas.microsoft.com/office/drawing/2014/main" id="{78422B33-38D9-407D-96DE-F5BCD8100EDA}"/>
              </a:ext>
            </a:extLst>
          </p:cNvPr>
          <p:cNvSpPr txBox="1">
            <a:spLocks noChangeArrowheads="1"/>
          </p:cNvSpPr>
          <p:nvPr/>
        </p:nvSpPr>
        <p:spPr bwMode="auto">
          <a:xfrm>
            <a:off x="6916296" y="3429000"/>
            <a:ext cx="22098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eaLnBrk="1" hangingPunct="1">
              <a:spcBef>
                <a:spcPct val="50000"/>
              </a:spcBef>
              <a:buClrTx/>
              <a:buFontTx/>
              <a:buNone/>
            </a:pPr>
            <a:r>
              <a:rPr lang="en-US" altLang="ko-KR" sz="1400" b="0">
                <a:latin typeface="Tahoma" panose="020B0604030504040204" pitchFamily="34" charset="0"/>
                <a:ea typeface="Gulim" panose="020B0600000101010101" pitchFamily="34" charset="-127"/>
              </a:rPr>
              <a:t>Randomly select a nonmedoid object,O</a:t>
            </a:r>
            <a:r>
              <a:rPr lang="en-US" altLang="ko-KR" sz="1400" b="0" baseline="-25000">
                <a:latin typeface="Tahoma" panose="020B0604030504040204" pitchFamily="34" charset="0"/>
                <a:ea typeface="Gulim" panose="020B0600000101010101" pitchFamily="34" charset="-127"/>
              </a:rPr>
              <a:t>ramdom</a:t>
            </a:r>
          </a:p>
        </p:txBody>
      </p:sp>
      <p:sp>
        <p:nvSpPr>
          <p:cNvPr id="100" name="Line 2146">
            <a:extLst>
              <a:ext uri="{FF2B5EF4-FFF2-40B4-BE49-F238E27FC236}">
                <a16:creationId xmlns:a16="http://schemas.microsoft.com/office/drawing/2014/main" id="{B636356B-C142-4E74-A457-E151D3F51825}"/>
              </a:ext>
            </a:extLst>
          </p:cNvPr>
          <p:cNvSpPr>
            <a:spLocks noChangeShapeType="1"/>
          </p:cNvSpPr>
          <p:nvPr/>
        </p:nvSpPr>
        <p:spPr bwMode="auto">
          <a:xfrm flipH="1">
            <a:off x="6001896" y="4114800"/>
            <a:ext cx="685800" cy="0"/>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01" name="Text Box 2147">
            <a:extLst>
              <a:ext uri="{FF2B5EF4-FFF2-40B4-BE49-F238E27FC236}">
                <a16:creationId xmlns:a16="http://schemas.microsoft.com/office/drawing/2014/main" id="{2A30F5A3-BE3C-42DF-9F74-350C8158A8F5}"/>
              </a:ext>
            </a:extLst>
          </p:cNvPr>
          <p:cNvSpPr txBox="1">
            <a:spLocks noChangeArrowheads="1"/>
          </p:cNvSpPr>
          <p:nvPr/>
        </p:nvSpPr>
        <p:spPr bwMode="auto">
          <a:xfrm>
            <a:off x="5697096" y="4267200"/>
            <a:ext cx="11430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eaLnBrk="1" hangingPunct="1">
              <a:spcBef>
                <a:spcPct val="50000"/>
              </a:spcBef>
              <a:buClrTx/>
              <a:buFontTx/>
              <a:buNone/>
            </a:pPr>
            <a:r>
              <a:rPr lang="en-US" altLang="ko-KR" sz="1400" b="0">
                <a:latin typeface="Tahoma" panose="020B0604030504040204" pitchFamily="34" charset="0"/>
                <a:ea typeface="Gulim" panose="020B0600000101010101" pitchFamily="34" charset="-127"/>
              </a:rPr>
              <a:t>Compute total cost of swapping</a:t>
            </a:r>
          </a:p>
        </p:txBody>
      </p:sp>
      <p:grpSp>
        <p:nvGrpSpPr>
          <p:cNvPr id="102" name="Group 2148">
            <a:extLst>
              <a:ext uri="{FF2B5EF4-FFF2-40B4-BE49-F238E27FC236}">
                <a16:creationId xmlns:a16="http://schemas.microsoft.com/office/drawing/2014/main" id="{8F902135-CF52-49C4-943B-B0A2B7FE9A0E}"/>
              </a:ext>
            </a:extLst>
          </p:cNvPr>
          <p:cNvGrpSpPr>
            <a:grpSpLocks/>
          </p:cNvGrpSpPr>
          <p:nvPr/>
        </p:nvGrpSpPr>
        <p:grpSpPr bwMode="auto">
          <a:xfrm>
            <a:off x="3526984" y="4002087"/>
            <a:ext cx="2176462" cy="2035175"/>
            <a:chOff x="2233" y="2905"/>
            <a:chExt cx="1371" cy="1282"/>
          </a:xfrm>
        </p:grpSpPr>
        <p:sp>
          <p:nvSpPr>
            <p:cNvPr id="103" name="Rectangle 2149">
              <a:extLst>
                <a:ext uri="{FF2B5EF4-FFF2-40B4-BE49-F238E27FC236}">
                  <a16:creationId xmlns:a16="http://schemas.microsoft.com/office/drawing/2014/main" id="{045BAA9F-CF15-4D16-8CB6-CD45CA41C3AE}"/>
                </a:ext>
              </a:extLst>
            </p:cNvPr>
            <p:cNvSpPr>
              <a:spLocks noChangeArrowheads="1"/>
            </p:cNvSpPr>
            <p:nvPr/>
          </p:nvSpPr>
          <p:spPr bwMode="auto">
            <a:xfrm>
              <a:off x="2233" y="2905"/>
              <a:ext cx="1371" cy="1282"/>
            </a:xfrm>
            <a:prstGeom prst="rect">
              <a:avLst/>
            </a:prstGeom>
            <a:solidFill>
              <a:srgbClr val="FFFFFF"/>
            </a:solidFill>
            <a:ln w="0">
              <a:solidFill>
                <a:srgbClr val="000000"/>
              </a:solidFill>
              <a:miter lim="800000"/>
              <a:headEnd/>
              <a:tailEnd/>
            </a:ln>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b="0">
                <a:solidFill>
                  <a:srgbClr val="000000"/>
                </a:solidFill>
              </a:endParaRPr>
            </a:p>
          </p:txBody>
        </p:sp>
        <p:sp>
          <p:nvSpPr>
            <p:cNvPr id="104" name="Rectangle 2150">
              <a:extLst>
                <a:ext uri="{FF2B5EF4-FFF2-40B4-BE49-F238E27FC236}">
                  <a16:creationId xmlns:a16="http://schemas.microsoft.com/office/drawing/2014/main" id="{9C923EE4-96D5-46D0-B0BE-861BD575A2B3}"/>
                </a:ext>
              </a:extLst>
            </p:cNvPr>
            <p:cNvSpPr>
              <a:spLocks noChangeArrowheads="1"/>
            </p:cNvSpPr>
            <p:nvPr/>
          </p:nvSpPr>
          <p:spPr bwMode="auto">
            <a:xfrm>
              <a:off x="2376"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b="0">
                <a:solidFill>
                  <a:srgbClr val="000000"/>
                </a:solidFill>
              </a:endParaRPr>
            </a:p>
          </p:txBody>
        </p:sp>
        <p:sp>
          <p:nvSpPr>
            <p:cNvPr id="105" name="Line 2151">
              <a:extLst>
                <a:ext uri="{FF2B5EF4-FFF2-40B4-BE49-F238E27FC236}">
                  <a16:creationId xmlns:a16="http://schemas.microsoft.com/office/drawing/2014/main" id="{40FE4907-EE93-49C9-B75A-A22FA51696B4}"/>
                </a:ext>
              </a:extLst>
            </p:cNvPr>
            <p:cNvSpPr>
              <a:spLocks noChangeShapeType="1"/>
            </p:cNvSpPr>
            <p:nvPr/>
          </p:nvSpPr>
          <p:spPr bwMode="auto">
            <a:xfrm>
              <a:off x="2376"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06" name="Line 2152">
              <a:extLst>
                <a:ext uri="{FF2B5EF4-FFF2-40B4-BE49-F238E27FC236}">
                  <a16:creationId xmlns:a16="http://schemas.microsoft.com/office/drawing/2014/main" id="{34F90F44-FA92-4CD5-A913-843754B3FBC0}"/>
                </a:ext>
              </a:extLst>
            </p:cNvPr>
            <p:cNvSpPr>
              <a:spLocks noChangeShapeType="1"/>
            </p:cNvSpPr>
            <p:nvPr/>
          </p:nvSpPr>
          <p:spPr bwMode="auto">
            <a:xfrm>
              <a:off x="2376"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07" name="Line 2153">
              <a:extLst>
                <a:ext uri="{FF2B5EF4-FFF2-40B4-BE49-F238E27FC236}">
                  <a16:creationId xmlns:a16="http://schemas.microsoft.com/office/drawing/2014/main" id="{5794973B-83DE-4D0F-8FA2-BCF85278C69A}"/>
                </a:ext>
              </a:extLst>
            </p:cNvPr>
            <p:cNvSpPr>
              <a:spLocks noChangeShapeType="1"/>
            </p:cNvSpPr>
            <p:nvPr/>
          </p:nvSpPr>
          <p:spPr bwMode="auto">
            <a:xfrm>
              <a:off x="2376"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08" name="Line 2154">
              <a:extLst>
                <a:ext uri="{FF2B5EF4-FFF2-40B4-BE49-F238E27FC236}">
                  <a16:creationId xmlns:a16="http://schemas.microsoft.com/office/drawing/2014/main" id="{F4AB6E26-5CF4-4450-BAE5-1F750E78816E}"/>
                </a:ext>
              </a:extLst>
            </p:cNvPr>
            <p:cNvSpPr>
              <a:spLocks noChangeShapeType="1"/>
            </p:cNvSpPr>
            <p:nvPr/>
          </p:nvSpPr>
          <p:spPr bwMode="auto">
            <a:xfrm>
              <a:off x="2376"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09" name="Line 2155">
              <a:extLst>
                <a:ext uri="{FF2B5EF4-FFF2-40B4-BE49-F238E27FC236}">
                  <a16:creationId xmlns:a16="http://schemas.microsoft.com/office/drawing/2014/main" id="{A31F06C8-F51F-4676-9CB8-597AF0BEE6E1}"/>
                </a:ext>
              </a:extLst>
            </p:cNvPr>
            <p:cNvSpPr>
              <a:spLocks noChangeShapeType="1"/>
            </p:cNvSpPr>
            <p:nvPr/>
          </p:nvSpPr>
          <p:spPr bwMode="auto">
            <a:xfrm>
              <a:off x="2376"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10" name="Line 2156">
              <a:extLst>
                <a:ext uri="{FF2B5EF4-FFF2-40B4-BE49-F238E27FC236}">
                  <a16:creationId xmlns:a16="http://schemas.microsoft.com/office/drawing/2014/main" id="{51569485-401C-42FD-BA6E-7DDA2239C06C}"/>
                </a:ext>
              </a:extLst>
            </p:cNvPr>
            <p:cNvSpPr>
              <a:spLocks noChangeShapeType="1"/>
            </p:cNvSpPr>
            <p:nvPr/>
          </p:nvSpPr>
          <p:spPr bwMode="auto">
            <a:xfrm>
              <a:off x="2376"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11" name="Line 2157">
              <a:extLst>
                <a:ext uri="{FF2B5EF4-FFF2-40B4-BE49-F238E27FC236}">
                  <a16:creationId xmlns:a16="http://schemas.microsoft.com/office/drawing/2014/main" id="{7E9B8B02-96DF-43EC-A49D-C21703816658}"/>
                </a:ext>
              </a:extLst>
            </p:cNvPr>
            <p:cNvSpPr>
              <a:spLocks noChangeShapeType="1"/>
            </p:cNvSpPr>
            <p:nvPr/>
          </p:nvSpPr>
          <p:spPr bwMode="auto">
            <a:xfrm>
              <a:off x="2376"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12" name="Line 2158">
              <a:extLst>
                <a:ext uri="{FF2B5EF4-FFF2-40B4-BE49-F238E27FC236}">
                  <a16:creationId xmlns:a16="http://schemas.microsoft.com/office/drawing/2014/main" id="{C948A82B-441E-4CE3-94E4-15C8AAD0D769}"/>
                </a:ext>
              </a:extLst>
            </p:cNvPr>
            <p:cNvSpPr>
              <a:spLocks noChangeShapeType="1"/>
            </p:cNvSpPr>
            <p:nvPr/>
          </p:nvSpPr>
          <p:spPr bwMode="auto">
            <a:xfrm>
              <a:off x="2376"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13" name="Line 2159">
              <a:extLst>
                <a:ext uri="{FF2B5EF4-FFF2-40B4-BE49-F238E27FC236}">
                  <a16:creationId xmlns:a16="http://schemas.microsoft.com/office/drawing/2014/main" id="{001AFB6D-8E13-4FF6-B363-11F119C1D53C}"/>
                </a:ext>
              </a:extLst>
            </p:cNvPr>
            <p:cNvSpPr>
              <a:spLocks noChangeShapeType="1"/>
            </p:cNvSpPr>
            <p:nvPr/>
          </p:nvSpPr>
          <p:spPr bwMode="auto">
            <a:xfrm>
              <a:off x="2376"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14" name="Line 2160">
              <a:extLst>
                <a:ext uri="{FF2B5EF4-FFF2-40B4-BE49-F238E27FC236}">
                  <a16:creationId xmlns:a16="http://schemas.microsoft.com/office/drawing/2014/main" id="{2CCEC42D-019D-4C8D-B5C9-10E953FF2943}"/>
                </a:ext>
              </a:extLst>
            </p:cNvPr>
            <p:cNvSpPr>
              <a:spLocks noChangeShapeType="1"/>
            </p:cNvSpPr>
            <p:nvPr/>
          </p:nvSpPr>
          <p:spPr bwMode="auto">
            <a:xfrm>
              <a:off x="2376"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15" name="Line 2161">
              <a:extLst>
                <a:ext uri="{FF2B5EF4-FFF2-40B4-BE49-F238E27FC236}">
                  <a16:creationId xmlns:a16="http://schemas.microsoft.com/office/drawing/2014/main" id="{4BC31477-8D1C-4F0F-8FA3-8B1BC55D3523}"/>
                </a:ext>
              </a:extLst>
            </p:cNvPr>
            <p:cNvSpPr>
              <a:spLocks noChangeShapeType="1"/>
            </p:cNvSpPr>
            <p:nvPr/>
          </p:nvSpPr>
          <p:spPr bwMode="auto">
            <a:xfrm>
              <a:off x="249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16" name="Line 2162">
              <a:extLst>
                <a:ext uri="{FF2B5EF4-FFF2-40B4-BE49-F238E27FC236}">
                  <a16:creationId xmlns:a16="http://schemas.microsoft.com/office/drawing/2014/main" id="{C7855410-6B5D-4A50-979B-C108E6FE1C0E}"/>
                </a:ext>
              </a:extLst>
            </p:cNvPr>
            <p:cNvSpPr>
              <a:spLocks noChangeShapeType="1"/>
            </p:cNvSpPr>
            <p:nvPr/>
          </p:nvSpPr>
          <p:spPr bwMode="auto">
            <a:xfrm>
              <a:off x="260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17" name="Line 2163">
              <a:extLst>
                <a:ext uri="{FF2B5EF4-FFF2-40B4-BE49-F238E27FC236}">
                  <a16:creationId xmlns:a16="http://schemas.microsoft.com/office/drawing/2014/main" id="{79F1180B-028B-4915-A37F-FBE9967CD644}"/>
                </a:ext>
              </a:extLst>
            </p:cNvPr>
            <p:cNvSpPr>
              <a:spLocks noChangeShapeType="1"/>
            </p:cNvSpPr>
            <p:nvPr/>
          </p:nvSpPr>
          <p:spPr bwMode="auto">
            <a:xfrm>
              <a:off x="272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18" name="Line 2164">
              <a:extLst>
                <a:ext uri="{FF2B5EF4-FFF2-40B4-BE49-F238E27FC236}">
                  <a16:creationId xmlns:a16="http://schemas.microsoft.com/office/drawing/2014/main" id="{DE6118FE-C83A-4F10-A9A7-0D2DEBA57801}"/>
                </a:ext>
              </a:extLst>
            </p:cNvPr>
            <p:cNvSpPr>
              <a:spLocks noChangeShapeType="1"/>
            </p:cNvSpPr>
            <p:nvPr/>
          </p:nvSpPr>
          <p:spPr bwMode="auto">
            <a:xfrm>
              <a:off x="283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19" name="Line 2165">
              <a:extLst>
                <a:ext uri="{FF2B5EF4-FFF2-40B4-BE49-F238E27FC236}">
                  <a16:creationId xmlns:a16="http://schemas.microsoft.com/office/drawing/2014/main" id="{4FFA69DD-4B26-4649-86EB-F285C5D3AE4B}"/>
                </a:ext>
              </a:extLst>
            </p:cNvPr>
            <p:cNvSpPr>
              <a:spLocks noChangeShapeType="1"/>
            </p:cNvSpPr>
            <p:nvPr/>
          </p:nvSpPr>
          <p:spPr bwMode="auto">
            <a:xfrm>
              <a:off x="295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20" name="Line 2166">
              <a:extLst>
                <a:ext uri="{FF2B5EF4-FFF2-40B4-BE49-F238E27FC236}">
                  <a16:creationId xmlns:a16="http://schemas.microsoft.com/office/drawing/2014/main" id="{FADBEB6B-49A5-41D4-98E2-EA19D4DEAF1C}"/>
                </a:ext>
              </a:extLst>
            </p:cNvPr>
            <p:cNvSpPr>
              <a:spLocks noChangeShapeType="1"/>
            </p:cNvSpPr>
            <p:nvPr/>
          </p:nvSpPr>
          <p:spPr bwMode="auto">
            <a:xfrm>
              <a:off x="306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21" name="Line 2167">
              <a:extLst>
                <a:ext uri="{FF2B5EF4-FFF2-40B4-BE49-F238E27FC236}">
                  <a16:creationId xmlns:a16="http://schemas.microsoft.com/office/drawing/2014/main" id="{9F274298-A1E5-4B43-9AD2-BF466594DD5C}"/>
                </a:ext>
              </a:extLst>
            </p:cNvPr>
            <p:cNvSpPr>
              <a:spLocks noChangeShapeType="1"/>
            </p:cNvSpPr>
            <p:nvPr/>
          </p:nvSpPr>
          <p:spPr bwMode="auto">
            <a:xfrm>
              <a:off x="318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22" name="Line 2168">
              <a:extLst>
                <a:ext uri="{FF2B5EF4-FFF2-40B4-BE49-F238E27FC236}">
                  <a16:creationId xmlns:a16="http://schemas.microsoft.com/office/drawing/2014/main" id="{239C8B26-9C12-40F1-8070-9D91CD4990FF}"/>
                </a:ext>
              </a:extLst>
            </p:cNvPr>
            <p:cNvSpPr>
              <a:spLocks noChangeShapeType="1"/>
            </p:cNvSpPr>
            <p:nvPr/>
          </p:nvSpPr>
          <p:spPr bwMode="auto">
            <a:xfrm>
              <a:off x="329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23" name="Line 2169">
              <a:extLst>
                <a:ext uri="{FF2B5EF4-FFF2-40B4-BE49-F238E27FC236}">
                  <a16:creationId xmlns:a16="http://schemas.microsoft.com/office/drawing/2014/main" id="{4062BCD8-8D62-4A07-9E60-31E07826C597}"/>
                </a:ext>
              </a:extLst>
            </p:cNvPr>
            <p:cNvSpPr>
              <a:spLocks noChangeShapeType="1"/>
            </p:cNvSpPr>
            <p:nvPr/>
          </p:nvSpPr>
          <p:spPr bwMode="auto">
            <a:xfrm>
              <a:off x="341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24" name="Line 2170">
              <a:extLst>
                <a:ext uri="{FF2B5EF4-FFF2-40B4-BE49-F238E27FC236}">
                  <a16:creationId xmlns:a16="http://schemas.microsoft.com/office/drawing/2014/main" id="{6230581A-8FFD-4DF5-A4B1-24D00758A807}"/>
                </a:ext>
              </a:extLst>
            </p:cNvPr>
            <p:cNvSpPr>
              <a:spLocks noChangeShapeType="1"/>
            </p:cNvSpPr>
            <p:nvPr/>
          </p:nvSpPr>
          <p:spPr bwMode="auto">
            <a:xfrm>
              <a:off x="353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25" name="Rectangle 2171">
              <a:extLst>
                <a:ext uri="{FF2B5EF4-FFF2-40B4-BE49-F238E27FC236}">
                  <a16:creationId xmlns:a16="http://schemas.microsoft.com/office/drawing/2014/main" id="{A8992843-6E62-4A3F-A42E-A124C12304A3}"/>
                </a:ext>
              </a:extLst>
            </p:cNvPr>
            <p:cNvSpPr>
              <a:spLocks noChangeArrowheads="1"/>
            </p:cNvSpPr>
            <p:nvPr/>
          </p:nvSpPr>
          <p:spPr bwMode="auto">
            <a:xfrm>
              <a:off x="2376"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b="0">
                <a:solidFill>
                  <a:srgbClr val="000000"/>
                </a:solidFill>
              </a:endParaRPr>
            </a:p>
          </p:txBody>
        </p:sp>
        <p:sp>
          <p:nvSpPr>
            <p:cNvPr id="126" name="Line 2172">
              <a:extLst>
                <a:ext uri="{FF2B5EF4-FFF2-40B4-BE49-F238E27FC236}">
                  <a16:creationId xmlns:a16="http://schemas.microsoft.com/office/drawing/2014/main" id="{27636FEA-A432-4675-9501-85B5CCC46132}"/>
                </a:ext>
              </a:extLst>
            </p:cNvPr>
            <p:cNvSpPr>
              <a:spLocks noChangeShapeType="1"/>
            </p:cNvSpPr>
            <p:nvPr/>
          </p:nvSpPr>
          <p:spPr bwMode="auto">
            <a:xfrm>
              <a:off x="237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27" name="Line 2173">
              <a:extLst>
                <a:ext uri="{FF2B5EF4-FFF2-40B4-BE49-F238E27FC236}">
                  <a16:creationId xmlns:a16="http://schemas.microsoft.com/office/drawing/2014/main" id="{8CABFB65-72D5-4D61-A257-F0D45F9D2AC6}"/>
                </a:ext>
              </a:extLst>
            </p:cNvPr>
            <p:cNvSpPr>
              <a:spLocks noChangeShapeType="1"/>
            </p:cNvSpPr>
            <p:nvPr/>
          </p:nvSpPr>
          <p:spPr bwMode="auto">
            <a:xfrm>
              <a:off x="2364"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28" name="Line 2174">
              <a:extLst>
                <a:ext uri="{FF2B5EF4-FFF2-40B4-BE49-F238E27FC236}">
                  <a16:creationId xmlns:a16="http://schemas.microsoft.com/office/drawing/2014/main" id="{D8D01C80-6B11-46EA-9A5A-3F58C11FFE8B}"/>
                </a:ext>
              </a:extLst>
            </p:cNvPr>
            <p:cNvSpPr>
              <a:spLocks noChangeShapeType="1"/>
            </p:cNvSpPr>
            <p:nvPr/>
          </p:nvSpPr>
          <p:spPr bwMode="auto">
            <a:xfrm>
              <a:off x="2364"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29" name="Line 2175">
              <a:extLst>
                <a:ext uri="{FF2B5EF4-FFF2-40B4-BE49-F238E27FC236}">
                  <a16:creationId xmlns:a16="http://schemas.microsoft.com/office/drawing/2014/main" id="{53DC7813-097C-4432-BAA9-264C50448272}"/>
                </a:ext>
              </a:extLst>
            </p:cNvPr>
            <p:cNvSpPr>
              <a:spLocks noChangeShapeType="1"/>
            </p:cNvSpPr>
            <p:nvPr/>
          </p:nvSpPr>
          <p:spPr bwMode="auto">
            <a:xfrm>
              <a:off x="2364"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30" name="Line 2176">
              <a:extLst>
                <a:ext uri="{FF2B5EF4-FFF2-40B4-BE49-F238E27FC236}">
                  <a16:creationId xmlns:a16="http://schemas.microsoft.com/office/drawing/2014/main" id="{FCD3AC6F-81A2-48D6-9BFE-FC7639B2A4AB}"/>
                </a:ext>
              </a:extLst>
            </p:cNvPr>
            <p:cNvSpPr>
              <a:spLocks noChangeShapeType="1"/>
            </p:cNvSpPr>
            <p:nvPr/>
          </p:nvSpPr>
          <p:spPr bwMode="auto">
            <a:xfrm>
              <a:off x="2364"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31" name="Line 2177">
              <a:extLst>
                <a:ext uri="{FF2B5EF4-FFF2-40B4-BE49-F238E27FC236}">
                  <a16:creationId xmlns:a16="http://schemas.microsoft.com/office/drawing/2014/main" id="{6579FFEF-9BCE-4DAF-BB5D-0E59AC71DBA2}"/>
                </a:ext>
              </a:extLst>
            </p:cNvPr>
            <p:cNvSpPr>
              <a:spLocks noChangeShapeType="1"/>
            </p:cNvSpPr>
            <p:nvPr/>
          </p:nvSpPr>
          <p:spPr bwMode="auto">
            <a:xfrm>
              <a:off x="2364"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32" name="Line 2178">
              <a:extLst>
                <a:ext uri="{FF2B5EF4-FFF2-40B4-BE49-F238E27FC236}">
                  <a16:creationId xmlns:a16="http://schemas.microsoft.com/office/drawing/2014/main" id="{EFE0F6CC-F6F7-4641-A639-0C367574A743}"/>
                </a:ext>
              </a:extLst>
            </p:cNvPr>
            <p:cNvSpPr>
              <a:spLocks noChangeShapeType="1"/>
            </p:cNvSpPr>
            <p:nvPr/>
          </p:nvSpPr>
          <p:spPr bwMode="auto">
            <a:xfrm>
              <a:off x="2364"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33" name="Line 2179">
              <a:extLst>
                <a:ext uri="{FF2B5EF4-FFF2-40B4-BE49-F238E27FC236}">
                  <a16:creationId xmlns:a16="http://schemas.microsoft.com/office/drawing/2014/main" id="{145FD494-0B52-425C-9DA6-67E9BC190007}"/>
                </a:ext>
              </a:extLst>
            </p:cNvPr>
            <p:cNvSpPr>
              <a:spLocks noChangeShapeType="1"/>
            </p:cNvSpPr>
            <p:nvPr/>
          </p:nvSpPr>
          <p:spPr bwMode="auto">
            <a:xfrm>
              <a:off x="2364"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34" name="Line 2180">
              <a:extLst>
                <a:ext uri="{FF2B5EF4-FFF2-40B4-BE49-F238E27FC236}">
                  <a16:creationId xmlns:a16="http://schemas.microsoft.com/office/drawing/2014/main" id="{D04870A4-F009-49DA-9CFB-C562A953515B}"/>
                </a:ext>
              </a:extLst>
            </p:cNvPr>
            <p:cNvSpPr>
              <a:spLocks noChangeShapeType="1"/>
            </p:cNvSpPr>
            <p:nvPr/>
          </p:nvSpPr>
          <p:spPr bwMode="auto">
            <a:xfrm>
              <a:off x="2364"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35" name="Line 2181">
              <a:extLst>
                <a:ext uri="{FF2B5EF4-FFF2-40B4-BE49-F238E27FC236}">
                  <a16:creationId xmlns:a16="http://schemas.microsoft.com/office/drawing/2014/main" id="{CC7486EE-8232-4C92-8D0C-0988DB476D4E}"/>
                </a:ext>
              </a:extLst>
            </p:cNvPr>
            <p:cNvSpPr>
              <a:spLocks noChangeShapeType="1"/>
            </p:cNvSpPr>
            <p:nvPr/>
          </p:nvSpPr>
          <p:spPr bwMode="auto">
            <a:xfrm>
              <a:off x="2364"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36" name="Line 2182">
              <a:extLst>
                <a:ext uri="{FF2B5EF4-FFF2-40B4-BE49-F238E27FC236}">
                  <a16:creationId xmlns:a16="http://schemas.microsoft.com/office/drawing/2014/main" id="{51331C7F-21D4-4CA9-B592-9C76B69CE75C}"/>
                </a:ext>
              </a:extLst>
            </p:cNvPr>
            <p:cNvSpPr>
              <a:spLocks noChangeShapeType="1"/>
            </p:cNvSpPr>
            <p:nvPr/>
          </p:nvSpPr>
          <p:spPr bwMode="auto">
            <a:xfrm>
              <a:off x="2364"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37" name="Line 2183">
              <a:extLst>
                <a:ext uri="{FF2B5EF4-FFF2-40B4-BE49-F238E27FC236}">
                  <a16:creationId xmlns:a16="http://schemas.microsoft.com/office/drawing/2014/main" id="{7EBC18F4-C864-42B5-B260-D69DFEA8F53C}"/>
                </a:ext>
              </a:extLst>
            </p:cNvPr>
            <p:cNvSpPr>
              <a:spLocks noChangeShapeType="1"/>
            </p:cNvSpPr>
            <p:nvPr/>
          </p:nvSpPr>
          <p:spPr bwMode="auto">
            <a:xfrm>
              <a:off x="2364"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38" name="Line 2184">
              <a:extLst>
                <a:ext uri="{FF2B5EF4-FFF2-40B4-BE49-F238E27FC236}">
                  <a16:creationId xmlns:a16="http://schemas.microsoft.com/office/drawing/2014/main" id="{1FFA18A5-38B1-442B-9566-11F06B3B9D69}"/>
                </a:ext>
              </a:extLst>
            </p:cNvPr>
            <p:cNvSpPr>
              <a:spLocks noChangeShapeType="1"/>
            </p:cNvSpPr>
            <p:nvPr/>
          </p:nvSpPr>
          <p:spPr bwMode="auto">
            <a:xfrm>
              <a:off x="2376"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39" name="Line 2185">
              <a:extLst>
                <a:ext uri="{FF2B5EF4-FFF2-40B4-BE49-F238E27FC236}">
                  <a16:creationId xmlns:a16="http://schemas.microsoft.com/office/drawing/2014/main" id="{96E9A213-21E4-4609-821C-FE27B10470F8}"/>
                </a:ext>
              </a:extLst>
            </p:cNvPr>
            <p:cNvSpPr>
              <a:spLocks noChangeShapeType="1"/>
            </p:cNvSpPr>
            <p:nvPr/>
          </p:nvSpPr>
          <p:spPr bwMode="auto">
            <a:xfrm flipV="1">
              <a:off x="237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40" name="Line 2186">
              <a:extLst>
                <a:ext uri="{FF2B5EF4-FFF2-40B4-BE49-F238E27FC236}">
                  <a16:creationId xmlns:a16="http://schemas.microsoft.com/office/drawing/2014/main" id="{4883829E-726F-4126-A42C-C0F08954ABE6}"/>
                </a:ext>
              </a:extLst>
            </p:cNvPr>
            <p:cNvSpPr>
              <a:spLocks noChangeShapeType="1"/>
            </p:cNvSpPr>
            <p:nvPr/>
          </p:nvSpPr>
          <p:spPr bwMode="auto">
            <a:xfrm flipV="1">
              <a:off x="249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41" name="Line 2187">
              <a:extLst>
                <a:ext uri="{FF2B5EF4-FFF2-40B4-BE49-F238E27FC236}">
                  <a16:creationId xmlns:a16="http://schemas.microsoft.com/office/drawing/2014/main" id="{3FE90F3E-5E6C-4E8B-A315-F22C4C14ADAF}"/>
                </a:ext>
              </a:extLst>
            </p:cNvPr>
            <p:cNvSpPr>
              <a:spLocks noChangeShapeType="1"/>
            </p:cNvSpPr>
            <p:nvPr/>
          </p:nvSpPr>
          <p:spPr bwMode="auto">
            <a:xfrm flipV="1">
              <a:off x="260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42" name="Line 2188">
              <a:extLst>
                <a:ext uri="{FF2B5EF4-FFF2-40B4-BE49-F238E27FC236}">
                  <a16:creationId xmlns:a16="http://schemas.microsoft.com/office/drawing/2014/main" id="{403CD082-CBFE-4B72-81C2-4537DBB4ED1C}"/>
                </a:ext>
              </a:extLst>
            </p:cNvPr>
            <p:cNvSpPr>
              <a:spLocks noChangeShapeType="1"/>
            </p:cNvSpPr>
            <p:nvPr/>
          </p:nvSpPr>
          <p:spPr bwMode="auto">
            <a:xfrm flipV="1">
              <a:off x="272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43" name="Line 2189">
              <a:extLst>
                <a:ext uri="{FF2B5EF4-FFF2-40B4-BE49-F238E27FC236}">
                  <a16:creationId xmlns:a16="http://schemas.microsoft.com/office/drawing/2014/main" id="{B24F00B0-F9B1-420F-AF77-4FCCAF653D47}"/>
                </a:ext>
              </a:extLst>
            </p:cNvPr>
            <p:cNvSpPr>
              <a:spLocks noChangeShapeType="1"/>
            </p:cNvSpPr>
            <p:nvPr/>
          </p:nvSpPr>
          <p:spPr bwMode="auto">
            <a:xfrm flipV="1">
              <a:off x="283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44" name="Line 2190">
              <a:extLst>
                <a:ext uri="{FF2B5EF4-FFF2-40B4-BE49-F238E27FC236}">
                  <a16:creationId xmlns:a16="http://schemas.microsoft.com/office/drawing/2014/main" id="{F322B18D-C6FA-40A2-BC9F-4BB53146F103}"/>
                </a:ext>
              </a:extLst>
            </p:cNvPr>
            <p:cNvSpPr>
              <a:spLocks noChangeShapeType="1"/>
            </p:cNvSpPr>
            <p:nvPr/>
          </p:nvSpPr>
          <p:spPr bwMode="auto">
            <a:xfrm flipV="1">
              <a:off x="295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45" name="Line 2191">
              <a:extLst>
                <a:ext uri="{FF2B5EF4-FFF2-40B4-BE49-F238E27FC236}">
                  <a16:creationId xmlns:a16="http://schemas.microsoft.com/office/drawing/2014/main" id="{5A25F085-5290-4B41-9ABF-CC184AA26DFF}"/>
                </a:ext>
              </a:extLst>
            </p:cNvPr>
            <p:cNvSpPr>
              <a:spLocks noChangeShapeType="1"/>
            </p:cNvSpPr>
            <p:nvPr/>
          </p:nvSpPr>
          <p:spPr bwMode="auto">
            <a:xfrm flipV="1">
              <a:off x="306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46" name="Line 2192">
              <a:extLst>
                <a:ext uri="{FF2B5EF4-FFF2-40B4-BE49-F238E27FC236}">
                  <a16:creationId xmlns:a16="http://schemas.microsoft.com/office/drawing/2014/main" id="{FE6298B5-C9ED-4F06-8CEF-A3688D6C176D}"/>
                </a:ext>
              </a:extLst>
            </p:cNvPr>
            <p:cNvSpPr>
              <a:spLocks noChangeShapeType="1"/>
            </p:cNvSpPr>
            <p:nvPr/>
          </p:nvSpPr>
          <p:spPr bwMode="auto">
            <a:xfrm flipV="1">
              <a:off x="318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47" name="Line 2193">
              <a:extLst>
                <a:ext uri="{FF2B5EF4-FFF2-40B4-BE49-F238E27FC236}">
                  <a16:creationId xmlns:a16="http://schemas.microsoft.com/office/drawing/2014/main" id="{1657718C-A96C-40D6-8F91-B7461F74F72A}"/>
                </a:ext>
              </a:extLst>
            </p:cNvPr>
            <p:cNvSpPr>
              <a:spLocks noChangeShapeType="1"/>
            </p:cNvSpPr>
            <p:nvPr/>
          </p:nvSpPr>
          <p:spPr bwMode="auto">
            <a:xfrm flipV="1">
              <a:off x="329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48" name="Line 2194">
              <a:extLst>
                <a:ext uri="{FF2B5EF4-FFF2-40B4-BE49-F238E27FC236}">
                  <a16:creationId xmlns:a16="http://schemas.microsoft.com/office/drawing/2014/main" id="{390A3474-392A-4BDA-A07C-19637A5F12C2}"/>
                </a:ext>
              </a:extLst>
            </p:cNvPr>
            <p:cNvSpPr>
              <a:spLocks noChangeShapeType="1"/>
            </p:cNvSpPr>
            <p:nvPr/>
          </p:nvSpPr>
          <p:spPr bwMode="auto">
            <a:xfrm flipV="1">
              <a:off x="341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49" name="Line 2195">
              <a:extLst>
                <a:ext uri="{FF2B5EF4-FFF2-40B4-BE49-F238E27FC236}">
                  <a16:creationId xmlns:a16="http://schemas.microsoft.com/office/drawing/2014/main" id="{BF56691E-8156-48AA-832C-E8EF00186891}"/>
                </a:ext>
              </a:extLst>
            </p:cNvPr>
            <p:cNvSpPr>
              <a:spLocks noChangeShapeType="1"/>
            </p:cNvSpPr>
            <p:nvPr/>
          </p:nvSpPr>
          <p:spPr bwMode="auto">
            <a:xfrm flipV="1">
              <a:off x="353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50" name="Freeform 2196">
              <a:extLst>
                <a:ext uri="{FF2B5EF4-FFF2-40B4-BE49-F238E27FC236}">
                  <a16:creationId xmlns:a16="http://schemas.microsoft.com/office/drawing/2014/main" id="{380375D8-013C-42AE-AF10-478A5300F5AB}"/>
                </a:ext>
              </a:extLst>
            </p:cNvPr>
            <p:cNvSpPr>
              <a:spLocks/>
            </p:cNvSpPr>
            <p:nvPr/>
          </p:nvSpPr>
          <p:spPr bwMode="auto">
            <a:xfrm>
              <a:off x="2682"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51" name="Freeform 2197">
              <a:extLst>
                <a:ext uri="{FF2B5EF4-FFF2-40B4-BE49-F238E27FC236}">
                  <a16:creationId xmlns:a16="http://schemas.microsoft.com/office/drawing/2014/main" id="{A258846F-6B42-4E3A-AA4A-3CF059B99CD5}"/>
                </a:ext>
              </a:extLst>
            </p:cNvPr>
            <p:cNvSpPr>
              <a:spLocks/>
            </p:cNvSpPr>
            <p:nvPr/>
          </p:nvSpPr>
          <p:spPr bwMode="auto">
            <a:xfrm>
              <a:off x="2563"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52" name="Freeform 2198">
              <a:extLst>
                <a:ext uri="{FF2B5EF4-FFF2-40B4-BE49-F238E27FC236}">
                  <a16:creationId xmlns:a16="http://schemas.microsoft.com/office/drawing/2014/main" id="{C5872193-7B6A-4F91-A6F4-13C63142889D}"/>
                </a:ext>
              </a:extLst>
            </p:cNvPr>
            <p:cNvSpPr>
              <a:spLocks/>
            </p:cNvSpPr>
            <p:nvPr/>
          </p:nvSpPr>
          <p:spPr bwMode="auto">
            <a:xfrm>
              <a:off x="3143"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53" name="Freeform 2199">
              <a:extLst>
                <a:ext uri="{FF2B5EF4-FFF2-40B4-BE49-F238E27FC236}">
                  <a16:creationId xmlns:a16="http://schemas.microsoft.com/office/drawing/2014/main" id="{239DCF75-411F-453A-9F16-ADBA5D8459F1}"/>
                </a:ext>
              </a:extLst>
            </p:cNvPr>
            <p:cNvSpPr>
              <a:spLocks/>
            </p:cNvSpPr>
            <p:nvPr/>
          </p:nvSpPr>
          <p:spPr bwMode="auto">
            <a:xfrm>
              <a:off x="2794"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54" name="Freeform 2200">
              <a:extLst>
                <a:ext uri="{FF2B5EF4-FFF2-40B4-BE49-F238E27FC236}">
                  <a16:creationId xmlns:a16="http://schemas.microsoft.com/office/drawing/2014/main" id="{D1220BFA-7386-4184-B2D6-4F01F1976CA9}"/>
                </a:ext>
              </a:extLst>
            </p:cNvPr>
            <p:cNvSpPr>
              <a:spLocks/>
            </p:cNvSpPr>
            <p:nvPr/>
          </p:nvSpPr>
          <p:spPr bwMode="auto">
            <a:xfrm>
              <a:off x="2682"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55" name="Freeform 2201">
              <a:extLst>
                <a:ext uri="{FF2B5EF4-FFF2-40B4-BE49-F238E27FC236}">
                  <a16:creationId xmlns:a16="http://schemas.microsoft.com/office/drawing/2014/main" id="{676671D9-2002-456D-BC06-784F1D7380F9}"/>
                </a:ext>
              </a:extLst>
            </p:cNvPr>
            <p:cNvSpPr>
              <a:spLocks/>
            </p:cNvSpPr>
            <p:nvPr/>
          </p:nvSpPr>
          <p:spPr bwMode="auto">
            <a:xfrm>
              <a:off x="3255"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56" name="Freeform 2202">
              <a:extLst>
                <a:ext uri="{FF2B5EF4-FFF2-40B4-BE49-F238E27FC236}">
                  <a16:creationId xmlns:a16="http://schemas.microsoft.com/office/drawing/2014/main" id="{65DD2CF9-75E4-4552-971C-E4B1A4919457}"/>
                </a:ext>
              </a:extLst>
            </p:cNvPr>
            <p:cNvSpPr>
              <a:spLocks/>
            </p:cNvSpPr>
            <p:nvPr/>
          </p:nvSpPr>
          <p:spPr bwMode="auto">
            <a:xfrm>
              <a:off x="3143"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E4A8"/>
            </a:solidFill>
            <a:ln w="9525">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57" name="Freeform 2203">
              <a:extLst>
                <a:ext uri="{FF2B5EF4-FFF2-40B4-BE49-F238E27FC236}">
                  <a16:creationId xmlns:a16="http://schemas.microsoft.com/office/drawing/2014/main" id="{82F970A7-5AD0-4174-B9F6-57C4C85C6BD5}"/>
                </a:ext>
              </a:extLst>
            </p:cNvPr>
            <p:cNvSpPr>
              <a:spLocks/>
            </p:cNvSpPr>
            <p:nvPr/>
          </p:nvSpPr>
          <p:spPr bwMode="auto">
            <a:xfrm>
              <a:off x="3143"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58" name="Rectangle 2204">
              <a:extLst>
                <a:ext uri="{FF2B5EF4-FFF2-40B4-BE49-F238E27FC236}">
                  <a16:creationId xmlns:a16="http://schemas.microsoft.com/office/drawing/2014/main" id="{B650B9CC-6161-4B43-AF42-F4B9DC269FD2}"/>
                </a:ext>
              </a:extLst>
            </p:cNvPr>
            <p:cNvSpPr>
              <a:spLocks noChangeArrowheads="1"/>
            </p:cNvSpPr>
            <p:nvPr/>
          </p:nvSpPr>
          <p:spPr bwMode="auto">
            <a:xfrm>
              <a:off x="2321"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0</a:t>
              </a:r>
              <a:endParaRPr lang="ko-KR" altLang="en-US" b="0">
                <a:solidFill>
                  <a:srgbClr val="000000"/>
                </a:solidFill>
                <a:ea typeface="Gulim" panose="020B0600000101010101" pitchFamily="34" charset="-127"/>
              </a:endParaRPr>
            </a:p>
          </p:txBody>
        </p:sp>
        <p:sp>
          <p:nvSpPr>
            <p:cNvPr id="159" name="Rectangle 2205">
              <a:extLst>
                <a:ext uri="{FF2B5EF4-FFF2-40B4-BE49-F238E27FC236}">
                  <a16:creationId xmlns:a16="http://schemas.microsoft.com/office/drawing/2014/main" id="{F26275EE-71AA-4869-BD79-7A2C5C3C44F1}"/>
                </a:ext>
              </a:extLst>
            </p:cNvPr>
            <p:cNvSpPr>
              <a:spLocks noChangeArrowheads="1"/>
            </p:cNvSpPr>
            <p:nvPr/>
          </p:nvSpPr>
          <p:spPr bwMode="auto">
            <a:xfrm>
              <a:off x="2321" y="391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1</a:t>
              </a:r>
              <a:endParaRPr lang="ko-KR" altLang="en-US" b="0">
                <a:solidFill>
                  <a:srgbClr val="000000"/>
                </a:solidFill>
                <a:ea typeface="Gulim" panose="020B0600000101010101" pitchFamily="34" charset="-127"/>
              </a:endParaRPr>
            </a:p>
          </p:txBody>
        </p:sp>
        <p:sp>
          <p:nvSpPr>
            <p:cNvPr id="160" name="Rectangle 2206">
              <a:extLst>
                <a:ext uri="{FF2B5EF4-FFF2-40B4-BE49-F238E27FC236}">
                  <a16:creationId xmlns:a16="http://schemas.microsoft.com/office/drawing/2014/main" id="{386E004A-8E12-4345-9760-E6ADBE73A7E8}"/>
                </a:ext>
              </a:extLst>
            </p:cNvPr>
            <p:cNvSpPr>
              <a:spLocks noChangeArrowheads="1"/>
            </p:cNvSpPr>
            <p:nvPr/>
          </p:nvSpPr>
          <p:spPr bwMode="auto">
            <a:xfrm>
              <a:off x="2321" y="3805"/>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2</a:t>
              </a:r>
              <a:endParaRPr lang="ko-KR" altLang="en-US" b="0">
                <a:solidFill>
                  <a:srgbClr val="000000"/>
                </a:solidFill>
                <a:ea typeface="Gulim" panose="020B0600000101010101" pitchFamily="34" charset="-127"/>
              </a:endParaRPr>
            </a:p>
          </p:txBody>
        </p:sp>
        <p:sp>
          <p:nvSpPr>
            <p:cNvPr id="161" name="Rectangle 2207">
              <a:extLst>
                <a:ext uri="{FF2B5EF4-FFF2-40B4-BE49-F238E27FC236}">
                  <a16:creationId xmlns:a16="http://schemas.microsoft.com/office/drawing/2014/main" id="{49E66377-74AF-4F08-AF28-983E8CCF10A4}"/>
                </a:ext>
              </a:extLst>
            </p:cNvPr>
            <p:cNvSpPr>
              <a:spLocks noChangeArrowheads="1"/>
            </p:cNvSpPr>
            <p:nvPr/>
          </p:nvSpPr>
          <p:spPr bwMode="auto">
            <a:xfrm>
              <a:off x="2321" y="370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3</a:t>
              </a:r>
              <a:endParaRPr lang="ko-KR" altLang="en-US" b="0">
                <a:solidFill>
                  <a:srgbClr val="000000"/>
                </a:solidFill>
                <a:ea typeface="Gulim" panose="020B0600000101010101" pitchFamily="34" charset="-127"/>
              </a:endParaRPr>
            </a:p>
          </p:txBody>
        </p:sp>
        <p:sp>
          <p:nvSpPr>
            <p:cNvPr id="162" name="Rectangle 2208">
              <a:extLst>
                <a:ext uri="{FF2B5EF4-FFF2-40B4-BE49-F238E27FC236}">
                  <a16:creationId xmlns:a16="http://schemas.microsoft.com/office/drawing/2014/main" id="{93B76402-27AE-4468-8A1D-2A576DB4F127}"/>
                </a:ext>
              </a:extLst>
            </p:cNvPr>
            <p:cNvSpPr>
              <a:spLocks noChangeArrowheads="1"/>
            </p:cNvSpPr>
            <p:nvPr/>
          </p:nvSpPr>
          <p:spPr bwMode="auto">
            <a:xfrm>
              <a:off x="2321"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4</a:t>
              </a:r>
              <a:endParaRPr lang="ko-KR" altLang="en-US" b="0">
                <a:solidFill>
                  <a:srgbClr val="000000"/>
                </a:solidFill>
                <a:ea typeface="Gulim" panose="020B0600000101010101" pitchFamily="34" charset="-127"/>
              </a:endParaRPr>
            </a:p>
          </p:txBody>
        </p:sp>
        <p:sp>
          <p:nvSpPr>
            <p:cNvPr id="163" name="Rectangle 2209">
              <a:extLst>
                <a:ext uri="{FF2B5EF4-FFF2-40B4-BE49-F238E27FC236}">
                  <a16:creationId xmlns:a16="http://schemas.microsoft.com/office/drawing/2014/main" id="{06C48632-A1EE-418A-ABBE-AE1487B7B5CC}"/>
                </a:ext>
              </a:extLst>
            </p:cNvPr>
            <p:cNvSpPr>
              <a:spLocks noChangeArrowheads="1"/>
            </p:cNvSpPr>
            <p:nvPr/>
          </p:nvSpPr>
          <p:spPr bwMode="auto">
            <a:xfrm>
              <a:off x="2321" y="3503"/>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5</a:t>
              </a:r>
              <a:endParaRPr lang="ko-KR" altLang="en-US" b="0">
                <a:solidFill>
                  <a:srgbClr val="000000"/>
                </a:solidFill>
                <a:ea typeface="Gulim" panose="020B0600000101010101" pitchFamily="34" charset="-127"/>
              </a:endParaRPr>
            </a:p>
          </p:txBody>
        </p:sp>
        <p:sp>
          <p:nvSpPr>
            <p:cNvPr id="164" name="Rectangle 2210">
              <a:extLst>
                <a:ext uri="{FF2B5EF4-FFF2-40B4-BE49-F238E27FC236}">
                  <a16:creationId xmlns:a16="http://schemas.microsoft.com/office/drawing/2014/main" id="{F9CC00CB-3C6E-4E57-BD1E-7388D796BFD8}"/>
                </a:ext>
              </a:extLst>
            </p:cNvPr>
            <p:cNvSpPr>
              <a:spLocks noChangeArrowheads="1"/>
            </p:cNvSpPr>
            <p:nvPr/>
          </p:nvSpPr>
          <p:spPr bwMode="auto">
            <a:xfrm>
              <a:off x="2321"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6</a:t>
              </a:r>
              <a:endParaRPr lang="ko-KR" altLang="en-US" b="0">
                <a:solidFill>
                  <a:srgbClr val="000000"/>
                </a:solidFill>
                <a:ea typeface="Gulim" panose="020B0600000101010101" pitchFamily="34" charset="-127"/>
              </a:endParaRPr>
            </a:p>
          </p:txBody>
        </p:sp>
        <p:sp>
          <p:nvSpPr>
            <p:cNvPr id="165" name="Rectangle 2211">
              <a:extLst>
                <a:ext uri="{FF2B5EF4-FFF2-40B4-BE49-F238E27FC236}">
                  <a16:creationId xmlns:a16="http://schemas.microsoft.com/office/drawing/2014/main" id="{F30C66AC-16B6-43B0-A12D-27329196CA70}"/>
                </a:ext>
              </a:extLst>
            </p:cNvPr>
            <p:cNvSpPr>
              <a:spLocks noChangeArrowheads="1"/>
            </p:cNvSpPr>
            <p:nvPr/>
          </p:nvSpPr>
          <p:spPr bwMode="auto">
            <a:xfrm>
              <a:off x="2321" y="3299"/>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7</a:t>
              </a:r>
              <a:endParaRPr lang="ko-KR" altLang="en-US" b="0">
                <a:solidFill>
                  <a:srgbClr val="000000"/>
                </a:solidFill>
                <a:ea typeface="Gulim" panose="020B0600000101010101" pitchFamily="34" charset="-127"/>
              </a:endParaRPr>
            </a:p>
          </p:txBody>
        </p:sp>
        <p:sp>
          <p:nvSpPr>
            <p:cNvPr id="166" name="Rectangle 2212">
              <a:extLst>
                <a:ext uri="{FF2B5EF4-FFF2-40B4-BE49-F238E27FC236}">
                  <a16:creationId xmlns:a16="http://schemas.microsoft.com/office/drawing/2014/main" id="{CEA3C092-2D00-400E-A1C1-E03235E68E38}"/>
                </a:ext>
              </a:extLst>
            </p:cNvPr>
            <p:cNvSpPr>
              <a:spLocks noChangeArrowheads="1"/>
            </p:cNvSpPr>
            <p:nvPr/>
          </p:nvSpPr>
          <p:spPr bwMode="auto">
            <a:xfrm>
              <a:off x="2321"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8</a:t>
              </a:r>
              <a:endParaRPr lang="ko-KR" altLang="en-US" b="0">
                <a:solidFill>
                  <a:srgbClr val="000000"/>
                </a:solidFill>
                <a:ea typeface="Gulim" panose="020B0600000101010101" pitchFamily="34" charset="-127"/>
              </a:endParaRPr>
            </a:p>
          </p:txBody>
        </p:sp>
        <p:sp>
          <p:nvSpPr>
            <p:cNvPr id="167" name="Rectangle 2213">
              <a:extLst>
                <a:ext uri="{FF2B5EF4-FFF2-40B4-BE49-F238E27FC236}">
                  <a16:creationId xmlns:a16="http://schemas.microsoft.com/office/drawing/2014/main" id="{B6C8759F-D5E7-49FB-8D18-6A7B80301D98}"/>
                </a:ext>
              </a:extLst>
            </p:cNvPr>
            <p:cNvSpPr>
              <a:spLocks noChangeArrowheads="1"/>
            </p:cNvSpPr>
            <p:nvPr/>
          </p:nvSpPr>
          <p:spPr bwMode="auto">
            <a:xfrm>
              <a:off x="2321"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9</a:t>
              </a:r>
              <a:endParaRPr lang="ko-KR" altLang="en-US" b="0">
                <a:solidFill>
                  <a:srgbClr val="000000"/>
                </a:solidFill>
                <a:ea typeface="Gulim" panose="020B0600000101010101" pitchFamily="34" charset="-127"/>
              </a:endParaRPr>
            </a:p>
          </p:txBody>
        </p:sp>
        <p:sp>
          <p:nvSpPr>
            <p:cNvPr id="168" name="Rectangle 2214">
              <a:extLst>
                <a:ext uri="{FF2B5EF4-FFF2-40B4-BE49-F238E27FC236}">
                  <a16:creationId xmlns:a16="http://schemas.microsoft.com/office/drawing/2014/main" id="{0F780854-794E-49C5-981D-7410B21BAB0A}"/>
                </a:ext>
              </a:extLst>
            </p:cNvPr>
            <p:cNvSpPr>
              <a:spLocks noChangeArrowheads="1"/>
            </p:cNvSpPr>
            <p:nvPr/>
          </p:nvSpPr>
          <p:spPr bwMode="auto">
            <a:xfrm>
              <a:off x="2295" y="2991"/>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10</a:t>
              </a:r>
              <a:endParaRPr lang="ko-KR" altLang="en-US" b="0">
                <a:solidFill>
                  <a:srgbClr val="000000"/>
                </a:solidFill>
                <a:ea typeface="Gulim" panose="020B0600000101010101" pitchFamily="34" charset="-127"/>
              </a:endParaRPr>
            </a:p>
          </p:txBody>
        </p:sp>
        <p:sp>
          <p:nvSpPr>
            <p:cNvPr id="169" name="Rectangle 2215">
              <a:extLst>
                <a:ext uri="{FF2B5EF4-FFF2-40B4-BE49-F238E27FC236}">
                  <a16:creationId xmlns:a16="http://schemas.microsoft.com/office/drawing/2014/main" id="{23574530-06DE-408F-A8CA-E423BE44144A}"/>
                </a:ext>
              </a:extLst>
            </p:cNvPr>
            <p:cNvSpPr>
              <a:spLocks noChangeArrowheads="1"/>
            </p:cNvSpPr>
            <p:nvPr/>
          </p:nvSpPr>
          <p:spPr bwMode="auto">
            <a:xfrm>
              <a:off x="236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0</a:t>
              </a:r>
              <a:endParaRPr lang="ko-KR" altLang="en-US" b="0">
                <a:solidFill>
                  <a:srgbClr val="000000"/>
                </a:solidFill>
                <a:ea typeface="Gulim" panose="020B0600000101010101" pitchFamily="34" charset="-127"/>
              </a:endParaRPr>
            </a:p>
          </p:txBody>
        </p:sp>
        <p:sp>
          <p:nvSpPr>
            <p:cNvPr id="170" name="Rectangle 2216">
              <a:extLst>
                <a:ext uri="{FF2B5EF4-FFF2-40B4-BE49-F238E27FC236}">
                  <a16:creationId xmlns:a16="http://schemas.microsoft.com/office/drawing/2014/main" id="{2F91851C-97AC-4B5E-BAF5-9BDD8588A213}"/>
                </a:ext>
              </a:extLst>
            </p:cNvPr>
            <p:cNvSpPr>
              <a:spLocks noChangeArrowheads="1"/>
            </p:cNvSpPr>
            <p:nvPr/>
          </p:nvSpPr>
          <p:spPr bwMode="auto">
            <a:xfrm>
              <a:off x="248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1</a:t>
              </a:r>
              <a:endParaRPr lang="ko-KR" altLang="en-US" b="0">
                <a:solidFill>
                  <a:srgbClr val="000000"/>
                </a:solidFill>
                <a:ea typeface="Gulim" panose="020B0600000101010101" pitchFamily="34" charset="-127"/>
              </a:endParaRPr>
            </a:p>
          </p:txBody>
        </p:sp>
        <p:sp>
          <p:nvSpPr>
            <p:cNvPr id="171" name="Rectangle 2217">
              <a:extLst>
                <a:ext uri="{FF2B5EF4-FFF2-40B4-BE49-F238E27FC236}">
                  <a16:creationId xmlns:a16="http://schemas.microsoft.com/office/drawing/2014/main" id="{E1EAA82C-3A07-4A07-8475-7A042F5321C7}"/>
                </a:ext>
              </a:extLst>
            </p:cNvPr>
            <p:cNvSpPr>
              <a:spLocks noChangeArrowheads="1"/>
            </p:cNvSpPr>
            <p:nvPr/>
          </p:nvSpPr>
          <p:spPr bwMode="auto">
            <a:xfrm>
              <a:off x="2596"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2</a:t>
              </a:r>
              <a:endParaRPr lang="ko-KR" altLang="en-US" b="0">
                <a:solidFill>
                  <a:srgbClr val="000000"/>
                </a:solidFill>
                <a:ea typeface="Gulim" panose="020B0600000101010101" pitchFamily="34" charset="-127"/>
              </a:endParaRPr>
            </a:p>
          </p:txBody>
        </p:sp>
        <p:sp>
          <p:nvSpPr>
            <p:cNvPr id="172" name="Rectangle 2218">
              <a:extLst>
                <a:ext uri="{FF2B5EF4-FFF2-40B4-BE49-F238E27FC236}">
                  <a16:creationId xmlns:a16="http://schemas.microsoft.com/office/drawing/2014/main" id="{458BC862-7668-4DA1-A090-73FD1E16BDF1}"/>
                </a:ext>
              </a:extLst>
            </p:cNvPr>
            <p:cNvSpPr>
              <a:spLocks noChangeArrowheads="1"/>
            </p:cNvSpPr>
            <p:nvPr/>
          </p:nvSpPr>
          <p:spPr bwMode="auto">
            <a:xfrm>
              <a:off x="271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3</a:t>
              </a:r>
              <a:endParaRPr lang="ko-KR" altLang="en-US" b="0">
                <a:solidFill>
                  <a:srgbClr val="000000"/>
                </a:solidFill>
                <a:ea typeface="Gulim" panose="020B0600000101010101" pitchFamily="34" charset="-127"/>
              </a:endParaRPr>
            </a:p>
          </p:txBody>
        </p:sp>
        <p:sp>
          <p:nvSpPr>
            <p:cNvPr id="173" name="Rectangle 2219">
              <a:extLst>
                <a:ext uri="{FF2B5EF4-FFF2-40B4-BE49-F238E27FC236}">
                  <a16:creationId xmlns:a16="http://schemas.microsoft.com/office/drawing/2014/main" id="{7B31E065-A3C4-4E9D-AC85-984D093DAFF0}"/>
                </a:ext>
              </a:extLst>
            </p:cNvPr>
            <p:cNvSpPr>
              <a:spLocks noChangeArrowheads="1"/>
            </p:cNvSpPr>
            <p:nvPr/>
          </p:nvSpPr>
          <p:spPr bwMode="auto">
            <a:xfrm>
              <a:off x="2826"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4</a:t>
              </a:r>
              <a:endParaRPr lang="ko-KR" altLang="en-US" b="0">
                <a:solidFill>
                  <a:srgbClr val="000000"/>
                </a:solidFill>
                <a:ea typeface="Gulim" panose="020B0600000101010101" pitchFamily="34" charset="-127"/>
              </a:endParaRPr>
            </a:p>
          </p:txBody>
        </p:sp>
        <p:sp>
          <p:nvSpPr>
            <p:cNvPr id="174" name="Rectangle 2220">
              <a:extLst>
                <a:ext uri="{FF2B5EF4-FFF2-40B4-BE49-F238E27FC236}">
                  <a16:creationId xmlns:a16="http://schemas.microsoft.com/office/drawing/2014/main" id="{1E8EFCC1-2696-4F78-B033-E55036A6D464}"/>
                </a:ext>
              </a:extLst>
            </p:cNvPr>
            <p:cNvSpPr>
              <a:spLocks noChangeArrowheads="1"/>
            </p:cNvSpPr>
            <p:nvPr/>
          </p:nvSpPr>
          <p:spPr bwMode="auto">
            <a:xfrm>
              <a:off x="294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5</a:t>
              </a:r>
              <a:endParaRPr lang="ko-KR" altLang="en-US" b="0">
                <a:solidFill>
                  <a:srgbClr val="000000"/>
                </a:solidFill>
                <a:ea typeface="Gulim" panose="020B0600000101010101" pitchFamily="34" charset="-127"/>
              </a:endParaRPr>
            </a:p>
          </p:txBody>
        </p:sp>
        <p:sp>
          <p:nvSpPr>
            <p:cNvPr id="175" name="Rectangle 2221">
              <a:extLst>
                <a:ext uri="{FF2B5EF4-FFF2-40B4-BE49-F238E27FC236}">
                  <a16:creationId xmlns:a16="http://schemas.microsoft.com/office/drawing/2014/main" id="{7AF6D4BD-905D-4BCF-B12B-8B197EC7C749}"/>
                </a:ext>
              </a:extLst>
            </p:cNvPr>
            <p:cNvSpPr>
              <a:spLocks noChangeArrowheads="1"/>
            </p:cNvSpPr>
            <p:nvPr/>
          </p:nvSpPr>
          <p:spPr bwMode="auto">
            <a:xfrm>
              <a:off x="3057"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6</a:t>
              </a:r>
              <a:endParaRPr lang="ko-KR" altLang="en-US" b="0">
                <a:solidFill>
                  <a:srgbClr val="000000"/>
                </a:solidFill>
                <a:ea typeface="Gulim" panose="020B0600000101010101" pitchFamily="34" charset="-127"/>
              </a:endParaRPr>
            </a:p>
          </p:txBody>
        </p:sp>
        <p:sp>
          <p:nvSpPr>
            <p:cNvPr id="176" name="Rectangle 2222">
              <a:extLst>
                <a:ext uri="{FF2B5EF4-FFF2-40B4-BE49-F238E27FC236}">
                  <a16:creationId xmlns:a16="http://schemas.microsoft.com/office/drawing/2014/main" id="{182261FD-C516-45FC-B9E1-A7A8928AD1BC}"/>
                </a:ext>
              </a:extLst>
            </p:cNvPr>
            <p:cNvSpPr>
              <a:spLocks noChangeArrowheads="1"/>
            </p:cNvSpPr>
            <p:nvPr/>
          </p:nvSpPr>
          <p:spPr bwMode="auto">
            <a:xfrm>
              <a:off x="317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7</a:t>
              </a:r>
              <a:endParaRPr lang="ko-KR" altLang="en-US" b="0">
                <a:solidFill>
                  <a:srgbClr val="000000"/>
                </a:solidFill>
                <a:ea typeface="Gulim" panose="020B0600000101010101" pitchFamily="34" charset="-127"/>
              </a:endParaRPr>
            </a:p>
          </p:txBody>
        </p:sp>
        <p:sp>
          <p:nvSpPr>
            <p:cNvPr id="177" name="Rectangle 2223">
              <a:extLst>
                <a:ext uri="{FF2B5EF4-FFF2-40B4-BE49-F238E27FC236}">
                  <a16:creationId xmlns:a16="http://schemas.microsoft.com/office/drawing/2014/main" id="{AD3A2A7A-CCD1-4A8B-B7E1-1F28B6763A23}"/>
                </a:ext>
              </a:extLst>
            </p:cNvPr>
            <p:cNvSpPr>
              <a:spLocks noChangeArrowheads="1"/>
            </p:cNvSpPr>
            <p:nvPr/>
          </p:nvSpPr>
          <p:spPr bwMode="auto">
            <a:xfrm>
              <a:off x="3288"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8</a:t>
              </a:r>
              <a:endParaRPr lang="ko-KR" altLang="en-US" b="0">
                <a:solidFill>
                  <a:srgbClr val="000000"/>
                </a:solidFill>
                <a:ea typeface="Gulim" panose="020B0600000101010101" pitchFamily="34" charset="-127"/>
              </a:endParaRPr>
            </a:p>
          </p:txBody>
        </p:sp>
        <p:sp>
          <p:nvSpPr>
            <p:cNvPr id="178" name="Rectangle 2224">
              <a:extLst>
                <a:ext uri="{FF2B5EF4-FFF2-40B4-BE49-F238E27FC236}">
                  <a16:creationId xmlns:a16="http://schemas.microsoft.com/office/drawing/2014/main" id="{EC8FA471-528A-4772-8DD0-6944A7DE96A4}"/>
                </a:ext>
              </a:extLst>
            </p:cNvPr>
            <p:cNvSpPr>
              <a:spLocks noChangeArrowheads="1"/>
            </p:cNvSpPr>
            <p:nvPr/>
          </p:nvSpPr>
          <p:spPr bwMode="auto">
            <a:xfrm>
              <a:off x="3406"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9</a:t>
              </a:r>
              <a:endParaRPr lang="ko-KR" altLang="en-US" b="0">
                <a:solidFill>
                  <a:srgbClr val="000000"/>
                </a:solidFill>
                <a:ea typeface="Gulim" panose="020B0600000101010101" pitchFamily="34" charset="-127"/>
              </a:endParaRPr>
            </a:p>
          </p:txBody>
        </p:sp>
        <p:sp>
          <p:nvSpPr>
            <p:cNvPr id="179" name="Rectangle 2225">
              <a:extLst>
                <a:ext uri="{FF2B5EF4-FFF2-40B4-BE49-F238E27FC236}">
                  <a16:creationId xmlns:a16="http://schemas.microsoft.com/office/drawing/2014/main" id="{FAD0652D-F7F0-429A-8C18-3A6F849C29D4}"/>
                </a:ext>
              </a:extLst>
            </p:cNvPr>
            <p:cNvSpPr>
              <a:spLocks noChangeArrowheads="1"/>
            </p:cNvSpPr>
            <p:nvPr/>
          </p:nvSpPr>
          <p:spPr bwMode="auto">
            <a:xfrm>
              <a:off x="3498" y="4070"/>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10</a:t>
              </a:r>
              <a:endParaRPr lang="ko-KR" altLang="en-US" b="0">
                <a:solidFill>
                  <a:srgbClr val="000000"/>
                </a:solidFill>
                <a:ea typeface="Gulim" panose="020B0600000101010101" pitchFamily="34" charset="-127"/>
              </a:endParaRPr>
            </a:p>
          </p:txBody>
        </p:sp>
        <p:sp>
          <p:nvSpPr>
            <p:cNvPr id="180" name="Rectangle 2226">
              <a:extLst>
                <a:ext uri="{FF2B5EF4-FFF2-40B4-BE49-F238E27FC236}">
                  <a16:creationId xmlns:a16="http://schemas.microsoft.com/office/drawing/2014/main" id="{C516ED68-67EE-4D38-A019-10FB3E587606}"/>
                </a:ext>
              </a:extLst>
            </p:cNvPr>
            <p:cNvSpPr>
              <a:spLocks noChangeArrowheads="1"/>
            </p:cNvSpPr>
            <p:nvPr/>
          </p:nvSpPr>
          <p:spPr bwMode="auto">
            <a:xfrm>
              <a:off x="2233"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b="0">
                <a:solidFill>
                  <a:srgbClr val="000000"/>
                </a:solidFill>
              </a:endParaRPr>
            </a:p>
          </p:txBody>
        </p:sp>
        <p:sp>
          <p:nvSpPr>
            <p:cNvPr id="181" name="Line 2227">
              <a:extLst>
                <a:ext uri="{FF2B5EF4-FFF2-40B4-BE49-F238E27FC236}">
                  <a16:creationId xmlns:a16="http://schemas.microsoft.com/office/drawing/2014/main" id="{4AE671B1-72B1-41A3-B5F7-79BAD61585A1}"/>
                </a:ext>
              </a:extLst>
            </p:cNvPr>
            <p:cNvSpPr>
              <a:spLocks noChangeShapeType="1"/>
            </p:cNvSpPr>
            <p:nvPr/>
          </p:nvSpPr>
          <p:spPr bwMode="auto">
            <a:xfrm>
              <a:off x="3181" y="3456"/>
              <a:ext cx="0" cy="1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82" name="Freeform 2228">
              <a:extLst>
                <a:ext uri="{FF2B5EF4-FFF2-40B4-BE49-F238E27FC236}">
                  <a16:creationId xmlns:a16="http://schemas.microsoft.com/office/drawing/2014/main" id="{5A4E7518-35D2-4270-BCE6-15BDD8AC277E}"/>
                </a:ext>
              </a:extLst>
            </p:cNvPr>
            <p:cNvSpPr>
              <a:spLocks/>
            </p:cNvSpPr>
            <p:nvPr/>
          </p:nvSpPr>
          <p:spPr bwMode="auto">
            <a:xfrm>
              <a:off x="3033" y="3600"/>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83" name="Freeform 2229">
              <a:extLst>
                <a:ext uri="{FF2B5EF4-FFF2-40B4-BE49-F238E27FC236}">
                  <a16:creationId xmlns:a16="http://schemas.microsoft.com/office/drawing/2014/main" id="{3F3DBF20-0820-4006-9F2B-C87285D1DA21}"/>
                </a:ext>
              </a:extLst>
            </p:cNvPr>
            <p:cNvSpPr>
              <a:spLocks/>
            </p:cNvSpPr>
            <p:nvPr/>
          </p:nvSpPr>
          <p:spPr bwMode="auto">
            <a:xfrm>
              <a:off x="3024" y="3792"/>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FF0000"/>
            </a:solidFill>
            <a:ln w="9525">
              <a:solidFill>
                <a:srgbClr val="FF000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grpSp>
      <p:sp>
        <p:nvSpPr>
          <p:cNvPr id="184" name="Rectangle 2230">
            <a:extLst>
              <a:ext uri="{FF2B5EF4-FFF2-40B4-BE49-F238E27FC236}">
                <a16:creationId xmlns:a16="http://schemas.microsoft.com/office/drawing/2014/main" id="{204FE0AE-40DF-4A13-BCF2-694A3AE69765}"/>
              </a:ext>
            </a:extLst>
          </p:cNvPr>
          <p:cNvSpPr>
            <a:spLocks noChangeArrowheads="1"/>
          </p:cNvSpPr>
          <p:nvPr/>
        </p:nvSpPr>
        <p:spPr bwMode="auto">
          <a:xfrm>
            <a:off x="3557146" y="3657600"/>
            <a:ext cx="157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en-US" altLang="ko-KR" sz="1400" b="0">
                <a:ea typeface="Gulim" panose="020B0600000101010101" pitchFamily="34" charset="-127"/>
              </a:rPr>
              <a:t>Total Cost = 26</a:t>
            </a:r>
          </a:p>
        </p:txBody>
      </p:sp>
      <p:sp>
        <p:nvSpPr>
          <p:cNvPr id="185" name="Line 2231">
            <a:extLst>
              <a:ext uri="{FF2B5EF4-FFF2-40B4-BE49-F238E27FC236}">
                <a16:creationId xmlns:a16="http://schemas.microsoft.com/office/drawing/2014/main" id="{93B444CC-68F1-4503-B7AA-32CEDC83BAB8}"/>
              </a:ext>
            </a:extLst>
          </p:cNvPr>
          <p:cNvSpPr>
            <a:spLocks noChangeShapeType="1"/>
          </p:cNvSpPr>
          <p:nvPr/>
        </p:nvSpPr>
        <p:spPr bwMode="auto">
          <a:xfrm flipV="1">
            <a:off x="5316096" y="3505200"/>
            <a:ext cx="0" cy="381000"/>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86" name="Text Box 2232">
            <a:extLst>
              <a:ext uri="{FF2B5EF4-FFF2-40B4-BE49-F238E27FC236}">
                <a16:creationId xmlns:a16="http://schemas.microsoft.com/office/drawing/2014/main" id="{E70C8F05-4D3F-4207-9F49-DCA2E02A687A}"/>
              </a:ext>
            </a:extLst>
          </p:cNvPr>
          <p:cNvSpPr txBox="1">
            <a:spLocks noChangeArrowheads="1"/>
          </p:cNvSpPr>
          <p:nvPr/>
        </p:nvSpPr>
        <p:spPr bwMode="auto">
          <a:xfrm>
            <a:off x="2344296" y="4419600"/>
            <a:ext cx="1219200"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eaLnBrk="1" hangingPunct="1">
              <a:spcBef>
                <a:spcPct val="50000"/>
              </a:spcBef>
              <a:buClrTx/>
              <a:buFontTx/>
              <a:buNone/>
            </a:pPr>
            <a:r>
              <a:rPr lang="en-US" altLang="ko-KR" sz="1400" b="0">
                <a:latin typeface="Tahoma" panose="020B0604030504040204" pitchFamily="34" charset="0"/>
                <a:ea typeface="Gulim" panose="020B0600000101010101" pitchFamily="34" charset="-127"/>
              </a:rPr>
              <a:t>Swapping O and O</a:t>
            </a:r>
            <a:r>
              <a:rPr lang="en-US" altLang="ko-KR" sz="1400" b="0" baseline="-25000">
                <a:latin typeface="Tahoma" panose="020B0604030504040204" pitchFamily="34" charset="0"/>
                <a:ea typeface="Gulim" panose="020B0600000101010101" pitchFamily="34" charset="-127"/>
              </a:rPr>
              <a:t>ramdom </a:t>
            </a:r>
          </a:p>
          <a:p>
            <a:pPr algn="ctr" eaLnBrk="1" hangingPunct="1">
              <a:spcBef>
                <a:spcPct val="50000"/>
              </a:spcBef>
              <a:buClrTx/>
              <a:buFontTx/>
              <a:buNone/>
            </a:pPr>
            <a:r>
              <a:rPr lang="en-US" altLang="ko-KR" sz="1400" b="0">
                <a:latin typeface="Tahoma" panose="020B0604030504040204" pitchFamily="34" charset="0"/>
                <a:ea typeface="Gulim" panose="020B0600000101010101" pitchFamily="34" charset="-127"/>
              </a:rPr>
              <a:t>If quality is improved.</a:t>
            </a:r>
          </a:p>
        </p:txBody>
      </p:sp>
      <p:sp>
        <p:nvSpPr>
          <p:cNvPr id="187" name="Text Box 2233">
            <a:extLst>
              <a:ext uri="{FF2B5EF4-FFF2-40B4-BE49-F238E27FC236}">
                <a16:creationId xmlns:a16="http://schemas.microsoft.com/office/drawing/2014/main" id="{2D905C4C-27E9-42DE-B64F-1E6B5C1F548F}"/>
              </a:ext>
            </a:extLst>
          </p:cNvPr>
          <p:cNvSpPr txBox="1">
            <a:spLocks noChangeArrowheads="1"/>
          </p:cNvSpPr>
          <p:nvPr/>
        </p:nvSpPr>
        <p:spPr bwMode="auto">
          <a:xfrm>
            <a:off x="-17904" y="4548187"/>
            <a:ext cx="23320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eaLnBrk="1" hangingPunct="1">
              <a:spcBef>
                <a:spcPct val="0"/>
              </a:spcBef>
              <a:buClrTx/>
              <a:buFontTx/>
              <a:buNone/>
            </a:pPr>
            <a:r>
              <a:rPr lang="en-US" altLang="ko-KR" sz="2000">
                <a:latin typeface="Tahoma" panose="020B0604030504040204" pitchFamily="34" charset="0"/>
                <a:ea typeface="Gulim" panose="020B0600000101010101" pitchFamily="34" charset="-127"/>
              </a:rPr>
              <a:t>Do loop</a:t>
            </a:r>
          </a:p>
          <a:p>
            <a:pPr algn="ctr" eaLnBrk="1" hangingPunct="1">
              <a:spcBef>
                <a:spcPct val="0"/>
              </a:spcBef>
              <a:buClrTx/>
              <a:buFontTx/>
              <a:buNone/>
            </a:pPr>
            <a:r>
              <a:rPr lang="en-US" altLang="ko-KR" sz="2000">
                <a:latin typeface="Tahoma" panose="020B0604030504040204" pitchFamily="34" charset="0"/>
                <a:ea typeface="Gulim" panose="020B0600000101010101" pitchFamily="34" charset="-127"/>
              </a:rPr>
              <a:t>Until no change</a:t>
            </a:r>
          </a:p>
        </p:txBody>
      </p:sp>
      <p:grpSp>
        <p:nvGrpSpPr>
          <p:cNvPr id="188" name="Group 2234">
            <a:extLst>
              <a:ext uri="{FF2B5EF4-FFF2-40B4-BE49-F238E27FC236}">
                <a16:creationId xmlns:a16="http://schemas.microsoft.com/office/drawing/2014/main" id="{CEE8C7E0-71AF-4441-A5A1-6742F2EDBA57}"/>
              </a:ext>
            </a:extLst>
          </p:cNvPr>
          <p:cNvGrpSpPr>
            <a:grpSpLocks/>
          </p:cNvGrpSpPr>
          <p:nvPr/>
        </p:nvGrpSpPr>
        <p:grpSpPr bwMode="auto">
          <a:xfrm>
            <a:off x="6803584" y="4002087"/>
            <a:ext cx="2176462" cy="2035175"/>
            <a:chOff x="4297" y="2905"/>
            <a:chExt cx="1371" cy="1282"/>
          </a:xfrm>
        </p:grpSpPr>
        <p:sp>
          <p:nvSpPr>
            <p:cNvPr id="189" name="Rectangle 2235">
              <a:extLst>
                <a:ext uri="{FF2B5EF4-FFF2-40B4-BE49-F238E27FC236}">
                  <a16:creationId xmlns:a16="http://schemas.microsoft.com/office/drawing/2014/main" id="{4C32FADF-2B83-4608-AD96-70F3A504C6B6}"/>
                </a:ext>
              </a:extLst>
            </p:cNvPr>
            <p:cNvSpPr>
              <a:spLocks noChangeArrowheads="1"/>
            </p:cNvSpPr>
            <p:nvPr/>
          </p:nvSpPr>
          <p:spPr bwMode="auto">
            <a:xfrm>
              <a:off x="4297" y="2905"/>
              <a:ext cx="1371" cy="1282"/>
            </a:xfrm>
            <a:prstGeom prst="rect">
              <a:avLst/>
            </a:prstGeom>
            <a:solidFill>
              <a:srgbClr val="FFFFFF"/>
            </a:solidFill>
            <a:ln w="0">
              <a:solidFill>
                <a:srgbClr val="000000"/>
              </a:solidFill>
              <a:miter lim="800000"/>
              <a:headEnd/>
              <a:tailEnd/>
            </a:ln>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b="0">
                <a:solidFill>
                  <a:srgbClr val="000000"/>
                </a:solidFill>
              </a:endParaRPr>
            </a:p>
          </p:txBody>
        </p:sp>
        <p:sp>
          <p:nvSpPr>
            <p:cNvPr id="190" name="Rectangle 2236">
              <a:extLst>
                <a:ext uri="{FF2B5EF4-FFF2-40B4-BE49-F238E27FC236}">
                  <a16:creationId xmlns:a16="http://schemas.microsoft.com/office/drawing/2014/main" id="{4919317A-7A0B-40FD-AB94-C24BF77FA684}"/>
                </a:ext>
              </a:extLst>
            </p:cNvPr>
            <p:cNvSpPr>
              <a:spLocks noChangeArrowheads="1"/>
            </p:cNvSpPr>
            <p:nvPr/>
          </p:nvSpPr>
          <p:spPr bwMode="auto">
            <a:xfrm>
              <a:off x="4440"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b="0">
                <a:solidFill>
                  <a:srgbClr val="000000"/>
                </a:solidFill>
              </a:endParaRPr>
            </a:p>
          </p:txBody>
        </p:sp>
        <p:sp>
          <p:nvSpPr>
            <p:cNvPr id="191" name="Line 2237">
              <a:extLst>
                <a:ext uri="{FF2B5EF4-FFF2-40B4-BE49-F238E27FC236}">
                  <a16:creationId xmlns:a16="http://schemas.microsoft.com/office/drawing/2014/main" id="{DB78205D-582A-43D3-B10D-18980533C7F4}"/>
                </a:ext>
              </a:extLst>
            </p:cNvPr>
            <p:cNvSpPr>
              <a:spLocks noChangeShapeType="1"/>
            </p:cNvSpPr>
            <p:nvPr/>
          </p:nvSpPr>
          <p:spPr bwMode="auto">
            <a:xfrm>
              <a:off x="4440"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92" name="Line 2238">
              <a:extLst>
                <a:ext uri="{FF2B5EF4-FFF2-40B4-BE49-F238E27FC236}">
                  <a16:creationId xmlns:a16="http://schemas.microsoft.com/office/drawing/2014/main" id="{16DBD269-DF39-469D-A002-0FD67865E9F5}"/>
                </a:ext>
              </a:extLst>
            </p:cNvPr>
            <p:cNvSpPr>
              <a:spLocks noChangeShapeType="1"/>
            </p:cNvSpPr>
            <p:nvPr/>
          </p:nvSpPr>
          <p:spPr bwMode="auto">
            <a:xfrm>
              <a:off x="4440"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93" name="Line 2239">
              <a:extLst>
                <a:ext uri="{FF2B5EF4-FFF2-40B4-BE49-F238E27FC236}">
                  <a16:creationId xmlns:a16="http://schemas.microsoft.com/office/drawing/2014/main" id="{2E177732-77E5-41CB-B264-E7F586B6285E}"/>
                </a:ext>
              </a:extLst>
            </p:cNvPr>
            <p:cNvSpPr>
              <a:spLocks noChangeShapeType="1"/>
            </p:cNvSpPr>
            <p:nvPr/>
          </p:nvSpPr>
          <p:spPr bwMode="auto">
            <a:xfrm>
              <a:off x="4440"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94" name="Line 2240">
              <a:extLst>
                <a:ext uri="{FF2B5EF4-FFF2-40B4-BE49-F238E27FC236}">
                  <a16:creationId xmlns:a16="http://schemas.microsoft.com/office/drawing/2014/main" id="{52BBE53A-24BD-409F-95D4-7E1BA3FECEFE}"/>
                </a:ext>
              </a:extLst>
            </p:cNvPr>
            <p:cNvSpPr>
              <a:spLocks noChangeShapeType="1"/>
            </p:cNvSpPr>
            <p:nvPr/>
          </p:nvSpPr>
          <p:spPr bwMode="auto">
            <a:xfrm>
              <a:off x="4440"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95" name="Line 2241">
              <a:extLst>
                <a:ext uri="{FF2B5EF4-FFF2-40B4-BE49-F238E27FC236}">
                  <a16:creationId xmlns:a16="http://schemas.microsoft.com/office/drawing/2014/main" id="{90E8A538-0D72-49C6-A2DF-AE7ACC15E673}"/>
                </a:ext>
              </a:extLst>
            </p:cNvPr>
            <p:cNvSpPr>
              <a:spLocks noChangeShapeType="1"/>
            </p:cNvSpPr>
            <p:nvPr/>
          </p:nvSpPr>
          <p:spPr bwMode="auto">
            <a:xfrm>
              <a:off x="4440"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96" name="Line 2242">
              <a:extLst>
                <a:ext uri="{FF2B5EF4-FFF2-40B4-BE49-F238E27FC236}">
                  <a16:creationId xmlns:a16="http://schemas.microsoft.com/office/drawing/2014/main" id="{4431D239-85E1-4DF5-B018-64D82AA6A1B4}"/>
                </a:ext>
              </a:extLst>
            </p:cNvPr>
            <p:cNvSpPr>
              <a:spLocks noChangeShapeType="1"/>
            </p:cNvSpPr>
            <p:nvPr/>
          </p:nvSpPr>
          <p:spPr bwMode="auto">
            <a:xfrm>
              <a:off x="4440"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97" name="Line 2243">
              <a:extLst>
                <a:ext uri="{FF2B5EF4-FFF2-40B4-BE49-F238E27FC236}">
                  <a16:creationId xmlns:a16="http://schemas.microsoft.com/office/drawing/2014/main" id="{55EA1387-5EFC-46D0-BE07-86C4BE8675C0}"/>
                </a:ext>
              </a:extLst>
            </p:cNvPr>
            <p:cNvSpPr>
              <a:spLocks noChangeShapeType="1"/>
            </p:cNvSpPr>
            <p:nvPr/>
          </p:nvSpPr>
          <p:spPr bwMode="auto">
            <a:xfrm>
              <a:off x="4440"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98" name="Line 2244">
              <a:extLst>
                <a:ext uri="{FF2B5EF4-FFF2-40B4-BE49-F238E27FC236}">
                  <a16:creationId xmlns:a16="http://schemas.microsoft.com/office/drawing/2014/main" id="{624DA76E-40FD-42F3-A61D-119565FB9A4B}"/>
                </a:ext>
              </a:extLst>
            </p:cNvPr>
            <p:cNvSpPr>
              <a:spLocks noChangeShapeType="1"/>
            </p:cNvSpPr>
            <p:nvPr/>
          </p:nvSpPr>
          <p:spPr bwMode="auto">
            <a:xfrm>
              <a:off x="4440"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99" name="Line 2245">
              <a:extLst>
                <a:ext uri="{FF2B5EF4-FFF2-40B4-BE49-F238E27FC236}">
                  <a16:creationId xmlns:a16="http://schemas.microsoft.com/office/drawing/2014/main" id="{9DB9F8DB-7F3C-4245-B416-5CFD4536F393}"/>
                </a:ext>
              </a:extLst>
            </p:cNvPr>
            <p:cNvSpPr>
              <a:spLocks noChangeShapeType="1"/>
            </p:cNvSpPr>
            <p:nvPr/>
          </p:nvSpPr>
          <p:spPr bwMode="auto">
            <a:xfrm>
              <a:off x="4440"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00" name="Line 2246">
              <a:extLst>
                <a:ext uri="{FF2B5EF4-FFF2-40B4-BE49-F238E27FC236}">
                  <a16:creationId xmlns:a16="http://schemas.microsoft.com/office/drawing/2014/main" id="{AEA38A27-4BD4-4E63-9F2A-10044AD899D3}"/>
                </a:ext>
              </a:extLst>
            </p:cNvPr>
            <p:cNvSpPr>
              <a:spLocks noChangeShapeType="1"/>
            </p:cNvSpPr>
            <p:nvPr/>
          </p:nvSpPr>
          <p:spPr bwMode="auto">
            <a:xfrm>
              <a:off x="4440"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01" name="Line 2247">
              <a:extLst>
                <a:ext uri="{FF2B5EF4-FFF2-40B4-BE49-F238E27FC236}">
                  <a16:creationId xmlns:a16="http://schemas.microsoft.com/office/drawing/2014/main" id="{6365F4BD-92E1-40FF-8DA9-41F6FF147922}"/>
                </a:ext>
              </a:extLst>
            </p:cNvPr>
            <p:cNvSpPr>
              <a:spLocks noChangeShapeType="1"/>
            </p:cNvSpPr>
            <p:nvPr/>
          </p:nvSpPr>
          <p:spPr bwMode="auto">
            <a:xfrm>
              <a:off x="455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02" name="Line 2248">
              <a:extLst>
                <a:ext uri="{FF2B5EF4-FFF2-40B4-BE49-F238E27FC236}">
                  <a16:creationId xmlns:a16="http://schemas.microsoft.com/office/drawing/2014/main" id="{FB953858-6597-4384-B293-863E8E9B1772}"/>
                </a:ext>
              </a:extLst>
            </p:cNvPr>
            <p:cNvSpPr>
              <a:spLocks noChangeShapeType="1"/>
            </p:cNvSpPr>
            <p:nvPr/>
          </p:nvSpPr>
          <p:spPr bwMode="auto">
            <a:xfrm>
              <a:off x="467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03" name="Line 2249">
              <a:extLst>
                <a:ext uri="{FF2B5EF4-FFF2-40B4-BE49-F238E27FC236}">
                  <a16:creationId xmlns:a16="http://schemas.microsoft.com/office/drawing/2014/main" id="{38AA2815-3B95-4CB1-BF22-05BE92D68E89}"/>
                </a:ext>
              </a:extLst>
            </p:cNvPr>
            <p:cNvSpPr>
              <a:spLocks noChangeShapeType="1"/>
            </p:cNvSpPr>
            <p:nvPr/>
          </p:nvSpPr>
          <p:spPr bwMode="auto">
            <a:xfrm>
              <a:off x="478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04" name="Line 2250">
              <a:extLst>
                <a:ext uri="{FF2B5EF4-FFF2-40B4-BE49-F238E27FC236}">
                  <a16:creationId xmlns:a16="http://schemas.microsoft.com/office/drawing/2014/main" id="{5C056E5D-D652-403B-9963-A18E5382C486}"/>
                </a:ext>
              </a:extLst>
            </p:cNvPr>
            <p:cNvSpPr>
              <a:spLocks noChangeShapeType="1"/>
            </p:cNvSpPr>
            <p:nvPr/>
          </p:nvSpPr>
          <p:spPr bwMode="auto">
            <a:xfrm>
              <a:off x="490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05" name="Line 2251">
              <a:extLst>
                <a:ext uri="{FF2B5EF4-FFF2-40B4-BE49-F238E27FC236}">
                  <a16:creationId xmlns:a16="http://schemas.microsoft.com/office/drawing/2014/main" id="{0474909D-F636-43D0-814F-F4117763EFA7}"/>
                </a:ext>
              </a:extLst>
            </p:cNvPr>
            <p:cNvSpPr>
              <a:spLocks noChangeShapeType="1"/>
            </p:cNvSpPr>
            <p:nvPr/>
          </p:nvSpPr>
          <p:spPr bwMode="auto">
            <a:xfrm>
              <a:off x="502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06" name="Line 2252">
              <a:extLst>
                <a:ext uri="{FF2B5EF4-FFF2-40B4-BE49-F238E27FC236}">
                  <a16:creationId xmlns:a16="http://schemas.microsoft.com/office/drawing/2014/main" id="{B7CFB9A2-BC32-4CE0-B5AF-4FE199FBEFBB}"/>
                </a:ext>
              </a:extLst>
            </p:cNvPr>
            <p:cNvSpPr>
              <a:spLocks noChangeShapeType="1"/>
            </p:cNvSpPr>
            <p:nvPr/>
          </p:nvSpPr>
          <p:spPr bwMode="auto">
            <a:xfrm>
              <a:off x="513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07" name="Line 2253">
              <a:extLst>
                <a:ext uri="{FF2B5EF4-FFF2-40B4-BE49-F238E27FC236}">
                  <a16:creationId xmlns:a16="http://schemas.microsoft.com/office/drawing/2014/main" id="{48B8E39E-7685-448B-9EFA-93A35292ACBF}"/>
                </a:ext>
              </a:extLst>
            </p:cNvPr>
            <p:cNvSpPr>
              <a:spLocks noChangeShapeType="1"/>
            </p:cNvSpPr>
            <p:nvPr/>
          </p:nvSpPr>
          <p:spPr bwMode="auto">
            <a:xfrm>
              <a:off x="525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08" name="Line 2254">
              <a:extLst>
                <a:ext uri="{FF2B5EF4-FFF2-40B4-BE49-F238E27FC236}">
                  <a16:creationId xmlns:a16="http://schemas.microsoft.com/office/drawing/2014/main" id="{D8E3537D-8FAF-42A9-83FC-A919C9A095F2}"/>
                </a:ext>
              </a:extLst>
            </p:cNvPr>
            <p:cNvSpPr>
              <a:spLocks noChangeShapeType="1"/>
            </p:cNvSpPr>
            <p:nvPr/>
          </p:nvSpPr>
          <p:spPr bwMode="auto">
            <a:xfrm>
              <a:off x="5363"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09" name="Line 2255">
              <a:extLst>
                <a:ext uri="{FF2B5EF4-FFF2-40B4-BE49-F238E27FC236}">
                  <a16:creationId xmlns:a16="http://schemas.microsoft.com/office/drawing/2014/main" id="{0AB196D4-6CDA-4636-B5F5-6CD82B0F8BE6}"/>
                </a:ext>
              </a:extLst>
            </p:cNvPr>
            <p:cNvSpPr>
              <a:spLocks noChangeShapeType="1"/>
            </p:cNvSpPr>
            <p:nvPr/>
          </p:nvSpPr>
          <p:spPr bwMode="auto">
            <a:xfrm>
              <a:off x="548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10" name="Line 2256">
              <a:extLst>
                <a:ext uri="{FF2B5EF4-FFF2-40B4-BE49-F238E27FC236}">
                  <a16:creationId xmlns:a16="http://schemas.microsoft.com/office/drawing/2014/main" id="{05074E3D-8D11-4F18-8C4B-83BDA972AAF7}"/>
                </a:ext>
              </a:extLst>
            </p:cNvPr>
            <p:cNvSpPr>
              <a:spLocks noChangeShapeType="1"/>
            </p:cNvSpPr>
            <p:nvPr/>
          </p:nvSpPr>
          <p:spPr bwMode="auto">
            <a:xfrm>
              <a:off x="5594"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11" name="Rectangle 2257">
              <a:extLst>
                <a:ext uri="{FF2B5EF4-FFF2-40B4-BE49-F238E27FC236}">
                  <a16:creationId xmlns:a16="http://schemas.microsoft.com/office/drawing/2014/main" id="{86BC11B9-FC69-4D1A-A7F8-85698D3EDB6C}"/>
                </a:ext>
              </a:extLst>
            </p:cNvPr>
            <p:cNvSpPr>
              <a:spLocks noChangeArrowheads="1"/>
            </p:cNvSpPr>
            <p:nvPr/>
          </p:nvSpPr>
          <p:spPr bwMode="auto">
            <a:xfrm>
              <a:off x="4440"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b="0">
                <a:solidFill>
                  <a:srgbClr val="000000"/>
                </a:solidFill>
              </a:endParaRPr>
            </a:p>
          </p:txBody>
        </p:sp>
        <p:sp>
          <p:nvSpPr>
            <p:cNvPr id="212" name="Line 2258">
              <a:extLst>
                <a:ext uri="{FF2B5EF4-FFF2-40B4-BE49-F238E27FC236}">
                  <a16:creationId xmlns:a16="http://schemas.microsoft.com/office/drawing/2014/main" id="{DE5C6162-A320-4BF8-80B3-CC054BC564C9}"/>
                </a:ext>
              </a:extLst>
            </p:cNvPr>
            <p:cNvSpPr>
              <a:spLocks noChangeShapeType="1"/>
            </p:cNvSpPr>
            <p:nvPr/>
          </p:nvSpPr>
          <p:spPr bwMode="auto">
            <a:xfrm>
              <a:off x="444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13" name="Line 2259">
              <a:extLst>
                <a:ext uri="{FF2B5EF4-FFF2-40B4-BE49-F238E27FC236}">
                  <a16:creationId xmlns:a16="http://schemas.microsoft.com/office/drawing/2014/main" id="{38F01944-8B98-405B-863A-558E88E636D8}"/>
                </a:ext>
              </a:extLst>
            </p:cNvPr>
            <p:cNvSpPr>
              <a:spLocks noChangeShapeType="1"/>
            </p:cNvSpPr>
            <p:nvPr/>
          </p:nvSpPr>
          <p:spPr bwMode="auto">
            <a:xfrm>
              <a:off x="4428"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14" name="Line 2260">
              <a:extLst>
                <a:ext uri="{FF2B5EF4-FFF2-40B4-BE49-F238E27FC236}">
                  <a16:creationId xmlns:a16="http://schemas.microsoft.com/office/drawing/2014/main" id="{0B949213-4172-4A35-AF8E-FE56661DE0BB}"/>
                </a:ext>
              </a:extLst>
            </p:cNvPr>
            <p:cNvSpPr>
              <a:spLocks noChangeShapeType="1"/>
            </p:cNvSpPr>
            <p:nvPr/>
          </p:nvSpPr>
          <p:spPr bwMode="auto">
            <a:xfrm>
              <a:off x="4428"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15" name="Line 2261">
              <a:extLst>
                <a:ext uri="{FF2B5EF4-FFF2-40B4-BE49-F238E27FC236}">
                  <a16:creationId xmlns:a16="http://schemas.microsoft.com/office/drawing/2014/main" id="{52E9F84F-F353-4932-96A8-A836EC97D094}"/>
                </a:ext>
              </a:extLst>
            </p:cNvPr>
            <p:cNvSpPr>
              <a:spLocks noChangeShapeType="1"/>
            </p:cNvSpPr>
            <p:nvPr/>
          </p:nvSpPr>
          <p:spPr bwMode="auto">
            <a:xfrm>
              <a:off x="4428"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16" name="Line 2262">
              <a:extLst>
                <a:ext uri="{FF2B5EF4-FFF2-40B4-BE49-F238E27FC236}">
                  <a16:creationId xmlns:a16="http://schemas.microsoft.com/office/drawing/2014/main" id="{54FB303C-3307-4605-9133-65369D88EA01}"/>
                </a:ext>
              </a:extLst>
            </p:cNvPr>
            <p:cNvSpPr>
              <a:spLocks noChangeShapeType="1"/>
            </p:cNvSpPr>
            <p:nvPr/>
          </p:nvSpPr>
          <p:spPr bwMode="auto">
            <a:xfrm>
              <a:off x="4428"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17" name="Line 2263">
              <a:extLst>
                <a:ext uri="{FF2B5EF4-FFF2-40B4-BE49-F238E27FC236}">
                  <a16:creationId xmlns:a16="http://schemas.microsoft.com/office/drawing/2014/main" id="{4276AB52-98A7-4A99-BC13-DB2D52D3ADF8}"/>
                </a:ext>
              </a:extLst>
            </p:cNvPr>
            <p:cNvSpPr>
              <a:spLocks noChangeShapeType="1"/>
            </p:cNvSpPr>
            <p:nvPr/>
          </p:nvSpPr>
          <p:spPr bwMode="auto">
            <a:xfrm>
              <a:off x="4428"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18" name="Line 2264">
              <a:extLst>
                <a:ext uri="{FF2B5EF4-FFF2-40B4-BE49-F238E27FC236}">
                  <a16:creationId xmlns:a16="http://schemas.microsoft.com/office/drawing/2014/main" id="{96871C95-4D67-48B3-897E-E61B1F29FE51}"/>
                </a:ext>
              </a:extLst>
            </p:cNvPr>
            <p:cNvSpPr>
              <a:spLocks noChangeShapeType="1"/>
            </p:cNvSpPr>
            <p:nvPr/>
          </p:nvSpPr>
          <p:spPr bwMode="auto">
            <a:xfrm>
              <a:off x="4428"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19" name="Line 2265">
              <a:extLst>
                <a:ext uri="{FF2B5EF4-FFF2-40B4-BE49-F238E27FC236}">
                  <a16:creationId xmlns:a16="http://schemas.microsoft.com/office/drawing/2014/main" id="{F4434AFA-8AB0-41BE-ACCB-556DBB2F0C13}"/>
                </a:ext>
              </a:extLst>
            </p:cNvPr>
            <p:cNvSpPr>
              <a:spLocks noChangeShapeType="1"/>
            </p:cNvSpPr>
            <p:nvPr/>
          </p:nvSpPr>
          <p:spPr bwMode="auto">
            <a:xfrm>
              <a:off x="4428"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20" name="Line 2266">
              <a:extLst>
                <a:ext uri="{FF2B5EF4-FFF2-40B4-BE49-F238E27FC236}">
                  <a16:creationId xmlns:a16="http://schemas.microsoft.com/office/drawing/2014/main" id="{A489B5C0-07AD-4195-A6A5-CB94FB4A44B6}"/>
                </a:ext>
              </a:extLst>
            </p:cNvPr>
            <p:cNvSpPr>
              <a:spLocks noChangeShapeType="1"/>
            </p:cNvSpPr>
            <p:nvPr/>
          </p:nvSpPr>
          <p:spPr bwMode="auto">
            <a:xfrm>
              <a:off x="4428"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21" name="Line 2267">
              <a:extLst>
                <a:ext uri="{FF2B5EF4-FFF2-40B4-BE49-F238E27FC236}">
                  <a16:creationId xmlns:a16="http://schemas.microsoft.com/office/drawing/2014/main" id="{1485C810-BC0D-4554-92B7-F8F0683CAF20}"/>
                </a:ext>
              </a:extLst>
            </p:cNvPr>
            <p:cNvSpPr>
              <a:spLocks noChangeShapeType="1"/>
            </p:cNvSpPr>
            <p:nvPr/>
          </p:nvSpPr>
          <p:spPr bwMode="auto">
            <a:xfrm>
              <a:off x="4428"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22" name="Line 2268">
              <a:extLst>
                <a:ext uri="{FF2B5EF4-FFF2-40B4-BE49-F238E27FC236}">
                  <a16:creationId xmlns:a16="http://schemas.microsoft.com/office/drawing/2014/main" id="{535DA2B7-CE85-4428-9BCB-A6CE14010A6B}"/>
                </a:ext>
              </a:extLst>
            </p:cNvPr>
            <p:cNvSpPr>
              <a:spLocks noChangeShapeType="1"/>
            </p:cNvSpPr>
            <p:nvPr/>
          </p:nvSpPr>
          <p:spPr bwMode="auto">
            <a:xfrm>
              <a:off x="4428"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23" name="Line 2269">
              <a:extLst>
                <a:ext uri="{FF2B5EF4-FFF2-40B4-BE49-F238E27FC236}">
                  <a16:creationId xmlns:a16="http://schemas.microsoft.com/office/drawing/2014/main" id="{E3F86D42-3ABC-47AA-83C2-30EB5898E4AC}"/>
                </a:ext>
              </a:extLst>
            </p:cNvPr>
            <p:cNvSpPr>
              <a:spLocks noChangeShapeType="1"/>
            </p:cNvSpPr>
            <p:nvPr/>
          </p:nvSpPr>
          <p:spPr bwMode="auto">
            <a:xfrm>
              <a:off x="4428"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24" name="Line 2270">
              <a:extLst>
                <a:ext uri="{FF2B5EF4-FFF2-40B4-BE49-F238E27FC236}">
                  <a16:creationId xmlns:a16="http://schemas.microsoft.com/office/drawing/2014/main" id="{F5CF4154-2382-4FB7-B8F8-28939F4C7EF2}"/>
                </a:ext>
              </a:extLst>
            </p:cNvPr>
            <p:cNvSpPr>
              <a:spLocks noChangeShapeType="1"/>
            </p:cNvSpPr>
            <p:nvPr/>
          </p:nvSpPr>
          <p:spPr bwMode="auto">
            <a:xfrm>
              <a:off x="4440"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25" name="Line 2271">
              <a:extLst>
                <a:ext uri="{FF2B5EF4-FFF2-40B4-BE49-F238E27FC236}">
                  <a16:creationId xmlns:a16="http://schemas.microsoft.com/office/drawing/2014/main" id="{0947FCCB-FB1F-49B4-A80C-E17B5CAFF06E}"/>
                </a:ext>
              </a:extLst>
            </p:cNvPr>
            <p:cNvSpPr>
              <a:spLocks noChangeShapeType="1"/>
            </p:cNvSpPr>
            <p:nvPr/>
          </p:nvSpPr>
          <p:spPr bwMode="auto">
            <a:xfrm flipV="1">
              <a:off x="444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26" name="Line 2272">
              <a:extLst>
                <a:ext uri="{FF2B5EF4-FFF2-40B4-BE49-F238E27FC236}">
                  <a16:creationId xmlns:a16="http://schemas.microsoft.com/office/drawing/2014/main" id="{40D7D501-DBFE-4E71-8D18-B55DF969026E}"/>
                </a:ext>
              </a:extLst>
            </p:cNvPr>
            <p:cNvSpPr>
              <a:spLocks noChangeShapeType="1"/>
            </p:cNvSpPr>
            <p:nvPr/>
          </p:nvSpPr>
          <p:spPr bwMode="auto">
            <a:xfrm flipV="1">
              <a:off x="455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27" name="Line 2273">
              <a:extLst>
                <a:ext uri="{FF2B5EF4-FFF2-40B4-BE49-F238E27FC236}">
                  <a16:creationId xmlns:a16="http://schemas.microsoft.com/office/drawing/2014/main" id="{48D3236C-E90C-4EC9-95A0-1F42660D5FBD}"/>
                </a:ext>
              </a:extLst>
            </p:cNvPr>
            <p:cNvSpPr>
              <a:spLocks noChangeShapeType="1"/>
            </p:cNvSpPr>
            <p:nvPr/>
          </p:nvSpPr>
          <p:spPr bwMode="auto">
            <a:xfrm flipV="1">
              <a:off x="467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28" name="Line 2274">
              <a:extLst>
                <a:ext uri="{FF2B5EF4-FFF2-40B4-BE49-F238E27FC236}">
                  <a16:creationId xmlns:a16="http://schemas.microsoft.com/office/drawing/2014/main" id="{5D8ED8FA-DFAE-4437-9935-2B7DD8FFF196}"/>
                </a:ext>
              </a:extLst>
            </p:cNvPr>
            <p:cNvSpPr>
              <a:spLocks noChangeShapeType="1"/>
            </p:cNvSpPr>
            <p:nvPr/>
          </p:nvSpPr>
          <p:spPr bwMode="auto">
            <a:xfrm flipV="1">
              <a:off x="478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29" name="Line 2275">
              <a:extLst>
                <a:ext uri="{FF2B5EF4-FFF2-40B4-BE49-F238E27FC236}">
                  <a16:creationId xmlns:a16="http://schemas.microsoft.com/office/drawing/2014/main" id="{69293311-5871-4BB2-AD87-73D7ADC48DB6}"/>
                </a:ext>
              </a:extLst>
            </p:cNvPr>
            <p:cNvSpPr>
              <a:spLocks noChangeShapeType="1"/>
            </p:cNvSpPr>
            <p:nvPr/>
          </p:nvSpPr>
          <p:spPr bwMode="auto">
            <a:xfrm flipV="1">
              <a:off x="490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30" name="Line 2276">
              <a:extLst>
                <a:ext uri="{FF2B5EF4-FFF2-40B4-BE49-F238E27FC236}">
                  <a16:creationId xmlns:a16="http://schemas.microsoft.com/office/drawing/2014/main" id="{869A56ED-8029-4046-844F-87DD8846FF75}"/>
                </a:ext>
              </a:extLst>
            </p:cNvPr>
            <p:cNvSpPr>
              <a:spLocks noChangeShapeType="1"/>
            </p:cNvSpPr>
            <p:nvPr/>
          </p:nvSpPr>
          <p:spPr bwMode="auto">
            <a:xfrm flipV="1">
              <a:off x="502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31" name="Line 2277">
              <a:extLst>
                <a:ext uri="{FF2B5EF4-FFF2-40B4-BE49-F238E27FC236}">
                  <a16:creationId xmlns:a16="http://schemas.microsoft.com/office/drawing/2014/main" id="{0BAFF1EA-0CCB-4B32-9385-AF85B73681CE}"/>
                </a:ext>
              </a:extLst>
            </p:cNvPr>
            <p:cNvSpPr>
              <a:spLocks noChangeShapeType="1"/>
            </p:cNvSpPr>
            <p:nvPr/>
          </p:nvSpPr>
          <p:spPr bwMode="auto">
            <a:xfrm flipV="1">
              <a:off x="513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32" name="Line 2278">
              <a:extLst>
                <a:ext uri="{FF2B5EF4-FFF2-40B4-BE49-F238E27FC236}">
                  <a16:creationId xmlns:a16="http://schemas.microsoft.com/office/drawing/2014/main" id="{53DE25DF-E6F5-41E7-8D5E-94F46E2BFFC5}"/>
                </a:ext>
              </a:extLst>
            </p:cNvPr>
            <p:cNvSpPr>
              <a:spLocks noChangeShapeType="1"/>
            </p:cNvSpPr>
            <p:nvPr/>
          </p:nvSpPr>
          <p:spPr bwMode="auto">
            <a:xfrm flipV="1">
              <a:off x="525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33" name="Line 2279">
              <a:extLst>
                <a:ext uri="{FF2B5EF4-FFF2-40B4-BE49-F238E27FC236}">
                  <a16:creationId xmlns:a16="http://schemas.microsoft.com/office/drawing/2014/main" id="{51F46F36-2447-43F2-AB4C-37E8025A434C}"/>
                </a:ext>
              </a:extLst>
            </p:cNvPr>
            <p:cNvSpPr>
              <a:spLocks noChangeShapeType="1"/>
            </p:cNvSpPr>
            <p:nvPr/>
          </p:nvSpPr>
          <p:spPr bwMode="auto">
            <a:xfrm flipV="1">
              <a:off x="5363"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34" name="Line 2280">
              <a:extLst>
                <a:ext uri="{FF2B5EF4-FFF2-40B4-BE49-F238E27FC236}">
                  <a16:creationId xmlns:a16="http://schemas.microsoft.com/office/drawing/2014/main" id="{869507C4-73C8-41D6-865D-76CAF9D9CB9A}"/>
                </a:ext>
              </a:extLst>
            </p:cNvPr>
            <p:cNvSpPr>
              <a:spLocks noChangeShapeType="1"/>
            </p:cNvSpPr>
            <p:nvPr/>
          </p:nvSpPr>
          <p:spPr bwMode="auto">
            <a:xfrm flipV="1">
              <a:off x="548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35" name="Line 2281">
              <a:extLst>
                <a:ext uri="{FF2B5EF4-FFF2-40B4-BE49-F238E27FC236}">
                  <a16:creationId xmlns:a16="http://schemas.microsoft.com/office/drawing/2014/main" id="{898CA86D-B46D-4707-A875-D8DB7FC45554}"/>
                </a:ext>
              </a:extLst>
            </p:cNvPr>
            <p:cNvSpPr>
              <a:spLocks noChangeShapeType="1"/>
            </p:cNvSpPr>
            <p:nvPr/>
          </p:nvSpPr>
          <p:spPr bwMode="auto">
            <a:xfrm flipV="1">
              <a:off x="5594"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36" name="Freeform 2282">
              <a:extLst>
                <a:ext uri="{FF2B5EF4-FFF2-40B4-BE49-F238E27FC236}">
                  <a16:creationId xmlns:a16="http://schemas.microsoft.com/office/drawing/2014/main" id="{98D43F08-AD58-42A2-BCB8-1B6D19B98671}"/>
                </a:ext>
              </a:extLst>
            </p:cNvPr>
            <p:cNvSpPr>
              <a:spLocks/>
            </p:cNvSpPr>
            <p:nvPr/>
          </p:nvSpPr>
          <p:spPr bwMode="auto">
            <a:xfrm>
              <a:off x="4746"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37" name="Freeform 2283">
              <a:extLst>
                <a:ext uri="{FF2B5EF4-FFF2-40B4-BE49-F238E27FC236}">
                  <a16:creationId xmlns:a16="http://schemas.microsoft.com/office/drawing/2014/main" id="{D01319F9-016C-430F-9140-F398B3E7B63A}"/>
                </a:ext>
              </a:extLst>
            </p:cNvPr>
            <p:cNvSpPr>
              <a:spLocks/>
            </p:cNvSpPr>
            <p:nvPr/>
          </p:nvSpPr>
          <p:spPr bwMode="auto">
            <a:xfrm>
              <a:off x="4627"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38" name="Freeform 2284">
              <a:extLst>
                <a:ext uri="{FF2B5EF4-FFF2-40B4-BE49-F238E27FC236}">
                  <a16:creationId xmlns:a16="http://schemas.microsoft.com/office/drawing/2014/main" id="{B62EC804-8C05-4125-9C41-A625316CDF7F}"/>
                </a:ext>
              </a:extLst>
            </p:cNvPr>
            <p:cNvSpPr>
              <a:spLocks/>
            </p:cNvSpPr>
            <p:nvPr/>
          </p:nvSpPr>
          <p:spPr bwMode="auto">
            <a:xfrm>
              <a:off x="5207"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39" name="Freeform 2285">
              <a:extLst>
                <a:ext uri="{FF2B5EF4-FFF2-40B4-BE49-F238E27FC236}">
                  <a16:creationId xmlns:a16="http://schemas.microsoft.com/office/drawing/2014/main" id="{5637DFEA-D62A-421B-86FA-A0380C6F05B9}"/>
                </a:ext>
              </a:extLst>
            </p:cNvPr>
            <p:cNvSpPr>
              <a:spLocks/>
            </p:cNvSpPr>
            <p:nvPr/>
          </p:nvSpPr>
          <p:spPr bwMode="auto">
            <a:xfrm>
              <a:off x="4858"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40" name="Freeform 2286">
              <a:extLst>
                <a:ext uri="{FF2B5EF4-FFF2-40B4-BE49-F238E27FC236}">
                  <a16:creationId xmlns:a16="http://schemas.microsoft.com/office/drawing/2014/main" id="{82373B6E-DABB-4B76-B27E-5C5ADAB119CC}"/>
                </a:ext>
              </a:extLst>
            </p:cNvPr>
            <p:cNvSpPr>
              <a:spLocks/>
            </p:cNvSpPr>
            <p:nvPr/>
          </p:nvSpPr>
          <p:spPr bwMode="auto">
            <a:xfrm>
              <a:off x="4746"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41" name="Freeform 2287">
              <a:extLst>
                <a:ext uri="{FF2B5EF4-FFF2-40B4-BE49-F238E27FC236}">
                  <a16:creationId xmlns:a16="http://schemas.microsoft.com/office/drawing/2014/main" id="{5C5A7C5E-9FAE-486F-9A79-7D9BE7A57890}"/>
                </a:ext>
              </a:extLst>
            </p:cNvPr>
            <p:cNvSpPr>
              <a:spLocks/>
            </p:cNvSpPr>
            <p:nvPr/>
          </p:nvSpPr>
          <p:spPr bwMode="auto">
            <a:xfrm>
              <a:off x="5319"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42" name="Freeform 2288">
              <a:extLst>
                <a:ext uri="{FF2B5EF4-FFF2-40B4-BE49-F238E27FC236}">
                  <a16:creationId xmlns:a16="http://schemas.microsoft.com/office/drawing/2014/main" id="{41245198-8797-4676-9FEB-20B9F4302601}"/>
                </a:ext>
              </a:extLst>
            </p:cNvPr>
            <p:cNvSpPr>
              <a:spLocks/>
            </p:cNvSpPr>
            <p:nvPr/>
          </p:nvSpPr>
          <p:spPr bwMode="auto">
            <a:xfrm>
              <a:off x="5089" y="378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FF0000"/>
            </a:solidFill>
            <a:ln w="9525">
              <a:solidFill>
                <a:srgbClr val="FF000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43" name="Freeform 2289">
              <a:extLst>
                <a:ext uri="{FF2B5EF4-FFF2-40B4-BE49-F238E27FC236}">
                  <a16:creationId xmlns:a16="http://schemas.microsoft.com/office/drawing/2014/main" id="{A9971BEE-4C50-4F59-8177-46396A027947}"/>
                </a:ext>
              </a:extLst>
            </p:cNvPr>
            <p:cNvSpPr>
              <a:spLocks/>
            </p:cNvSpPr>
            <p:nvPr/>
          </p:nvSpPr>
          <p:spPr bwMode="auto">
            <a:xfrm>
              <a:off x="5207"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44" name="Freeform 2290">
              <a:extLst>
                <a:ext uri="{FF2B5EF4-FFF2-40B4-BE49-F238E27FC236}">
                  <a16:creationId xmlns:a16="http://schemas.microsoft.com/office/drawing/2014/main" id="{E3F92DF2-AADA-4847-BF4A-C1330D30B77C}"/>
                </a:ext>
              </a:extLst>
            </p:cNvPr>
            <p:cNvSpPr>
              <a:spLocks/>
            </p:cNvSpPr>
            <p:nvPr/>
          </p:nvSpPr>
          <p:spPr bwMode="auto">
            <a:xfrm>
              <a:off x="5207"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45" name="Rectangle 2291">
              <a:extLst>
                <a:ext uri="{FF2B5EF4-FFF2-40B4-BE49-F238E27FC236}">
                  <a16:creationId xmlns:a16="http://schemas.microsoft.com/office/drawing/2014/main" id="{A60DD354-4B3B-452C-AC44-59FAD0ACCA8E}"/>
                </a:ext>
              </a:extLst>
            </p:cNvPr>
            <p:cNvSpPr>
              <a:spLocks noChangeArrowheads="1"/>
            </p:cNvSpPr>
            <p:nvPr/>
          </p:nvSpPr>
          <p:spPr bwMode="auto">
            <a:xfrm>
              <a:off x="4385"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0</a:t>
              </a:r>
              <a:endParaRPr lang="ko-KR" altLang="en-US" b="0">
                <a:solidFill>
                  <a:srgbClr val="000000"/>
                </a:solidFill>
                <a:ea typeface="Gulim" panose="020B0600000101010101" pitchFamily="34" charset="-127"/>
              </a:endParaRPr>
            </a:p>
          </p:txBody>
        </p:sp>
        <p:sp>
          <p:nvSpPr>
            <p:cNvPr id="246" name="Rectangle 2292">
              <a:extLst>
                <a:ext uri="{FF2B5EF4-FFF2-40B4-BE49-F238E27FC236}">
                  <a16:creationId xmlns:a16="http://schemas.microsoft.com/office/drawing/2014/main" id="{2802F7A1-C698-426A-8375-C6E75A726AC5}"/>
                </a:ext>
              </a:extLst>
            </p:cNvPr>
            <p:cNvSpPr>
              <a:spLocks noChangeArrowheads="1"/>
            </p:cNvSpPr>
            <p:nvPr/>
          </p:nvSpPr>
          <p:spPr bwMode="auto">
            <a:xfrm>
              <a:off x="4385" y="391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1</a:t>
              </a:r>
              <a:endParaRPr lang="ko-KR" altLang="en-US" b="0">
                <a:solidFill>
                  <a:srgbClr val="000000"/>
                </a:solidFill>
                <a:ea typeface="Gulim" panose="020B0600000101010101" pitchFamily="34" charset="-127"/>
              </a:endParaRPr>
            </a:p>
          </p:txBody>
        </p:sp>
        <p:sp>
          <p:nvSpPr>
            <p:cNvPr id="247" name="Rectangle 2293">
              <a:extLst>
                <a:ext uri="{FF2B5EF4-FFF2-40B4-BE49-F238E27FC236}">
                  <a16:creationId xmlns:a16="http://schemas.microsoft.com/office/drawing/2014/main" id="{475201FD-24C6-4569-81D4-958A72FE4947}"/>
                </a:ext>
              </a:extLst>
            </p:cNvPr>
            <p:cNvSpPr>
              <a:spLocks noChangeArrowheads="1"/>
            </p:cNvSpPr>
            <p:nvPr/>
          </p:nvSpPr>
          <p:spPr bwMode="auto">
            <a:xfrm>
              <a:off x="4385" y="3805"/>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2</a:t>
              </a:r>
              <a:endParaRPr lang="ko-KR" altLang="en-US" b="0">
                <a:solidFill>
                  <a:srgbClr val="000000"/>
                </a:solidFill>
                <a:ea typeface="Gulim" panose="020B0600000101010101" pitchFamily="34" charset="-127"/>
              </a:endParaRPr>
            </a:p>
          </p:txBody>
        </p:sp>
        <p:sp>
          <p:nvSpPr>
            <p:cNvPr id="248" name="Rectangle 2294">
              <a:extLst>
                <a:ext uri="{FF2B5EF4-FFF2-40B4-BE49-F238E27FC236}">
                  <a16:creationId xmlns:a16="http://schemas.microsoft.com/office/drawing/2014/main" id="{194F03A1-EBEA-4288-83E7-80EC7A15D0FB}"/>
                </a:ext>
              </a:extLst>
            </p:cNvPr>
            <p:cNvSpPr>
              <a:spLocks noChangeArrowheads="1"/>
            </p:cNvSpPr>
            <p:nvPr/>
          </p:nvSpPr>
          <p:spPr bwMode="auto">
            <a:xfrm>
              <a:off x="4385" y="370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3</a:t>
              </a:r>
              <a:endParaRPr lang="ko-KR" altLang="en-US" b="0">
                <a:solidFill>
                  <a:srgbClr val="000000"/>
                </a:solidFill>
                <a:ea typeface="Gulim" panose="020B0600000101010101" pitchFamily="34" charset="-127"/>
              </a:endParaRPr>
            </a:p>
          </p:txBody>
        </p:sp>
        <p:sp>
          <p:nvSpPr>
            <p:cNvPr id="249" name="Rectangle 2295">
              <a:extLst>
                <a:ext uri="{FF2B5EF4-FFF2-40B4-BE49-F238E27FC236}">
                  <a16:creationId xmlns:a16="http://schemas.microsoft.com/office/drawing/2014/main" id="{7CC4F259-ABD4-40DF-822A-082AB44C1B13}"/>
                </a:ext>
              </a:extLst>
            </p:cNvPr>
            <p:cNvSpPr>
              <a:spLocks noChangeArrowheads="1"/>
            </p:cNvSpPr>
            <p:nvPr/>
          </p:nvSpPr>
          <p:spPr bwMode="auto">
            <a:xfrm>
              <a:off x="4385"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4</a:t>
              </a:r>
              <a:endParaRPr lang="ko-KR" altLang="en-US" b="0">
                <a:solidFill>
                  <a:srgbClr val="000000"/>
                </a:solidFill>
                <a:ea typeface="Gulim" panose="020B0600000101010101" pitchFamily="34" charset="-127"/>
              </a:endParaRPr>
            </a:p>
          </p:txBody>
        </p:sp>
        <p:sp>
          <p:nvSpPr>
            <p:cNvPr id="250" name="Rectangle 2296">
              <a:extLst>
                <a:ext uri="{FF2B5EF4-FFF2-40B4-BE49-F238E27FC236}">
                  <a16:creationId xmlns:a16="http://schemas.microsoft.com/office/drawing/2014/main" id="{91C83596-CA2F-4836-ABC7-89AA7685F51B}"/>
                </a:ext>
              </a:extLst>
            </p:cNvPr>
            <p:cNvSpPr>
              <a:spLocks noChangeArrowheads="1"/>
            </p:cNvSpPr>
            <p:nvPr/>
          </p:nvSpPr>
          <p:spPr bwMode="auto">
            <a:xfrm>
              <a:off x="4385" y="3503"/>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5</a:t>
              </a:r>
              <a:endParaRPr lang="ko-KR" altLang="en-US" b="0">
                <a:solidFill>
                  <a:srgbClr val="000000"/>
                </a:solidFill>
                <a:ea typeface="Gulim" panose="020B0600000101010101" pitchFamily="34" charset="-127"/>
              </a:endParaRPr>
            </a:p>
          </p:txBody>
        </p:sp>
        <p:sp>
          <p:nvSpPr>
            <p:cNvPr id="251" name="Rectangle 2297">
              <a:extLst>
                <a:ext uri="{FF2B5EF4-FFF2-40B4-BE49-F238E27FC236}">
                  <a16:creationId xmlns:a16="http://schemas.microsoft.com/office/drawing/2014/main" id="{99228B49-49D5-4251-A677-39BEB6051F76}"/>
                </a:ext>
              </a:extLst>
            </p:cNvPr>
            <p:cNvSpPr>
              <a:spLocks noChangeArrowheads="1"/>
            </p:cNvSpPr>
            <p:nvPr/>
          </p:nvSpPr>
          <p:spPr bwMode="auto">
            <a:xfrm>
              <a:off x="4385"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6</a:t>
              </a:r>
              <a:endParaRPr lang="ko-KR" altLang="en-US" b="0">
                <a:solidFill>
                  <a:srgbClr val="000000"/>
                </a:solidFill>
                <a:ea typeface="Gulim" panose="020B0600000101010101" pitchFamily="34" charset="-127"/>
              </a:endParaRPr>
            </a:p>
          </p:txBody>
        </p:sp>
        <p:sp>
          <p:nvSpPr>
            <p:cNvPr id="252" name="Rectangle 2298">
              <a:extLst>
                <a:ext uri="{FF2B5EF4-FFF2-40B4-BE49-F238E27FC236}">
                  <a16:creationId xmlns:a16="http://schemas.microsoft.com/office/drawing/2014/main" id="{F0FC7344-0B18-4610-BDA5-46EDC1FD5DC3}"/>
                </a:ext>
              </a:extLst>
            </p:cNvPr>
            <p:cNvSpPr>
              <a:spLocks noChangeArrowheads="1"/>
            </p:cNvSpPr>
            <p:nvPr/>
          </p:nvSpPr>
          <p:spPr bwMode="auto">
            <a:xfrm>
              <a:off x="4385" y="3299"/>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7</a:t>
              </a:r>
              <a:endParaRPr lang="ko-KR" altLang="en-US" b="0">
                <a:solidFill>
                  <a:srgbClr val="000000"/>
                </a:solidFill>
                <a:ea typeface="Gulim" panose="020B0600000101010101" pitchFamily="34" charset="-127"/>
              </a:endParaRPr>
            </a:p>
          </p:txBody>
        </p:sp>
        <p:sp>
          <p:nvSpPr>
            <p:cNvPr id="253" name="Rectangle 2299">
              <a:extLst>
                <a:ext uri="{FF2B5EF4-FFF2-40B4-BE49-F238E27FC236}">
                  <a16:creationId xmlns:a16="http://schemas.microsoft.com/office/drawing/2014/main" id="{2BCD4658-12AC-450C-8027-0635802EB585}"/>
                </a:ext>
              </a:extLst>
            </p:cNvPr>
            <p:cNvSpPr>
              <a:spLocks noChangeArrowheads="1"/>
            </p:cNvSpPr>
            <p:nvPr/>
          </p:nvSpPr>
          <p:spPr bwMode="auto">
            <a:xfrm>
              <a:off x="4385"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8</a:t>
              </a:r>
              <a:endParaRPr lang="ko-KR" altLang="en-US" b="0">
                <a:solidFill>
                  <a:srgbClr val="000000"/>
                </a:solidFill>
                <a:ea typeface="Gulim" panose="020B0600000101010101" pitchFamily="34" charset="-127"/>
              </a:endParaRPr>
            </a:p>
          </p:txBody>
        </p:sp>
        <p:sp>
          <p:nvSpPr>
            <p:cNvPr id="254" name="Rectangle 2300">
              <a:extLst>
                <a:ext uri="{FF2B5EF4-FFF2-40B4-BE49-F238E27FC236}">
                  <a16:creationId xmlns:a16="http://schemas.microsoft.com/office/drawing/2014/main" id="{EF0DC56B-A006-4CCA-A08B-71C135E15857}"/>
                </a:ext>
              </a:extLst>
            </p:cNvPr>
            <p:cNvSpPr>
              <a:spLocks noChangeArrowheads="1"/>
            </p:cNvSpPr>
            <p:nvPr/>
          </p:nvSpPr>
          <p:spPr bwMode="auto">
            <a:xfrm>
              <a:off x="4385"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9</a:t>
              </a:r>
              <a:endParaRPr lang="ko-KR" altLang="en-US" b="0">
                <a:solidFill>
                  <a:srgbClr val="000000"/>
                </a:solidFill>
                <a:ea typeface="Gulim" panose="020B0600000101010101" pitchFamily="34" charset="-127"/>
              </a:endParaRPr>
            </a:p>
          </p:txBody>
        </p:sp>
        <p:sp>
          <p:nvSpPr>
            <p:cNvPr id="255" name="Rectangle 2301">
              <a:extLst>
                <a:ext uri="{FF2B5EF4-FFF2-40B4-BE49-F238E27FC236}">
                  <a16:creationId xmlns:a16="http://schemas.microsoft.com/office/drawing/2014/main" id="{4A0E9358-75D6-4B6D-8CAD-3AC5B8A1A7A6}"/>
                </a:ext>
              </a:extLst>
            </p:cNvPr>
            <p:cNvSpPr>
              <a:spLocks noChangeArrowheads="1"/>
            </p:cNvSpPr>
            <p:nvPr/>
          </p:nvSpPr>
          <p:spPr bwMode="auto">
            <a:xfrm>
              <a:off x="4359" y="2991"/>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10</a:t>
              </a:r>
              <a:endParaRPr lang="ko-KR" altLang="en-US" b="0">
                <a:solidFill>
                  <a:srgbClr val="000000"/>
                </a:solidFill>
                <a:ea typeface="Gulim" panose="020B0600000101010101" pitchFamily="34" charset="-127"/>
              </a:endParaRPr>
            </a:p>
          </p:txBody>
        </p:sp>
        <p:sp>
          <p:nvSpPr>
            <p:cNvPr id="256" name="Rectangle 2302">
              <a:extLst>
                <a:ext uri="{FF2B5EF4-FFF2-40B4-BE49-F238E27FC236}">
                  <a16:creationId xmlns:a16="http://schemas.microsoft.com/office/drawing/2014/main" id="{8EA50656-F8E5-4F25-9A2A-C4CCF4728476}"/>
                </a:ext>
              </a:extLst>
            </p:cNvPr>
            <p:cNvSpPr>
              <a:spLocks noChangeArrowheads="1"/>
            </p:cNvSpPr>
            <p:nvPr/>
          </p:nvSpPr>
          <p:spPr bwMode="auto">
            <a:xfrm>
              <a:off x="442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0</a:t>
              </a:r>
              <a:endParaRPr lang="ko-KR" altLang="en-US" b="0">
                <a:solidFill>
                  <a:srgbClr val="000000"/>
                </a:solidFill>
                <a:ea typeface="Gulim" panose="020B0600000101010101" pitchFamily="34" charset="-127"/>
              </a:endParaRPr>
            </a:p>
          </p:txBody>
        </p:sp>
        <p:sp>
          <p:nvSpPr>
            <p:cNvPr id="257" name="Rectangle 2303">
              <a:extLst>
                <a:ext uri="{FF2B5EF4-FFF2-40B4-BE49-F238E27FC236}">
                  <a16:creationId xmlns:a16="http://schemas.microsoft.com/office/drawing/2014/main" id="{1A3BE7A7-D112-4AE8-85AD-46FECE463F7D}"/>
                </a:ext>
              </a:extLst>
            </p:cNvPr>
            <p:cNvSpPr>
              <a:spLocks noChangeArrowheads="1"/>
            </p:cNvSpPr>
            <p:nvPr/>
          </p:nvSpPr>
          <p:spPr bwMode="auto">
            <a:xfrm>
              <a:off x="4548"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1</a:t>
              </a:r>
              <a:endParaRPr lang="ko-KR" altLang="en-US" b="0">
                <a:solidFill>
                  <a:srgbClr val="000000"/>
                </a:solidFill>
                <a:ea typeface="Gulim" panose="020B0600000101010101" pitchFamily="34" charset="-127"/>
              </a:endParaRPr>
            </a:p>
          </p:txBody>
        </p:sp>
        <p:sp>
          <p:nvSpPr>
            <p:cNvPr id="258" name="Rectangle 2304">
              <a:extLst>
                <a:ext uri="{FF2B5EF4-FFF2-40B4-BE49-F238E27FC236}">
                  <a16:creationId xmlns:a16="http://schemas.microsoft.com/office/drawing/2014/main" id="{64E71FD5-7504-401D-A06B-D9071C8B6F06}"/>
                </a:ext>
              </a:extLst>
            </p:cNvPr>
            <p:cNvSpPr>
              <a:spLocks noChangeArrowheads="1"/>
            </p:cNvSpPr>
            <p:nvPr/>
          </p:nvSpPr>
          <p:spPr bwMode="auto">
            <a:xfrm>
              <a:off x="466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2</a:t>
              </a:r>
              <a:endParaRPr lang="ko-KR" altLang="en-US" b="0">
                <a:solidFill>
                  <a:srgbClr val="000000"/>
                </a:solidFill>
                <a:ea typeface="Gulim" panose="020B0600000101010101" pitchFamily="34" charset="-127"/>
              </a:endParaRPr>
            </a:p>
          </p:txBody>
        </p:sp>
        <p:sp>
          <p:nvSpPr>
            <p:cNvPr id="259" name="Rectangle 2305">
              <a:extLst>
                <a:ext uri="{FF2B5EF4-FFF2-40B4-BE49-F238E27FC236}">
                  <a16:creationId xmlns:a16="http://schemas.microsoft.com/office/drawing/2014/main" id="{DF1CC828-96EE-45FD-8499-A2A034821944}"/>
                </a:ext>
              </a:extLst>
            </p:cNvPr>
            <p:cNvSpPr>
              <a:spLocks noChangeArrowheads="1"/>
            </p:cNvSpPr>
            <p:nvPr/>
          </p:nvSpPr>
          <p:spPr bwMode="auto">
            <a:xfrm>
              <a:off x="4778"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3</a:t>
              </a:r>
              <a:endParaRPr lang="ko-KR" altLang="en-US" b="0">
                <a:solidFill>
                  <a:srgbClr val="000000"/>
                </a:solidFill>
                <a:ea typeface="Gulim" panose="020B0600000101010101" pitchFamily="34" charset="-127"/>
              </a:endParaRPr>
            </a:p>
          </p:txBody>
        </p:sp>
        <p:sp>
          <p:nvSpPr>
            <p:cNvPr id="260" name="Rectangle 2306">
              <a:extLst>
                <a:ext uri="{FF2B5EF4-FFF2-40B4-BE49-F238E27FC236}">
                  <a16:creationId xmlns:a16="http://schemas.microsoft.com/office/drawing/2014/main" id="{4D93FD0D-F47F-4F63-BF30-8C65964D949C}"/>
                </a:ext>
              </a:extLst>
            </p:cNvPr>
            <p:cNvSpPr>
              <a:spLocks noChangeArrowheads="1"/>
            </p:cNvSpPr>
            <p:nvPr/>
          </p:nvSpPr>
          <p:spPr bwMode="auto">
            <a:xfrm>
              <a:off x="489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4</a:t>
              </a:r>
              <a:endParaRPr lang="ko-KR" altLang="en-US" b="0">
                <a:solidFill>
                  <a:srgbClr val="000000"/>
                </a:solidFill>
                <a:ea typeface="Gulim" panose="020B0600000101010101" pitchFamily="34" charset="-127"/>
              </a:endParaRPr>
            </a:p>
          </p:txBody>
        </p:sp>
        <p:sp>
          <p:nvSpPr>
            <p:cNvPr id="261" name="Rectangle 2307">
              <a:extLst>
                <a:ext uri="{FF2B5EF4-FFF2-40B4-BE49-F238E27FC236}">
                  <a16:creationId xmlns:a16="http://schemas.microsoft.com/office/drawing/2014/main" id="{5CFD3B9E-D098-4BA6-B55D-FC4FBA810B6A}"/>
                </a:ext>
              </a:extLst>
            </p:cNvPr>
            <p:cNvSpPr>
              <a:spLocks noChangeArrowheads="1"/>
            </p:cNvSpPr>
            <p:nvPr/>
          </p:nvSpPr>
          <p:spPr bwMode="auto">
            <a:xfrm>
              <a:off x="500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5</a:t>
              </a:r>
              <a:endParaRPr lang="ko-KR" altLang="en-US" b="0">
                <a:solidFill>
                  <a:srgbClr val="000000"/>
                </a:solidFill>
                <a:ea typeface="Gulim" panose="020B0600000101010101" pitchFamily="34" charset="-127"/>
              </a:endParaRPr>
            </a:p>
          </p:txBody>
        </p:sp>
        <p:sp>
          <p:nvSpPr>
            <p:cNvPr id="262" name="Rectangle 2308">
              <a:extLst>
                <a:ext uri="{FF2B5EF4-FFF2-40B4-BE49-F238E27FC236}">
                  <a16:creationId xmlns:a16="http://schemas.microsoft.com/office/drawing/2014/main" id="{C05AB503-544F-4959-8EC2-378AC8FB76E1}"/>
                </a:ext>
              </a:extLst>
            </p:cNvPr>
            <p:cNvSpPr>
              <a:spLocks noChangeArrowheads="1"/>
            </p:cNvSpPr>
            <p:nvPr/>
          </p:nvSpPr>
          <p:spPr bwMode="auto">
            <a:xfrm>
              <a:off x="512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6</a:t>
              </a:r>
              <a:endParaRPr lang="ko-KR" altLang="en-US" b="0">
                <a:solidFill>
                  <a:srgbClr val="000000"/>
                </a:solidFill>
                <a:ea typeface="Gulim" panose="020B0600000101010101" pitchFamily="34" charset="-127"/>
              </a:endParaRPr>
            </a:p>
          </p:txBody>
        </p:sp>
        <p:sp>
          <p:nvSpPr>
            <p:cNvPr id="263" name="Rectangle 2309">
              <a:extLst>
                <a:ext uri="{FF2B5EF4-FFF2-40B4-BE49-F238E27FC236}">
                  <a16:creationId xmlns:a16="http://schemas.microsoft.com/office/drawing/2014/main" id="{27DFD8A5-6564-41D4-86D4-750B097B9171}"/>
                </a:ext>
              </a:extLst>
            </p:cNvPr>
            <p:cNvSpPr>
              <a:spLocks noChangeArrowheads="1"/>
            </p:cNvSpPr>
            <p:nvPr/>
          </p:nvSpPr>
          <p:spPr bwMode="auto">
            <a:xfrm>
              <a:off x="523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7</a:t>
              </a:r>
              <a:endParaRPr lang="ko-KR" altLang="en-US" b="0">
                <a:solidFill>
                  <a:srgbClr val="000000"/>
                </a:solidFill>
                <a:ea typeface="Gulim" panose="020B0600000101010101" pitchFamily="34" charset="-127"/>
              </a:endParaRPr>
            </a:p>
          </p:txBody>
        </p:sp>
        <p:sp>
          <p:nvSpPr>
            <p:cNvPr id="264" name="Rectangle 2310">
              <a:extLst>
                <a:ext uri="{FF2B5EF4-FFF2-40B4-BE49-F238E27FC236}">
                  <a16:creationId xmlns:a16="http://schemas.microsoft.com/office/drawing/2014/main" id="{113037D2-8B1D-4BE7-B83D-C30BC47B2140}"/>
                </a:ext>
              </a:extLst>
            </p:cNvPr>
            <p:cNvSpPr>
              <a:spLocks noChangeArrowheads="1"/>
            </p:cNvSpPr>
            <p:nvPr/>
          </p:nvSpPr>
          <p:spPr bwMode="auto">
            <a:xfrm>
              <a:off x="5352"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8</a:t>
              </a:r>
              <a:endParaRPr lang="ko-KR" altLang="en-US" b="0">
                <a:solidFill>
                  <a:srgbClr val="000000"/>
                </a:solidFill>
                <a:ea typeface="Gulim" panose="020B0600000101010101" pitchFamily="34" charset="-127"/>
              </a:endParaRPr>
            </a:p>
          </p:txBody>
        </p:sp>
        <p:sp>
          <p:nvSpPr>
            <p:cNvPr id="265" name="Rectangle 2311">
              <a:extLst>
                <a:ext uri="{FF2B5EF4-FFF2-40B4-BE49-F238E27FC236}">
                  <a16:creationId xmlns:a16="http://schemas.microsoft.com/office/drawing/2014/main" id="{871975D3-B1D3-429E-88B7-E60240A97826}"/>
                </a:ext>
              </a:extLst>
            </p:cNvPr>
            <p:cNvSpPr>
              <a:spLocks noChangeArrowheads="1"/>
            </p:cNvSpPr>
            <p:nvPr/>
          </p:nvSpPr>
          <p:spPr bwMode="auto">
            <a:xfrm>
              <a:off x="547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9</a:t>
              </a:r>
              <a:endParaRPr lang="ko-KR" altLang="en-US" b="0">
                <a:solidFill>
                  <a:srgbClr val="000000"/>
                </a:solidFill>
                <a:ea typeface="Gulim" panose="020B0600000101010101" pitchFamily="34" charset="-127"/>
              </a:endParaRPr>
            </a:p>
          </p:txBody>
        </p:sp>
        <p:sp>
          <p:nvSpPr>
            <p:cNvPr id="266" name="Rectangle 2312">
              <a:extLst>
                <a:ext uri="{FF2B5EF4-FFF2-40B4-BE49-F238E27FC236}">
                  <a16:creationId xmlns:a16="http://schemas.microsoft.com/office/drawing/2014/main" id="{8E209FEB-BBBF-4724-80B1-AA5C9A932119}"/>
                </a:ext>
              </a:extLst>
            </p:cNvPr>
            <p:cNvSpPr>
              <a:spLocks noChangeArrowheads="1"/>
            </p:cNvSpPr>
            <p:nvPr/>
          </p:nvSpPr>
          <p:spPr bwMode="auto">
            <a:xfrm>
              <a:off x="5562" y="4070"/>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ko-KR" altLang="en-US" sz="500" b="0">
                  <a:solidFill>
                    <a:srgbClr val="000000"/>
                  </a:solidFill>
                  <a:latin typeface="Small Fonts"/>
                  <a:ea typeface="Gulim" panose="020B0600000101010101" pitchFamily="34" charset="-127"/>
                </a:rPr>
                <a:t>10</a:t>
              </a:r>
              <a:endParaRPr lang="ko-KR" altLang="en-US" b="0">
                <a:solidFill>
                  <a:srgbClr val="000000"/>
                </a:solidFill>
                <a:ea typeface="Gulim" panose="020B0600000101010101" pitchFamily="34" charset="-127"/>
              </a:endParaRPr>
            </a:p>
          </p:txBody>
        </p:sp>
        <p:sp>
          <p:nvSpPr>
            <p:cNvPr id="267" name="Rectangle 2313">
              <a:extLst>
                <a:ext uri="{FF2B5EF4-FFF2-40B4-BE49-F238E27FC236}">
                  <a16:creationId xmlns:a16="http://schemas.microsoft.com/office/drawing/2014/main" id="{4BB09801-8C61-4600-A17A-D8DC31B4121C}"/>
                </a:ext>
              </a:extLst>
            </p:cNvPr>
            <p:cNvSpPr>
              <a:spLocks noChangeArrowheads="1"/>
            </p:cNvSpPr>
            <p:nvPr/>
          </p:nvSpPr>
          <p:spPr bwMode="auto">
            <a:xfrm>
              <a:off x="4297"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b="0">
                <a:solidFill>
                  <a:srgbClr val="000000"/>
                </a:solidFill>
              </a:endParaRPr>
            </a:p>
          </p:txBody>
        </p:sp>
        <p:sp>
          <p:nvSpPr>
            <p:cNvPr id="268" name="Line 2314">
              <a:extLst>
                <a:ext uri="{FF2B5EF4-FFF2-40B4-BE49-F238E27FC236}">
                  <a16:creationId xmlns:a16="http://schemas.microsoft.com/office/drawing/2014/main" id="{7874A2E3-B3CE-4A1B-9042-6ACB67FF6243}"/>
                </a:ext>
              </a:extLst>
            </p:cNvPr>
            <p:cNvSpPr>
              <a:spLocks noChangeShapeType="1"/>
            </p:cNvSpPr>
            <p:nvPr/>
          </p:nvSpPr>
          <p:spPr bwMode="auto">
            <a:xfrm>
              <a:off x="5245" y="3456"/>
              <a:ext cx="0" cy="1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69" name="Freeform 2315">
              <a:extLst>
                <a:ext uri="{FF2B5EF4-FFF2-40B4-BE49-F238E27FC236}">
                  <a16:creationId xmlns:a16="http://schemas.microsoft.com/office/drawing/2014/main" id="{3C0CA26E-94AE-462E-82F2-973DE38375AE}"/>
                </a:ext>
              </a:extLst>
            </p:cNvPr>
            <p:cNvSpPr>
              <a:spLocks/>
            </p:cNvSpPr>
            <p:nvPr/>
          </p:nvSpPr>
          <p:spPr bwMode="auto">
            <a:xfrm>
              <a:off x="5088" y="360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grpSp>
    </p:spTree>
    <p:extLst>
      <p:ext uri="{BB962C8B-B14F-4D97-AF65-F5344CB8AC3E}">
        <p14:creationId xmlns:p14="http://schemas.microsoft.com/office/powerpoint/2010/main" val="236545356"/>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PAM: A Typical K-Medoids Algorithm</a:t>
            </a:r>
          </a:p>
        </p:txBody>
      </p:sp>
      <p:grpSp>
        <p:nvGrpSpPr>
          <p:cNvPr id="270" name="Group 4">
            <a:extLst>
              <a:ext uri="{FF2B5EF4-FFF2-40B4-BE49-F238E27FC236}">
                <a16:creationId xmlns:a16="http://schemas.microsoft.com/office/drawing/2014/main" id="{18461313-4259-4290-BEED-D5C819F0E43D}"/>
              </a:ext>
            </a:extLst>
          </p:cNvPr>
          <p:cNvGrpSpPr>
            <a:grpSpLocks/>
          </p:cNvGrpSpPr>
          <p:nvPr/>
        </p:nvGrpSpPr>
        <p:grpSpPr bwMode="auto">
          <a:xfrm>
            <a:off x="4989241" y="980728"/>
            <a:ext cx="2667000" cy="2362200"/>
            <a:chOff x="3168" y="720"/>
            <a:chExt cx="1680" cy="1488"/>
          </a:xfrm>
        </p:grpSpPr>
        <p:graphicFrame>
          <p:nvGraphicFramePr>
            <p:cNvPr id="271" name="Object 5">
              <a:extLst>
                <a:ext uri="{FF2B5EF4-FFF2-40B4-BE49-F238E27FC236}">
                  <a16:creationId xmlns:a16="http://schemas.microsoft.com/office/drawing/2014/main" id="{D67B1F9A-932C-4A86-BF97-B5DEDD3E7772}"/>
                </a:ext>
              </a:extLst>
            </p:cNvPr>
            <p:cNvGraphicFramePr>
              <a:graphicFrameLocks noChangeAspect="1"/>
            </p:cNvGraphicFramePr>
            <p:nvPr>
              <p:extLst>
                <p:ext uri="{D42A27DB-BD31-4B8C-83A1-F6EECF244321}">
                  <p14:modId xmlns:p14="http://schemas.microsoft.com/office/powerpoint/2010/main" val="595506616"/>
                </p:ext>
              </p:extLst>
            </p:nvPr>
          </p:nvGraphicFramePr>
          <p:xfrm>
            <a:off x="3168" y="720"/>
            <a:ext cx="1680" cy="1488"/>
          </p:xfrm>
          <a:graphic>
            <a:graphicData uri="http://schemas.openxmlformats.org/presentationml/2006/ole">
              <mc:AlternateContent xmlns:mc="http://schemas.openxmlformats.org/markup-compatibility/2006">
                <mc:Choice xmlns:v="urn:schemas-microsoft-com:vml" Requires="v">
                  <p:oleObj spid="_x0000_s31762" name="Worksheet" r:id="rId4" imgW="2598840" imgH="2452680" progId="Excel.Sheet.8">
                    <p:embed/>
                  </p:oleObj>
                </mc:Choice>
                <mc:Fallback>
                  <p:oleObj name="Worksheet" r:id="rId4" imgW="2598840" imgH="2452680" progId="Excel.Sheet.8">
                    <p:embed/>
                    <p:pic>
                      <p:nvPicPr>
                        <p:cNvPr id="95273" name="Object 5">
                          <a:extLst>
                            <a:ext uri="{FF2B5EF4-FFF2-40B4-BE49-F238E27FC236}">
                              <a16:creationId xmlns:a16="http://schemas.microsoft.com/office/drawing/2014/main" id="{18F15578-2CDC-4F7E-9C1B-8BDEC82EB1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8" y="720"/>
                          <a:ext cx="1680"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 name="Text Box 6">
              <a:extLst>
                <a:ext uri="{FF2B5EF4-FFF2-40B4-BE49-F238E27FC236}">
                  <a16:creationId xmlns:a16="http://schemas.microsoft.com/office/drawing/2014/main" id="{EBFD62B4-AD7F-4C0B-A770-C469C3DECBF8}"/>
                </a:ext>
              </a:extLst>
            </p:cNvPr>
            <p:cNvSpPr txBox="1">
              <a:spLocks noChangeArrowheads="1"/>
            </p:cNvSpPr>
            <p:nvPr/>
          </p:nvSpPr>
          <p:spPr bwMode="auto">
            <a:xfrm>
              <a:off x="3928" y="884"/>
              <a:ext cx="2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just">
                <a:spcBef>
                  <a:spcPct val="50000"/>
                </a:spcBef>
                <a:buClrTx/>
                <a:buFontTx/>
                <a:buNone/>
              </a:pPr>
              <a:r>
                <a:rPr lang="en-US" altLang="zh-CN" sz="1800" i="1">
                  <a:latin typeface="Times New Roman" panose="02020603050405020304" pitchFamily="18" charset="0"/>
                  <a:ea typeface="宋体" panose="02010600030101010101" pitchFamily="2" charset="-122"/>
                </a:rPr>
                <a:t>j</a:t>
              </a:r>
              <a:endParaRPr lang="en-US" altLang="zh-CN" sz="2400">
                <a:latin typeface="Times New Roman" panose="02020603050405020304" pitchFamily="18" charset="0"/>
                <a:ea typeface="宋体" panose="02010600030101010101" pitchFamily="2" charset="-122"/>
              </a:endParaRPr>
            </a:p>
          </p:txBody>
        </p:sp>
        <p:sp>
          <p:nvSpPr>
            <p:cNvPr id="273" name="Text Box 7">
              <a:extLst>
                <a:ext uri="{FF2B5EF4-FFF2-40B4-BE49-F238E27FC236}">
                  <a16:creationId xmlns:a16="http://schemas.microsoft.com/office/drawing/2014/main" id="{D9D11007-290A-49E0-801D-CD124EDEC38D}"/>
                </a:ext>
              </a:extLst>
            </p:cNvPr>
            <p:cNvSpPr txBox="1">
              <a:spLocks noChangeArrowheads="1"/>
            </p:cNvSpPr>
            <p:nvPr/>
          </p:nvSpPr>
          <p:spPr bwMode="auto">
            <a:xfrm>
              <a:off x="3576" y="956"/>
              <a:ext cx="2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a:spcBef>
                  <a:spcPct val="50000"/>
                </a:spcBef>
                <a:buClrTx/>
                <a:buFontTx/>
                <a:buNone/>
              </a:pPr>
              <a:endParaRPr lang="zh-CN" altLang="zh-CN" sz="2400">
                <a:latin typeface="Times New Roman" panose="02020603050405020304" pitchFamily="18" charset="0"/>
                <a:ea typeface="宋体" panose="02010600030101010101" pitchFamily="2" charset="-122"/>
              </a:endParaRPr>
            </a:p>
          </p:txBody>
        </p:sp>
        <p:sp>
          <p:nvSpPr>
            <p:cNvPr id="274" name="Text Box 8">
              <a:extLst>
                <a:ext uri="{FF2B5EF4-FFF2-40B4-BE49-F238E27FC236}">
                  <a16:creationId xmlns:a16="http://schemas.microsoft.com/office/drawing/2014/main" id="{B79011D1-DD54-4281-BAB7-001377388755}"/>
                </a:ext>
              </a:extLst>
            </p:cNvPr>
            <p:cNvSpPr txBox="1">
              <a:spLocks noChangeArrowheads="1"/>
            </p:cNvSpPr>
            <p:nvPr/>
          </p:nvSpPr>
          <p:spPr bwMode="auto">
            <a:xfrm>
              <a:off x="4157" y="1542"/>
              <a:ext cx="2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a:spcBef>
                  <a:spcPct val="50000"/>
                </a:spcBef>
                <a:buClrTx/>
                <a:buFontTx/>
                <a:buNone/>
              </a:pPr>
              <a:r>
                <a:rPr lang="en-US" altLang="zh-CN" sz="1800" i="1">
                  <a:latin typeface="Times New Roman" panose="02020603050405020304" pitchFamily="18" charset="0"/>
                  <a:ea typeface="宋体" panose="02010600030101010101" pitchFamily="2" charset="-122"/>
                </a:rPr>
                <a:t>i</a:t>
              </a:r>
              <a:endParaRPr lang="en-US" altLang="zh-CN" sz="2400">
                <a:latin typeface="Times New Roman" panose="02020603050405020304" pitchFamily="18" charset="0"/>
                <a:ea typeface="宋体" panose="02010600030101010101" pitchFamily="2" charset="-122"/>
              </a:endParaRPr>
            </a:p>
          </p:txBody>
        </p:sp>
        <p:sp>
          <p:nvSpPr>
            <p:cNvPr id="275" name="Text Box 9">
              <a:extLst>
                <a:ext uri="{FF2B5EF4-FFF2-40B4-BE49-F238E27FC236}">
                  <a16:creationId xmlns:a16="http://schemas.microsoft.com/office/drawing/2014/main" id="{ED43C5B7-EA91-4CD6-BD2E-AEA149268E2A}"/>
                </a:ext>
              </a:extLst>
            </p:cNvPr>
            <p:cNvSpPr txBox="1">
              <a:spLocks noChangeArrowheads="1"/>
            </p:cNvSpPr>
            <p:nvPr/>
          </p:nvSpPr>
          <p:spPr bwMode="auto">
            <a:xfrm>
              <a:off x="4136" y="1432"/>
              <a:ext cx="2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a:spcBef>
                  <a:spcPct val="50000"/>
                </a:spcBef>
                <a:buClrTx/>
                <a:buFontTx/>
                <a:buNone/>
              </a:pPr>
              <a:r>
                <a:rPr lang="en-US" altLang="zh-CN" sz="1800" i="1">
                  <a:latin typeface="Times New Roman" panose="02020603050405020304" pitchFamily="18" charset="0"/>
                  <a:ea typeface="宋体" panose="02010600030101010101" pitchFamily="2" charset="-122"/>
                </a:rPr>
                <a:t>h</a:t>
              </a:r>
              <a:endParaRPr lang="en-US" altLang="zh-CN" sz="2400">
                <a:latin typeface="Times New Roman" panose="02020603050405020304" pitchFamily="18" charset="0"/>
                <a:ea typeface="宋体" panose="02010600030101010101" pitchFamily="2" charset="-122"/>
              </a:endParaRPr>
            </a:p>
          </p:txBody>
        </p:sp>
        <p:sp>
          <p:nvSpPr>
            <p:cNvPr id="276" name="Text Box 10">
              <a:extLst>
                <a:ext uri="{FF2B5EF4-FFF2-40B4-BE49-F238E27FC236}">
                  <a16:creationId xmlns:a16="http://schemas.microsoft.com/office/drawing/2014/main" id="{290FA5FA-07C3-4587-9796-1EC9DF75FD4E}"/>
                </a:ext>
              </a:extLst>
            </p:cNvPr>
            <p:cNvSpPr txBox="1">
              <a:spLocks noChangeArrowheads="1"/>
            </p:cNvSpPr>
            <p:nvPr/>
          </p:nvSpPr>
          <p:spPr bwMode="auto">
            <a:xfrm>
              <a:off x="3607" y="956"/>
              <a:ext cx="1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a:spcBef>
                  <a:spcPct val="50000"/>
                </a:spcBef>
                <a:buClrTx/>
                <a:buFontTx/>
                <a:buNone/>
              </a:pPr>
              <a:r>
                <a:rPr lang="en-US" altLang="zh-CN" sz="1800" i="1">
                  <a:latin typeface="Times New Roman" panose="02020603050405020304" pitchFamily="18" charset="0"/>
                  <a:ea typeface="宋体" panose="02010600030101010101" pitchFamily="2" charset="-122"/>
                </a:rPr>
                <a:t>t</a:t>
              </a:r>
              <a:endParaRPr lang="en-US" altLang="zh-CN" sz="2400">
                <a:latin typeface="Times New Roman" panose="02020603050405020304" pitchFamily="18" charset="0"/>
                <a:ea typeface="宋体" panose="02010600030101010101" pitchFamily="2" charset="-122"/>
              </a:endParaRPr>
            </a:p>
          </p:txBody>
        </p:sp>
        <p:sp>
          <p:nvSpPr>
            <p:cNvPr id="277" name="Oval 11">
              <a:extLst>
                <a:ext uri="{FF2B5EF4-FFF2-40B4-BE49-F238E27FC236}">
                  <a16:creationId xmlns:a16="http://schemas.microsoft.com/office/drawing/2014/main" id="{E0A1F948-3D15-4CB2-B0B9-0A5409BAC911}"/>
                </a:ext>
              </a:extLst>
            </p:cNvPr>
            <p:cNvSpPr>
              <a:spLocks noChangeArrowheads="1"/>
            </p:cNvSpPr>
            <p:nvPr/>
          </p:nvSpPr>
          <p:spPr bwMode="auto">
            <a:xfrm>
              <a:off x="3528" y="837"/>
              <a:ext cx="520" cy="784"/>
            </a:xfrm>
            <a:prstGeom prst="ellipse">
              <a:avLst/>
            </a:prstGeom>
            <a:noFill/>
            <a:ln w="9525">
              <a:solidFill>
                <a:schemeClr val="tx1"/>
              </a:solidFill>
              <a:prstDash val="dashDot"/>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78" name="Oval 12">
              <a:extLst>
                <a:ext uri="{FF2B5EF4-FFF2-40B4-BE49-F238E27FC236}">
                  <a16:creationId xmlns:a16="http://schemas.microsoft.com/office/drawing/2014/main" id="{FBB534E0-409F-46EF-A249-142A1F421BDD}"/>
                </a:ext>
              </a:extLst>
            </p:cNvPr>
            <p:cNvSpPr>
              <a:spLocks noChangeArrowheads="1"/>
            </p:cNvSpPr>
            <p:nvPr/>
          </p:nvSpPr>
          <p:spPr bwMode="auto">
            <a:xfrm>
              <a:off x="4088" y="1268"/>
              <a:ext cx="520" cy="548"/>
            </a:xfrm>
            <a:prstGeom prst="ellipse">
              <a:avLst/>
            </a:prstGeom>
            <a:noFill/>
            <a:ln w="9525">
              <a:solidFill>
                <a:schemeClr val="tx1"/>
              </a:solidFill>
              <a:prstDash val="dash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grpSp>
      <p:graphicFrame>
        <p:nvGraphicFramePr>
          <p:cNvPr id="279" name="Object 13">
            <a:extLst>
              <a:ext uri="{FF2B5EF4-FFF2-40B4-BE49-F238E27FC236}">
                <a16:creationId xmlns:a16="http://schemas.microsoft.com/office/drawing/2014/main" id="{F66C1230-483F-4571-B7D6-7F0A44C93153}"/>
              </a:ext>
            </a:extLst>
          </p:cNvPr>
          <p:cNvGraphicFramePr>
            <a:graphicFrameLocks noChangeAspect="1"/>
          </p:cNvGraphicFramePr>
          <p:nvPr>
            <p:extLst>
              <p:ext uri="{D42A27DB-BD31-4B8C-83A1-F6EECF244321}">
                <p14:modId xmlns:p14="http://schemas.microsoft.com/office/powerpoint/2010/main" val="640899951"/>
              </p:ext>
            </p:extLst>
          </p:nvPr>
        </p:nvGraphicFramePr>
        <p:xfrm>
          <a:off x="5065440" y="3266728"/>
          <a:ext cx="1104900" cy="361950"/>
        </p:xfrm>
        <a:graphic>
          <a:graphicData uri="http://schemas.openxmlformats.org/presentationml/2006/ole">
            <mc:AlternateContent xmlns:mc="http://schemas.openxmlformats.org/markup-compatibility/2006">
              <mc:Choice xmlns:v="urn:schemas-microsoft-com:vml" Requires="v">
                <p:oleObj spid="_x0000_s31763" name="Document" r:id="rId6" imgW="1143000" imgH="387096" progId="Word.Document.8">
                  <p:embed/>
                </p:oleObj>
              </mc:Choice>
              <mc:Fallback>
                <p:oleObj name="Document" r:id="rId6" imgW="1143000" imgH="387096" progId="Word.Document.8">
                  <p:embed/>
                  <p:pic>
                    <p:nvPicPr>
                      <p:cNvPr id="95235" name="Object 13">
                        <a:extLst>
                          <a:ext uri="{FF2B5EF4-FFF2-40B4-BE49-F238E27FC236}">
                            <a16:creationId xmlns:a16="http://schemas.microsoft.com/office/drawing/2014/main" id="{28B20A42-EB34-4F1F-AC5E-36ACDD8748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5440" y="3266728"/>
                        <a:ext cx="11049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80" name="Group 14">
            <a:extLst>
              <a:ext uri="{FF2B5EF4-FFF2-40B4-BE49-F238E27FC236}">
                <a16:creationId xmlns:a16="http://schemas.microsoft.com/office/drawing/2014/main" id="{FCD5EED5-EA0B-4EFB-8A17-C4380A37C13C}"/>
              </a:ext>
            </a:extLst>
          </p:cNvPr>
          <p:cNvGrpSpPr>
            <a:grpSpLocks/>
          </p:cNvGrpSpPr>
          <p:nvPr/>
        </p:nvGrpSpPr>
        <p:grpSpPr bwMode="auto">
          <a:xfrm>
            <a:off x="1331640" y="980728"/>
            <a:ext cx="2514600" cy="3048000"/>
            <a:chOff x="864" y="720"/>
            <a:chExt cx="1584" cy="1920"/>
          </a:xfrm>
        </p:grpSpPr>
        <p:grpSp>
          <p:nvGrpSpPr>
            <p:cNvPr id="281" name="Group 15">
              <a:extLst>
                <a:ext uri="{FF2B5EF4-FFF2-40B4-BE49-F238E27FC236}">
                  <a16:creationId xmlns:a16="http://schemas.microsoft.com/office/drawing/2014/main" id="{E8A17620-2EFE-41C4-91DB-FC8F9EFBC0CE}"/>
                </a:ext>
              </a:extLst>
            </p:cNvPr>
            <p:cNvGrpSpPr>
              <a:grpSpLocks/>
            </p:cNvGrpSpPr>
            <p:nvPr/>
          </p:nvGrpSpPr>
          <p:grpSpPr bwMode="auto">
            <a:xfrm>
              <a:off x="864" y="720"/>
              <a:ext cx="1584" cy="1488"/>
              <a:chOff x="864" y="720"/>
              <a:chExt cx="1584" cy="1488"/>
            </a:xfrm>
          </p:grpSpPr>
          <p:graphicFrame>
            <p:nvGraphicFramePr>
              <p:cNvPr id="283" name="Object 16">
                <a:extLst>
                  <a:ext uri="{FF2B5EF4-FFF2-40B4-BE49-F238E27FC236}">
                    <a16:creationId xmlns:a16="http://schemas.microsoft.com/office/drawing/2014/main" id="{A246FEE7-F3A8-4A1C-B438-CA69CB7C405F}"/>
                  </a:ext>
                </a:extLst>
              </p:cNvPr>
              <p:cNvGraphicFramePr>
                <a:graphicFrameLocks noChangeAspect="1"/>
              </p:cNvGraphicFramePr>
              <p:nvPr>
                <p:extLst>
                  <p:ext uri="{D42A27DB-BD31-4B8C-83A1-F6EECF244321}">
                    <p14:modId xmlns:p14="http://schemas.microsoft.com/office/powerpoint/2010/main" val="215382865"/>
                  </p:ext>
                </p:extLst>
              </p:nvPr>
            </p:nvGraphicFramePr>
            <p:xfrm>
              <a:off x="864" y="720"/>
              <a:ext cx="1584" cy="1488"/>
            </p:xfrm>
            <a:graphic>
              <a:graphicData uri="http://schemas.openxmlformats.org/presentationml/2006/ole">
                <mc:AlternateContent xmlns:mc="http://schemas.openxmlformats.org/markup-compatibility/2006">
                  <mc:Choice xmlns:v="urn:schemas-microsoft-com:vml" Requires="v">
                    <p:oleObj spid="_x0000_s31764" name="Worksheet" r:id="rId8" imgW="2598840" imgH="2452680" progId="Excel.Sheet.8">
                      <p:embed/>
                    </p:oleObj>
                  </mc:Choice>
                  <mc:Fallback>
                    <p:oleObj name="Worksheet" r:id="rId8" imgW="2598840" imgH="2452680" progId="Excel.Sheet.8">
                      <p:embed/>
                      <p:pic>
                        <p:nvPicPr>
                          <p:cNvPr id="95264" name="Object 16">
                            <a:extLst>
                              <a:ext uri="{FF2B5EF4-FFF2-40B4-BE49-F238E27FC236}">
                                <a16:creationId xmlns:a16="http://schemas.microsoft.com/office/drawing/2014/main" id="{A656CB4F-3A99-40C5-B1AD-4818F63D83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4" y="720"/>
                            <a:ext cx="158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4" name="Text Box 17">
                <a:extLst>
                  <a:ext uri="{FF2B5EF4-FFF2-40B4-BE49-F238E27FC236}">
                    <a16:creationId xmlns:a16="http://schemas.microsoft.com/office/drawing/2014/main" id="{B2BD4364-32CB-43D0-BBF8-F2A322D10B42}"/>
                  </a:ext>
                </a:extLst>
              </p:cNvPr>
              <p:cNvSpPr txBox="1">
                <a:spLocks noChangeArrowheads="1"/>
              </p:cNvSpPr>
              <p:nvPr/>
            </p:nvSpPr>
            <p:spPr bwMode="auto">
              <a:xfrm>
                <a:off x="1257" y="990"/>
                <a:ext cx="2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a:spcBef>
                    <a:spcPct val="50000"/>
                  </a:spcBef>
                  <a:buClrTx/>
                  <a:buFontTx/>
                  <a:buNone/>
                </a:pPr>
                <a:r>
                  <a:rPr lang="en-US" altLang="zh-CN" sz="1800" i="1">
                    <a:latin typeface="Times New Roman" panose="02020603050405020304" pitchFamily="18" charset="0"/>
                    <a:ea typeface="宋体" panose="02010600030101010101" pitchFamily="2" charset="-122"/>
                  </a:rPr>
                  <a:t>t</a:t>
                </a:r>
                <a:endParaRPr lang="en-US" altLang="zh-CN" sz="2400">
                  <a:latin typeface="Times New Roman" panose="02020603050405020304" pitchFamily="18" charset="0"/>
                  <a:ea typeface="宋体" panose="02010600030101010101" pitchFamily="2" charset="-122"/>
                </a:endParaRPr>
              </a:p>
            </p:txBody>
          </p:sp>
          <p:sp>
            <p:nvSpPr>
              <p:cNvPr id="285" name="Text Box 18">
                <a:extLst>
                  <a:ext uri="{FF2B5EF4-FFF2-40B4-BE49-F238E27FC236}">
                    <a16:creationId xmlns:a16="http://schemas.microsoft.com/office/drawing/2014/main" id="{6528DF77-CE7A-4C01-8164-B29E76586669}"/>
                  </a:ext>
                </a:extLst>
              </p:cNvPr>
              <p:cNvSpPr txBox="1">
                <a:spLocks noChangeArrowheads="1"/>
              </p:cNvSpPr>
              <p:nvPr/>
            </p:nvSpPr>
            <p:spPr bwMode="auto">
              <a:xfrm>
                <a:off x="1653" y="1451"/>
                <a:ext cx="2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a:spcBef>
                    <a:spcPct val="50000"/>
                  </a:spcBef>
                  <a:buClrTx/>
                  <a:buFontTx/>
                  <a:buNone/>
                </a:pPr>
                <a:r>
                  <a:rPr lang="en-US" altLang="zh-CN" sz="1800" i="1">
                    <a:latin typeface="Times New Roman" panose="02020603050405020304" pitchFamily="18" charset="0"/>
                    <a:ea typeface="宋体" panose="02010600030101010101" pitchFamily="2" charset="-122"/>
                  </a:rPr>
                  <a:t>i</a:t>
                </a:r>
                <a:endParaRPr lang="en-US" altLang="zh-CN" sz="2400">
                  <a:latin typeface="Times New Roman" panose="02020603050405020304" pitchFamily="18" charset="0"/>
                  <a:ea typeface="宋体" panose="02010600030101010101" pitchFamily="2" charset="-122"/>
                </a:endParaRPr>
              </a:p>
            </p:txBody>
          </p:sp>
          <p:sp>
            <p:nvSpPr>
              <p:cNvPr id="286" name="Text Box 19">
                <a:extLst>
                  <a:ext uri="{FF2B5EF4-FFF2-40B4-BE49-F238E27FC236}">
                    <a16:creationId xmlns:a16="http://schemas.microsoft.com/office/drawing/2014/main" id="{0C97343E-AC39-45E5-AEC1-943154535949}"/>
                  </a:ext>
                </a:extLst>
              </p:cNvPr>
              <p:cNvSpPr txBox="1">
                <a:spLocks noChangeArrowheads="1"/>
              </p:cNvSpPr>
              <p:nvPr/>
            </p:nvSpPr>
            <p:spPr bwMode="auto">
              <a:xfrm>
                <a:off x="1946" y="1451"/>
                <a:ext cx="2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a:spcBef>
                    <a:spcPct val="50000"/>
                  </a:spcBef>
                  <a:buClrTx/>
                  <a:buFontTx/>
                  <a:buNone/>
                </a:pPr>
                <a:r>
                  <a:rPr lang="en-US" altLang="zh-CN" sz="1800" i="1">
                    <a:latin typeface="Times New Roman" panose="02020603050405020304" pitchFamily="18" charset="0"/>
                    <a:ea typeface="宋体" panose="02010600030101010101" pitchFamily="2" charset="-122"/>
                  </a:rPr>
                  <a:t>h</a:t>
                </a:r>
                <a:endParaRPr lang="en-US" altLang="zh-CN" sz="2400">
                  <a:latin typeface="Times New Roman" panose="02020603050405020304" pitchFamily="18" charset="0"/>
                  <a:ea typeface="宋体" panose="02010600030101010101" pitchFamily="2" charset="-122"/>
                </a:endParaRPr>
              </a:p>
            </p:txBody>
          </p:sp>
          <p:sp>
            <p:nvSpPr>
              <p:cNvPr id="287" name="Text Box 20">
                <a:extLst>
                  <a:ext uri="{FF2B5EF4-FFF2-40B4-BE49-F238E27FC236}">
                    <a16:creationId xmlns:a16="http://schemas.microsoft.com/office/drawing/2014/main" id="{3E9E6713-D343-495F-A801-B9765C169A2F}"/>
                  </a:ext>
                </a:extLst>
              </p:cNvPr>
              <p:cNvSpPr txBox="1">
                <a:spLocks noChangeArrowheads="1"/>
              </p:cNvSpPr>
              <p:nvPr/>
            </p:nvSpPr>
            <p:spPr bwMode="auto">
              <a:xfrm>
                <a:off x="1946" y="1220"/>
                <a:ext cx="2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just">
                  <a:spcBef>
                    <a:spcPct val="50000"/>
                  </a:spcBef>
                  <a:buClrTx/>
                  <a:buFontTx/>
                  <a:buNone/>
                </a:pPr>
                <a:r>
                  <a:rPr lang="en-US" altLang="zh-CN" sz="1800" i="1">
                    <a:latin typeface="Times New Roman" panose="02020603050405020304" pitchFamily="18" charset="0"/>
                    <a:ea typeface="宋体" panose="02010600030101010101" pitchFamily="2" charset="-122"/>
                  </a:rPr>
                  <a:t>j</a:t>
                </a:r>
                <a:endParaRPr lang="en-US" altLang="zh-CN" sz="2400">
                  <a:latin typeface="Times New Roman" panose="02020603050405020304" pitchFamily="18" charset="0"/>
                  <a:ea typeface="宋体" panose="02010600030101010101" pitchFamily="2" charset="-122"/>
                </a:endParaRPr>
              </a:p>
            </p:txBody>
          </p:sp>
          <p:sp>
            <p:nvSpPr>
              <p:cNvPr id="288" name="Line 21">
                <a:extLst>
                  <a:ext uri="{FF2B5EF4-FFF2-40B4-BE49-F238E27FC236}">
                    <a16:creationId xmlns:a16="http://schemas.microsoft.com/office/drawing/2014/main" id="{24100A4A-6DA0-49E6-862D-86E85C30F73B}"/>
                  </a:ext>
                </a:extLst>
              </p:cNvPr>
              <p:cNvSpPr>
                <a:spLocks noChangeShapeType="1"/>
              </p:cNvSpPr>
              <p:nvPr/>
            </p:nvSpPr>
            <p:spPr bwMode="auto">
              <a:xfrm>
                <a:off x="1934" y="1358"/>
                <a:ext cx="0" cy="1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89" name="Line 22">
                <a:extLst>
                  <a:ext uri="{FF2B5EF4-FFF2-40B4-BE49-F238E27FC236}">
                    <a16:creationId xmlns:a16="http://schemas.microsoft.com/office/drawing/2014/main" id="{02CB218A-A266-4F28-AC5B-F1E73CADFD02}"/>
                  </a:ext>
                </a:extLst>
              </p:cNvPr>
              <p:cNvSpPr>
                <a:spLocks noChangeShapeType="1"/>
              </p:cNvSpPr>
              <p:nvPr/>
            </p:nvSpPr>
            <p:spPr bwMode="auto">
              <a:xfrm flipH="1">
                <a:off x="1806" y="1315"/>
                <a:ext cx="85" cy="17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90" name="Oval 23">
                <a:extLst>
                  <a:ext uri="{FF2B5EF4-FFF2-40B4-BE49-F238E27FC236}">
                    <a16:creationId xmlns:a16="http://schemas.microsoft.com/office/drawing/2014/main" id="{962F2502-76F0-4A38-85B2-ABB388CE955C}"/>
                  </a:ext>
                </a:extLst>
              </p:cNvPr>
              <p:cNvSpPr>
                <a:spLocks noChangeArrowheads="1"/>
              </p:cNvSpPr>
              <p:nvPr/>
            </p:nvSpPr>
            <p:spPr bwMode="auto">
              <a:xfrm>
                <a:off x="1164" y="890"/>
                <a:ext cx="513" cy="765"/>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91" name="Oval 24">
                <a:extLst>
                  <a:ext uri="{FF2B5EF4-FFF2-40B4-BE49-F238E27FC236}">
                    <a16:creationId xmlns:a16="http://schemas.microsoft.com/office/drawing/2014/main" id="{386906E4-F654-461E-81BF-15BE652EE1A0}"/>
                  </a:ext>
                </a:extLst>
              </p:cNvPr>
              <p:cNvSpPr>
                <a:spLocks noChangeArrowheads="1"/>
              </p:cNvSpPr>
              <p:nvPr/>
            </p:nvSpPr>
            <p:spPr bwMode="auto">
              <a:xfrm>
                <a:off x="1677" y="1230"/>
                <a:ext cx="514" cy="638"/>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grpSp>
        <p:graphicFrame>
          <p:nvGraphicFramePr>
            <p:cNvPr id="282" name="Object 25">
              <a:extLst>
                <a:ext uri="{FF2B5EF4-FFF2-40B4-BE49-F238E27FC236}">
                  <a16:creationId xmlns:a16="http://schemas.microsoft.com/office/drawing/2014/main" id="{1E8BBC8B-E821-4778-B2CF-EE0B5A006FDD}"/>
                </a:ext>
              </a:extLst>
            </p:cNvPr>
            <p:cNvGraphicFramePr>
              <a:graphicFrameLocks noChangeAspect="1"/>
            </p:cNvGraphicFramePr>
            <p:nvPr/>
          </p:nvGraphicFramePr>
          <p:xfrm>
            <a:off x="972" y="2208"/>
            <a:ext cx="1428" cy="432"/>
          </p:xfrm>
          <a:graphic>
            <a:graphicData uri="http://schemas.openxmlformats.org/presentationml/2006/ole">
              <mc:AlternateContent xmlns:mc="http://schemas.openxmlformats.org/markup-compatibility/2006">
                <mc:Choice xmlns:v="urn:schemas-microsoft-com:vml" Requires="v">
                  <p:oleObj spid="_x0000_s31765" name="Document" r:id="rId10" imgW="2314998" imgH="699139" progId="Word.Document.8">
                    <p:embed/>
                  </p:oleObj>
                </mc:Choice>
                <mc:Fallback>
                  <p:oleObj name="Document" r:id="rId10" imgW="2314998" imgH="699139" progId="Word.Document.8">
                    <p:embed/>
                    <p:pic>
                      <p:nvPicPr>
                        <p:cNvPr id="95263" name="Object 25">
                          <a:extLst>
                            <a:ext uri="{FF2B5EF4-FFF2-40B4-BE49-F238E27FC236}">
                              <a16:creationId xmlns:a16="http://schemas.microsoft.com/office/drawing/2014/main" id="{6BC8AD01-6944-4939-A7EF-8C5AEB096F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2" y="2208"/>
                          <a:ext cx="1428"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92" name="Group 27">
            <a:extLst>
              <a:ext uri="{FF2B5EF4-FFF2-40B4-BE49-F238E27FC236}">
                <a16:creationId xmlns:a16="http://schemas.microsoft.com/office/drawing/2014/main" id="{45B34222-C230-488E-91A8-5215660C62B0}"/>
              </a:ext>
            </a:extLst>
          </p:cNvPr>
          <p:cNvGrpSpPr>
            <a:grpSpLocks/>
          </p:cNvGrpSpPr>
          <p:nvPr/>
        </p:nvGrpSpPr>
        <p:grpSpPr bwMode="auto">
          <a:xfrm>
            <a:off x="1328465" y="3730278"/>
            <a:ext cx="2514600" cy="2362200"/>
            <a:chOff x="864" y="2496"/>
            <a:chExt cx="1584" cy="1488"/>
          </a:xfrm>
        </p:grpSpPr>
        <p:graphicFrame>
          <p:nvGraphicFramePr>
            <p:cNvPr id="293" name="Object 28">
              <a:extLst>
                <a:ext uri="{FF2B5EF4-FFF2-40B4-BE49-F238E27FC236}">
                  <a16:creationId xmlns:a16="http://schemas.microsoft.com/office/drawing/2014/main" id="{0080F909-5A6F-4058-86C8-35FD01B2F068}"/>
                </a:ext>
              </a:extLst>
            </p:cNvPr>
            <p:cNvGraphicFramePr>
              <a:graphicFrameLocks noChangeAspect="1"/>
            </p:cNvGraphicFramePr>
            <p:nvPr/>
          </p:nvGraphicFramePr>
          <p:xfrm>
            <a:off x="864" y="2496"/>
            <a:ext cx="1584" cy="1488"/>
          </p:xfrm>
          <a:graphic>
            <a:graphicData uri="http://schemas.openxmlformats.org/presentationml/2006/ole">
              <mc:AlternateContent xmlns:mc="http://schemas.openxmlformats.org/markup-compatibility/2006">
                <mc:Choice xmlns:v="urn:schemas-microsoft-com:vml" Requires="v">
                  <p:oleObj spid="_x0000_s31766" name="Worksheet" r:id="rId12" imgW="2598840" imgH="2452680" progId="Excel.Sheet.8">
                    <p:embed/>
                  </p:oleObj>
                </mc:Choice>
                <mc:Fallback>
                  <p:oleObj name="Worksheet" r:id="rId12" imgW="2598840" imgH="2452680" progId="Excel.Sheet.8">
                    <p:embed/>
                    <p:pic>
                      <p:nvPicPr>
                        <p:cNvPr id="95253" name="Object 28">
                          <a:extLst>
                            <a:ext uri="{FF2B5EF4-FFF2-40B4-BE49-F238E27FC236}">
                              <a16:creationId xmlns:a16="http://schemas.microsoft.com/office/drawing/2014/main" id="{D06FB9F0-A5E5-4EF5-BF09-66695071578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4" y="2496"/>
                          <a:ext cx="158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4" name="Text Box 29">
              <a:extLst>
                <a:ext uri="{FF2B5EF4-FFF2-40B4-BE49-F238E27FC236}">
                  <a16:creationId xmlns:a16="http://schemas.microsoft.com/office/drawing/2014/main" id="{3F8879C2-9A49-4CA3-AB5B-4E289189E6D9}"/>
                </a:ext>
              </a:extLst>
            </p:cNvPr>
            <p:cNvSpPr txBox="1">
              <a:spLocks noChangeArrowheads="1"/>
            </p:cNvSpPr>
            <p:nvPr/>
          </p:nvSpPr>
          <p:spPr bwMode="auto">
            <a:xfrm>
              <a:off x="1249" y="2751"/>
              <a:ext cx="1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a:spcBef>
                  <a:spcPct val="50000"/>
                </a:spcBef>
                <a:buClrTx/>
                <a:buFontTx/>
                <a:buNone/>
              </a:pPr>
              <a:r>
                <a:rPr lang="en-US" altLang="zh-CN" sz="1800" i="1">
                  <a:latin typeface="Times New Roman" panose="02020603050405020304" pitchFamily="18" charset="0"/>
                  <a:ea typeface="宋体" panose="02010600030101010101" pitchFamily="2" charset="-122"/>
                </a:rPr>
                <a:t>h</a:t>
              </a:r>
              <a:endParaRPr lang="en-US" altLang="zh-CN" sz="2400">
                <a:latin typeface="Times New Roman" panose="02020603050405020304" pitchFamily="18" charset="0"/>
                <a:ea typeface="宋体" panose="02010600030101010101" pitchFamily="2" charset="-122"/>
              </a:endParaRPr>
            </a:p>
          </p:txBody>
        </p:sp>
        <p:sp>
          <p:nvSpPr>
            <p:cNvPr id="295" name="Text Box 30">
              <a:extLst>
                <a:ext uri="{FF2B5EF4-FFF2-40B4-BE49-F238E27FC236}">
                  <a16:creationId xmlns:a16="http://schemas.microsoft.com/office/drawing/2014/main" id="{33139027-301D-4CAF-9AEC-98FC23451A06}"/>
                </a:ext>
              </a:extLst>
            </p:cNvPr>
            <p:cNvSpPr txBox="1">
              <a:spLocks noChangeArrowheads="1"/>
            </p:cNvSpPr>
            <p:nvPr/>
          </p:nvSpPr>
          <p:spPr bwMode="auto">
            <a:xfrm>
              <a:off x="1548" y="3142"/>
              <a:ext cx="1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a:spcBef>
                  <a:spcPct val="50000"/>
                </a:spcBef>
                <a:buClrTx/>
                <a:buFontTx/>
                <a:buNone/>
              </a:pPr>
              <a:r>
                <a:rPr lang="en-US" altLang="zh-CN" sz="1800" i="1">
                  <a:latin typeface="Times New Roman" panose="02020603050405020304" pitchFamily="18" charset="0"/>
                  <a:ea typeface="宋体" panose="02010600030101010101" pitchFamily="2" charset="-122"/>
                </a:rPr>
                <a:t>i</a:t>
              </a:r>
              <a:endParaRPr lang="en-US" altLang="zh-CN" sz="2400">
                <a:latin typeface="Times New Roman" panose="02020603050405020304" pitchFamily="18" charset="0"/>
                <a:ea typeface="宋体" panose="02010600030101010101" pitchFamily="2" charset="-122"/>
              </a:endParaRPr>
            </a:p>
          </p:txBody>
        </p:sp>
        <p:sp>
          <p:nvSpPr>
            <p:cNvPr id="296" name="Text Box 31">
              <a:extLst>
                <a:ext uri="{FF2B5EF4-FFF2-40B4-BE49-F238E27FC236}">
                  <a16:creationId xmlns:a16="http://schemas.microsoft.com/office/drawing/2014/main" id="{4D9FFF62-0C3E-45B1-888B-E97F98515CB6}"/>
                </a:ext>
              </a:extLst>
            </p:cNvPr>
            <p:cNvSpPr txBox="1">
              <a:spLocks noChangeArrowheads="1"/>
            </p:cNvSpPr>
            <p:nvPr/>
          </p:nvSpPr>
          <p:spPr bwMode="auto">
            <a:xfrm>
              <a:off x="1764" y="3219"/>
              <a:ext cx="17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a:spcBef>
                  <a:spcPct val="50000"/>
                </a:spcBef>
                <a:buClrTx/>
                <a:buFontTx/>
                <a:buNone/>
              </a:pPr>
              <a:r>
                <a:rPr lang="en-US" altLang="zh-CN" sz="1800" i="1">
                  <a:latin typeface="Times New Roman" panose="02020603050405020304" pitchFamily="18" charset="0"/>
                  <a:ea typeface="宋体" panose="02010600030101010101" pitchFamily="2" charset="-122"/>
                </a:rPr>
                <a:t>t</a:t>
              </a:r>
              <a:endParaRPr lang="en-US" altLang="zh-CN" sz="2400">
                <a:latin typeface="Times New Roman" panose="02020603050405020304" pitchFamily="18" charset="0"/>
                <a:ea typeface="宋体" panose="02010600030101010101" pitchFamily="2" charset="-122"/>
              </a:endParaRPr>
            </a:p>
          </p:txBody>
        </p:sp>
        <p:sp>
          <p:nvSpPr>
            <p:cNvPr id="297" name="Text Box 32">
              <a:extLst>
                <a:ext uri="{FF2B5EF4-FFF2-40B4-BE49-F238E27FC236}">
                  <a16:creationId xmlns:a16="http://schemas.microsoft.com/office/drawing/2014/main" id="{77D5D4D1-E0CE-4188-89E5-79DB7F17FEB8}"/>
                </a:ext>
              </a:extLst>
            </p:cNvPr>
            <p:cNvSpPr txBox="1">
              <a:spLocks noChangeArrowheads="1"/>
            </p:cNvSpPr>
            <p:nvPr/>
          </p:nvSpPr>
          <p:spPr bwMode="auto">
            <a:xfrm>
              <a:off x="1677" y="2879"/>
              <a:ext cx="1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just">
                <a:spcBef>
                  <a:spcPct val="50000"/>
                </a:spcBef>
                <a:buClrTx/>
                <a:buFontTx/>
                <a:buNone/>
              </a:pPr>
              <a:r>
                <a:rPr lang="en-US" altLang="zh-CN" sz="1800" i="1">
                  <a:latin typeface="Times New Roman" panose="02020603050405020304" pitchFamily="18" charset="0"/>
                  <a:ea typeface="宋体" panose="02010600030101010101" pitchFamily="2" charset="-122"/>
                </a:rPr>
                <a:t>j</a:t>
              </a:r>
              <a:endParaRPr lang="en-US" altLang="zh-CN" sz="2400">
                <a:latin typeface="Times New Roman" panose="02020603050405020304" pitchFamily="18" charset="0"/>
                <a:ea typeface="宋体" panose="02010600030101010101" pitchFamily="2" charset="-122"/>
              </a:endParaRPr>
            </a:p>
          </p:txBody>
        </p:sp>
        <p:sp>
          <p:nvSpPr>
            <p:cNvPr id="298" name="Line 33">
              <a:extLst>
                <a:ext uri="{FF2B5EF4-FFF2-40B4-BE49-F238E27FC236}">
                  <a16:creationId xmlns:a16="http://schemas.microsoft.com/office/drawing/2014/main" id="{80448FA2-9623-42AC-A09D-32E90B2B95A5}"/>
                </a:ext>
              </a:extLst>
            </p:cNvPr>
            <p:cNvSpPr>
              <a:spLocks noChangeShapeType="1"/>
            </p:cNvSpPr>
            <p:nvPr/>
          </p:nvSpPr>
          <p:spPr bwMode="auto">
            <a:xfrm>
              <a:off x="1463" y="2879"/>
              <a:ext cx="172" cy="2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99" name="Line 34">
              <a:extLst>
                <a:ext uri="{FF2B5EF4-FFF2-40B4-BE49-F238E27FC236}">
                  <a16:creationId xmlns:a16="http://schemas.microsoft.com/office/drawing/2014/main" id="{14F65653-11C5-42D2-97EE-59AB2E3E0689}"/>
                </a:ext>
              </a:extLst>
            </p:cNvPr>
            <p:cNvSpPr>
              <a:spLocks noChangeShapeType="1"/>
            </p:cNvSpPr>
            <p:nvPr/>
          </p:nvSpPr>
          <p:spPr bwMode="auto">
            <a:xfrm flipH="1">
              <a:off x="1592" y="3134"/>
              <a:ext cx="85" cy="8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00" name="Oval 35">
              <a:extLst>
                <a:ext uri="{FF2B5EF4-FFF2-40B4-BE49-F238E27FC236}">
                  <a16:creationId xmlns:a16="http://schemas.microsoft.com/office/drawing/2014/main" id="{F449AC86-E689-44A4-9DBA-BCAC93A0CBA7}"/>
                </a:ext>
              </a:extLst>
            </p:cNvPr>
            <p:cNvSpPr>
              <a:spLocks noChangeArrowheads="1"/>
            </p:cNvSpPr>
            <p:nvPr/>
          </p:nvSpPr>
          <p:spPr bwMode="auto">
            <a:xfrm>
              <a:off x="1206" y="2709"/>
              <a:ext cx="600" cy="722"/>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301" name="Oval 36">
              <a:extLst>
                <a:ext uri="{FF2B5EF4-FFF2-40B4-BE49-F238E27FC236}">
                  <a16:creationId xmlns:a16="http://schemas.microsoft.com/office/drawing/2014/main" id="{6B0D074A-C4EE-4631-AD49-19405781D45C}"/>
                </a:ext>
              </a:extLst>
            </p:cNvPr>
            <p:cNvSpPr>
              <a:spLocks noChangeArrowheads="1"/>
            </p:cNvSpPr>
            <p:nvPr/>
          </p:nvSpPr>
          <p:spPr bwMode="auto">
            <a:xfrm>
              <a:off x="1763" y="3091"/>
              <a:ext cx="428" cy="553"/>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grpSp>
      <p:graphicFrame>
        <p:nvGraphicFramePr>
          <p:cNvPr id="302" name="Object 37">
            <a:extLst>
              <a:ext uri="{FF2B5EF4-FFF2-40B4-BE49-F238E27FC236}">
                <a16:creationId xmlns:a16="http://schemas.microsoft.com/office/drawing/2014/main" id="{4EAFCE6D-EB38-47A8-BBA3-DF5D0C8CBC75}"/>
              </a:ext>
            </a:extLst>
          </p:cNvPr>
          <p:cNvGraphicFramePr>
            <a:graphicFrameLocks noChangeAspect="1"/>
          </p:cNvGraphicFramePr>
          <p:nvPr>
            <p:extLst>
              <p:ext uri="{D42A27DB-BD31-4B8C-83A1-F6EECF244321}">
                <p14:modId xmlns:p14="http://schemas.microsoft.com/office/powerpoint/2010/main" val="3925570667"/>
              </p:ext>
            </p:extLst>
          </p:nvPr>
        </p:nvGraphicFramePr>
        <p:xfrm>
          <a:off x="1255440" y="6016278"/>
          <a:ext cx="2265363" cy="361950"/>
        </p:xfrm>
        <a:graphic>
          <a:graphicData uri="http://schemas.openxmlformats.org/presentationml/2006/ole">
            <mc:AlternateContent xmlns:mc="http://schemas.openxmlformats.org/markup-compatibility/2006">
              <mc:Choice xmlns:v="urn:schemas-microsoft-com:vml" Requires="v">
                <p:oleObj spid="_x0000_s31767" name="Document" r:id="rId14" imgW="2346561" imgH="383085" progId="Word.Document.8">
                  <p:embed/>
                </p:oleObj>
              </mc:Choice>
              <mc:Fallback>
                <p:oleObj name="Document" r:id="rId14" imgW="2346561" imgH="383085" progId="Word.Document.8">
                  <p:embed/>
                  <p:pic>
                    <p:nvPicPr>
                      <p:cNvPr id="23558" name="Object 37">
                        <a:extLst>
                          <a:ext uri="{FF2B5EF4-FFF2-40B4-BE49-F238E27FC236}">
                            <a16:creationId xmlns:a16="http://schemas.microsoft.com/office/drawing/2014/main" id="{F09AE073-E7AC-4B05-9A1C-BB5C2634ED6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55440" y="6016278"/>
                        <a:ext cx="2265363"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03" name="Group 39">
            <a:extLst>
              <a:ext uri="{FF2B5EF4-FFF2-40B4-BE49-F238E27FC236}">
                <a16:creationId xmlns:a16="http://schemas.microsoft.com/office/drawing/2014/main" id="{124E3AF1-4808-42A0-A4DA-BD1B730611CA}"/>
              </a:ext>
            </a:extLst>
          </p:cNvPr>
          <p:cNvGrpSpPr>
            <a:grpSpLocks/>
          </p:cNvGrpSpPr>
          <p:nvPr/>
        </p:nvGrpSpPr>
        <p:grpSpPr bwMode="auto">
          <a:xfrm>
            <a:off x="4990828" y="3684241"/>
            <a:ext cx="2743200" cy="2362200"/>
            <a:chOff x="3168" y="2496"/>
            <a:chExt cx="1728" cy="1488"/>
          </a:xfrm>
        </p:grpSpPr>
        <p:graphicFrame>
          <p:nvGraphicFramePr>
            <p:cNvPr id="304" name="Object 40">
              <a:extLst>
                <a:ext uri="{FF2B5EF4-FFF2-40B4-BE49-F238E27FC236}">
                  <a16:creationId xmlns:a16="http://schemas.microsoft.com/office/drawing/2014/main" id="{39635CE8-6FA6-4AF5-BEB1-EE72C1F3D239}"/>
                </a:ext>
              </a:extLst>
            </p:cNvPr>
            <p:cNvGraphicFramePr>
              <a:graphicFrameLocks noChangeAspect="1"/>
            </p:cNvGraphicFramePr>
            <p:nvPr/>
          </p:nvGraphicFramePr>
          <p:xfrm>
            <a:off x="3168" y="2496"/>
            <a:ext cx="1728" cy="1488"/>
          </p:xfrm>
          <a:graphic>
            <a:graphicData uri="http://schemas.openxmlformats.org/presentationml/2006/ole">
              <mc:AlternateContent xmlns:mc="http://schemas.openxmlformats.org/markup-compatibility/2006">
                <mc:Choice xmlns:v="urn:schemas-microsoft-com:vml" Requires="v">
                  <p:oleObj spid="_x0000_s31768" name="Worksheet" r:id="rId16" imgW="2598840" imgH="2452680" progId="Excel.Sheet.8">
                    <p:embed/>
                  </p:oleObj>
                </mc:Choice>
                <mc:Fallback>
                  <p:oleObj name="Worksheet" r:id="rId16" imgW="2598840" imgH="2452680" progId="Excel.Sheet.8">
                    <p:embed/>
                    <p:pic>
                      <p:nvPicPr>
                        <p:cNvPr id="95244" name="Object 40">
                          <a:extLst>
                            <a:ext uri="{FF2B5EF4-FFF2-40B4-BE49-F238E27FC236}">
                              <a16:creationId xmlns:a16="http://schemas.microsoft.com/office/drawing/2014/main" id="{EEE2543A-B13B-4910-BCE9-23B991758FF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68" y="2496"/>
                          <a:ext cx="1728"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5" name="Text Box 41">
              <a:extLst>
                <a:ext uri="{FF2B5EF4-FFF2-40B4-BE49-F238E27FC236}">
                  <a16:creationId xmlns:a16="http://schemas.microsoft.com/office/drawing/2014/main" id="{9BA40F2E-9927-48A4-9921-FAF17D19E475}"/>
                </a:ext>
              </a:extLst>
            </p:cNvPr>
            <p:cNvSpPr txBox="1">
              <a:spLocks noChangeArrowheads="1"/>
            </p:cNvSpPr>
            <p:nvPr/>
          </p:nvSpPr>
          <p:spPr bwMode="auto">
            <a:xfrm>
              <a:off x="4178" y="3433"/>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a:spcBef>
                  <a:spcPct val="50000"/>
                </a:spcBef>
                <a:buClrTx/>
                <a:buFontTx/>
                <a:buNone/>
              </a:pPr>
              <a:r>
                <a:rPr lang="en-US" altLang="zh-CN" sz="1800" i="1">
                  <a:latin typeface="Times New Roman" panose="02020603050405020304" pitchFamily="18" charset="0"/>
                  <a:ea typeface="宋体" panose="02010600030101010101" pitchFamily="2" charset="-122"/>
                </a:rPr>
                <a:t>t</a:t>
              </a:r>
              <a:endParaRPr lang="en-US" altLang="zh-CN" sz="2400">
                <a:latin typeface="Times New Roman" panose="02020603050405020304" pitchFamily="18" charset="0"/>
                <a:ea typeface="宋体" panose="02010600030101010101" pitchFamily="2" charset="-122"/>
              </a:endParaRPr>
            </a:p>
          </p:txBody>
        </p:sp>
        <p:sp>
          <p:nvSpPr>
            <p:cNvPr id="306" name="Text Box 42">
              <a:extLst>
                <a:ext uri="{FF2B5EF4-FFF2-40B4-BE49-F238E27FC236}">
                  <a16:creationId xmlns:a16="http://schemas.microsoft.com/office/drawing/2014/main" id="{20B3895E-7E97-4507-ADDC-184C2105CFB0}"/>
                </a:ext>
              </a:extLst>
            </p:cNvPr>
            <p:cNvSpPr txBox="1">
              <a:spLocks noChangeArrowheads="1"/>
            </p:cNvSpPr>
            <p:nvPr/>
          </p:nvSpPr>
          <p:spPr bwMode="auto">
            <a:xfrm>
              <a:off x="3773" y="3066"/>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a:spcBef>
                  <a:spcPct val="50000"/>
                </a:spcBef>
                <a:buClrTx/>
                <a:buFontTx/>
                <a:buNone/>
              </a:pPr>
              <a:r>
                <a:rPr lang="en-US" altLang="zh-CN" sz="1800" i="1">
                  <a:latin typeface="Times New Roman" panose="02020603050405020304" pitchFamily="18" charset="0"/>
                  <a:ea typeface="宋体" panose="02010600030101010101" pitchFamily="2" charset="-122"/>
                </a:rPr>
                <a:t>i</a:t>
              </a:r>
              <a:endParaRPr lang="en-US" altLang="zh-CN" sz="2400">
                <a:latin typeface="Times New Roman" panose="02020603050405020304" pitchFamily="18" charset="0"/>
                <a:ea typeface="宋体" panose="02010600030101010101" pitchFamily="2" charset="-122"/>
              </a:endParaRPr>
            </a:p>
          </p:txBody>
        </p:sp>
        <p:sp>
          <p:nvSpPr>
            <p:cNvPr id="307" name="Text Box 43">
              <a:extLst>
                <a:ext uri="{FF2B5EF4-FFF2-40B4-BE49-F238E27FC236}">
                  <a16:creationId xmlns:a16="http://schemas.microsoft.com/office/drawing/2014/main" id="{F0943394-F327-4D13-B728-49BFEDE87B39}"/>
                </a:ext>
              </a:extLst>
            </p:cNvPr>
            <p:cNvSpPr txBox="1">
              <a:spLocks noChangeArrowheads="1"/>
            </p:cNvSpPr>
            <p:nvPr/>
          </p:nvSpPr>
          <p:spPr bwMode="auto">
            <a:xfrm>
              <a:off x="4150" y="3212"/>
              <a:ext cx="15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a:spcBef>
                  <a:spcPct val="50000"/>
                </a:spcBef>
                <a:buClrTx/>
                <a:buFontTx/>
                <a:buNone/>
              </a:pPr>
              <a:r>
                <a:rPr lang="en-US" altLang="zh-CN" sz="1800" i="1">
                  <a:latin typeface="Times New Roman" panose="02020603050405020304" pitchFamily="18" charset="0"/>
                  <a:ea typeface="宋体" panose="02010600030101010101" pitchFamily="2" charset="-122"/>
                </a:rPr>
                <a:t>h</a:t>
              </a:r>
              <a:endParaRPr lang="en-US" altLang="zh-CN" sz="2400">
                <a:latin typeface="Times New Roman" panose="02020603050405020304" pitchFamily="18" charset="0"/>
                <a:ea typeface="宋体" panose="02010600030101010101" pitchFamily="2" charset="-122"/>
              </a:endParaRPr>
            </a:p>
          </p:txBody>
        </p:sp>
        <p:sp>
          <p:nvSpPr>
            <p:cNvPr id="308" name="Text Box 44">
              <a:extLst>
                <a:ext uri="{FF2B5EF4-FFF2-40B4-BE49-F238E27FC236}">
                  <a16:creationId xmlns:a16="http://schemas.microsoft.com/office/drawing/2014/main" id="{3ED53998-3D48-40FA-8F78-A15A8FBC8515}"/>
                </a:ext>
              </a:extLst>
            </p:cNvPr>
            <p:cNvSpPr txBox="1">
              <a:spLocks noChangeArrowheads="1"/>
            </p:cNvSpPr>
            <p:nvPr/>
          </p:nvSpPr>
          <p:spPr bwMode="auto">
            <a:xfrm>
              <a:off x="4504" y="3212"/>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just">
                <a:spcBef>
                  <a:spcPct val="50000"/>
                </a:spcBef>
                <a:buClrTx/>
                <a:buFontTx/>
                <a:buNone/>
              </a:pPr>
              <a:r>
                <a:rPr lang="en-US" altLang="zh-CN" sz="1800" i="1">
                  <a:latin typeface="Times New Roman" panose="02020603050405020304" pitchFamily="18" charset="0"/>
                  <a:ea typeface="宋体" panose="02010600030101010101" pitchFamily="2" charset="-122"/>
                </a:rPr>
                <a:t>j</a:t>
              </a:r>
              <a:endParaRPr lang="en-US" altLang="zh-CN" sz="2400">
                <a:latin typeface="Times New Roman" panose="02020603050405020304" pitchFamily="18" charset="0"/>
                <a:ea typeface="宋体" panose="02010600030101010101" pitchFamily="2" charset="-122"/>
              </a:endParaRPr>
            </a:p>
          </p:txBody>
        </p:sp>
        <p:sp>
          <p:nvSpPr>
            <p:cNvPr id="309" name="Line 45">
              <a:extLst>
                <a:ext uri="{FF2B5EF4-FFF2-40B4-BE49-F238E27FC236}">
                  <a16:creationId xmlns:a16="http://schemas.microsoft.com/office/drawing/2014/main" id="{715AA7A4-B690-4418-BACA-FCCF05EC1706}"/>
                </a:ext>
              </a:extLst>
            </p:cNvPr>
            <p:cNvSpPr>
              <a:spLocks noChangeShapeType="1"/>
            </p:cNvSpPr>
            <p:nvPr/>
          </p:nvSpPr>
          <p:spPr bwMode="auto">
            <a:xfrm>
              <a:off x="4378" y="3311"/>
              <a:ext cx="4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10" name="Line 46">
              <a:extLst>
                <a:ext uri="{FF2B5EF4-FFF2-40B4-BE49-F238E27FC236}">
                  <a16:creationId xmlns:a16="http://schemas.microsoft.com/office/drawing/2014/main" id="{A71145BD-225F-478E-9881-F4D951743B69}"/>
                </a:ext>
              </a:extLst>
            </p:cNvPr>
            <p:cNvSpPr>
              <a:spLocks noChangeShapeType="1"/>
            </p:cNvSpPr>
            <p:nvPr/>
          </p:nvSpPr>
          <p:spPr bwMode="auto">
            <a:xfrm>
              <a:off x="3946" y="3189"/>
              <a:ext cx="518" cy="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1" name="Oval 47">
              <a:extLst>
                <a:ext uri="{FF2B5EF4-FFF2-40B4-BE49-F238E27FC236}">
                  <a16:creationId xmlns:a16="http://schemas.microsoft.com/office/drawing/2014/main" id="{806CB7B8-B705-4D4B-BE1C-8E2BA8310130}"/>
                </a:ext>
              </a:extLst>
            </p:cNvPr>
            <p:cNvSpPr>
              <a:spLocks noChangeArrowheads="1"/>
            </p:cNvSpPr>
            <p:nvPr/>
          </p:nvSpPr>
          <p:spPr bwMode="auto">
            <a:xfrm>
              <a:off x="3470" y="2659"/>
              <a:ext cx="648" cy="856"/>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312" name="Oval 48">
              <a:extLst>
                <a:ext uri="{FF2B5EF4-FFF2-40B4-BE49-F238E27FC236}">
                  <a16:creationId xmlns:a16="http://schemas.microsoft.com/office/drawing/2014/main" id="{59D7E072-2B6A-47A3-8E35-3C82AE424E73}"/>
                </a:ext>
              </a:extLst>
            </p:cNvPr>
            <p:cNvSpPr>
              <a:spLocks noChangeArrowheads="1"/>
            </p:cNvSpPr>
            <p:nvPr/>
          </p:nvSpPr>
          <p:spPr bwMode="auto">
            <a:xfrm>
              <a:off x="4118" y="3066"/>
              <a:ext cx="562" cy="571"/>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grpSp>
      <p:graphicFrame>
        <p:nvGraphicFramePr>
          <p:cNvPr id="313" name="Object 49">
            <a:extLst>
              <a:ext uri="{FF2B5EF4-FFF2-40B4-BE49-F238E27FC236}">
                <a16:creationId xmlns:a16="http://schemas.microsoft.com/office/drawing/2014/main" id="{9873B226-752F-4FD3-B159-C716984F4F4C}"/>
              </a:ext>
            </a:extLst>
          </p:cNvPr>
          <p:cNvGraphicFramePr>
            <a:graphicFrameLocks noChangeAspect="1"/>
          </p:cNvGraphicFramePr>
          <p:nvPr>
            <p:extLst>
              <p:ext uri="{D42A27DB-BD31-4B8C-83A1-F6EECF244321}">
                <p14:modId xmlns:p14="http://schemas.microsoft.com/office/powerpoint/2010/main" val="2568304320"/>
              </p:ext>
            </p:extLst>
          </p:nvPr>
        </p:nvGraphicFramePr>
        <p:xfrm>
          <a:off x="4913040" y="5965478"/>
          <a:ext cx="2644775" cy="412750"/>
        </p:xfrm>
        <a:graphic>
          <a:graphicData uri="http://schemas.openxmlformats.org/presentationml/2006/ole">
            <mc:AlternateContent xmlns:mc="http://schemas.openxmlformats.org/markup-compatibility/2006">
              <mc:Choice xmlns:v="urn:schemas-microsoft-com:vml" Requires="v">
                <p:oleObj spid="_x0000_s31769" name="文档" r:id="rId18" imgW="2684436" imgH="418709" progId="Word.Document.8">
                  <p:embed/>
                </p:oleObj>
              </mc:Choice>
              <mc:Fallback>
                <p:oleObj name="文档" r:id="rId18" imgW="2684436" imgH="418709" progId="Word.Document.8">
                  <p:embed/>
                  <p:pic>
                    <p:nvPicPr>
                      <p:cNvPr id="23560" name="Object 49">
                        <a:extLst>
                          <a:ext uri="{FF2B5EF4-FFF2-40B4-BE49-F238E27FC236}">
                            <a16:creationId xmlns:a16="http://schemas.microsoft.com/office/drawing/2014/main" id="{DB43FE47-E7A4-4B6F-BD83-1FBB401626C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13040" y="5965478"/>
                        <a:ext cx="26447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4" name="圆角矩形 48">
            <a:extLst>
              <a:ext uri="{FF2B5EF4-FFF2-40B4-BE49-F238E27FC236}">
                <a16:creationId xmlns:a16="http://schemas.microsoft.com/office/drawing/2014/main" id="{FD5D2DF3-6C0D-420A-99DA-D9E97168298B}"/>
              </a:ext>
            </a:extLst>
          </p:cNvPr>
          <p:cNvSpPr/>
          <p:nvPr/>
        </p:nvSpPr>
        <p:spPr bwMode="auto">
          <a:xfrm>
            <a:off x="1949178" y="5043141"/>
            <a:ext cx="5314950" cy="887412"/>
          </a:xfrm>
          <a:prstGeom prst="roundRect">
            <a:avLst/>
          </a:prstGeom>
          <a:solidFill>
            <a:srgbClr val="FFFFE7"/>
          </a:solidFill>
          <a:ln w="25400" cap="flat" cmpd="sng" algn="ctr">
            <a:solidFill>
              <a:srgbClr val="FF9933"/>
            </a:solidFill>
            <a:prstDash val="solid"/>
            <a:round/>
            <a:headEnd type="none" w="med" len="med"/>
            <a:tailEnd type="triangle" w="lg" len="lg"/>
          </a:ln>
          <a:effectLst>
            <a:outerShdw blurRad="50800" dist="38100" dir="2700000" algn="tl" rotWithShape="0">
              <a:prstClr val="black">
                <a:alpha val="40000"/>
              </a:prstClr>
            </a:outerShdw>
          </a:effectLst>
        </p:spPr>
        <p:txBody>
          <a:bodyPr tIns="72000" bIns="108000"/>
          <a:lstStyle/>
          <a:p>
            <a:pPr algn="ctr">
              <a:lnSpc>
                <a:spcPct val="130000"/>
              </a:lnSpc>
              <a:spcBef>
                <a:spcPts val="600"/>
              </a:spcBef>
              <a:spcAft>
                <a:spcPts val="600"/>
              </a:spcAft>
              <a:buClr>
                <a:srgbClr val="CC0000"/>
              </a:buClr>
              <a:defRPr/>
            </a:pPr>
            <a:r>
              <a:rPr lang="zh-CN" altLang="en-US" sz="3200" dirty="0">
                <a:solidFill>
                  <a:srgbClr val="FF0000"/>
                </a:solidFill>
                <a:latin typeface="Times New Roman" pitchFamily="18" charset="0"/>
                <a:ea typeface="黑体" pitchFamily="49" charset="-122"/>
              </a:rPr>
              <a:t>总的替换代价 </a:t>
            </a:r>
            <a:r>
              <a:rPr lang="en-US" altLang="zh-CN" sz="3200" i="1" dirty="0" err="1">
                <a:solidFill>
                  <a:srgbClr val="FF0000"/>
                </a:solidFill>
                <a:latin typeface="Calibri" pitchFamily="34" charset="0"/>
                <a:ea typeface="黑体" pitchFamily="49" charset="-122"/>
              </a:rPr>
              <a:t>TC</a:t>
            </a:r>
            <a:r>
              <a:rPr lang="en-US" altLang="zh-CN" sz="3200" i="1" baseline="-25000" dirty="0" err="1">
                <a:solidFill>
                  <a:srgbClr val="FF0000"/>
                </a:solidFill>
                <a:latin typeface="Calibri" pitchFamily="34" charset="0"/>
                <a:ea typeface="黑体" pitchFamily="49" charset="-122"/>
              </a:rPr>
              <a:t>ih</a:t>
            </a:r>
            <a:r>
              <a:rPr lang="en-US" altLang="zh-CN" sz="3200" i="1" dirty="0">
                <a:solidFill>
                  <a:srgbClr val="FF0000"/>
                </a:solidFill>
                <a:latin typeface="Calibri" pitchFamily="34" charset="0"/>
                <a:ea typeface="黑体" pitchFamily="49" charset="-122"/>
              </a:rPr>
              <a:t>=</a:t>
            </a:r>
            <a:r>
              <a:rPr lang="en-US" altLang="zh-CN" sz="3200" i="1" dirty="0">
                <a:solidFill>
                  <a:srgbClr val="FF0000"/>
                </a:solidFill>
                <a:latin typeface="Calibri" pitchFamily="34" charset="0"/>
                <a:ea typeface="黑体" pitchFamily="49" charset="-122"/>
                <a:sym typeface="Symbol" pitchFamily="18" charset="2"/>
              </a:rPr>
              <a:t></a:t>
            </a:r>
            <a:r>
              <a:rPr lang="en-US" altLang="zh-CN" sz="3200" i="1" baseline="-25000" dirty="0" err="1">
                <a:solidFill>
                  <a:srgbClr val="FF0000"/>
                </a:solidFill>
                <a:latin typeface="Calibri" pitchFamily="34" charset="0"/>
                <a:ea typeface="黑体" pitchFamily="49" charset="-122"/>
                <a:sym typeface="Symbol" pitchFamily="18" charset="2"/>
              </a:rPr>
              <a:t>j</a:t>
            </a:r>
            <a:r>
              <a:rPr lang="en-US" altLang="zh-CN" sz="3200" i="1" dirty="0" err="1">
                <a:solidFill>
                  <a:srgbClr val="FF0000"/>
                </a:solidFill>
                <a:latin typeface="Calibri" pitchFamily="34" charset="0"/>
                <a:ea typeface="黑体" pitchFamily="49" charset="-122"/>
                <a:sym typeface="Symbol" pitchFamily="18" charset="2"/>
              </a:rPr>
              <a:t>C</a:t>
            </a:r>
            <a:r>
              <a:rPr lang="en-US" altLang="zh-CN" sz="3200" i="1" baseline="-25000" dirty="0" err="1">
                <a:solidFill>
                  <a:srgbClr val="FF0000"/>
                </a:solidFill>
                <a:latin typeface="Calibri" pitchFamily="34" charset="0"/>
                <a:ea typeface="黑体" pitchFamily="49" charset="-122"/>
                <a:sym typeface="Symbol" pitchFamily="18" charset="2"/>
              </a:rPr>
              <a:t>jih</a:t>
            </a:r>
            <a:endParaRPr lang="zh-CN" altLang="zh-CN" sz="3200" b="0" i="1" baseline="-25000" dirty="0">
              <a:solidFill>
                <a:srgbClr val="FF0000"/>
              </a:solidFill>
              <a:latin typeface="Calibri" pitchFamily="34" charset="0"/>
              <a:ea typeface="黑体" pitchFamily="49" charset="-122"/>
            </a:endParaRPr>
          </a:p>
        </p:txBody>
      </p:sp>
    </p:spTree>
    <p:extLst>
      <p:ext uri="{BB962C8B-B14F-4D97-AF65-F5344CB8AC3E}">
        <p14:creationId xmlns:p14="http://schemas.microsoft.com/office/powerpoint/2010/main" val="800455301"/>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PAM: A Typical K-Medoids Algorithm</a:t>
            </a:r>
          </a:p>
        </p:txBody>
      </p:sp>
      <p:sp>
        <p:nvSpPr>
          <p:cNvPr id="3" name="Rectangle 3">
            <a:extLst>
              <a:ext uri="{FF2B5EF4-FFF2-40B4-BE49-F238E27FC236}">
                <a16:creationId xmlns:a16="http://schemas.microsoft.com/office/drawing/2014/main" id="{87E5FF3B-9BF7-4B98-BD03-100497F19375}"/>
              </a:ext>
            </a:extLst>
          </p:cNvPr>
          <p:cNvSpPr txBox="1">
            <a:spLocks noChangeArrowheads="1"/>
          </p:cNvSpPr>
          <p:nvPr/>
        </p:nvSpPr>
        <p:spPr bwMode="auto">
          <a:xfrm>
            <a:off x="228600" y="762963"/>
            <a:ext cx="86868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nSpc>
                <a:spcPct val="120000"/>
              </a:lnSpc>
              <a:buClr>
                <a:schemeClr val="tx1"/>
              </a:buClr>
              <a:buSzPct val="75000"/>
              <a:buFont typeface="Monotype Sorts" pitchFamily="2" charset="2"/>
              <a:buChar char="v"/>
            </a:pPr>
            <a:r>
              <a:rPr lang="en-US" altLang="zh-CN" sz="2400" dirty="0">
                <a:solidFill>
                  <a:srgbClr val="FF0000"/>
                </a:solidFill>
                <a:latin typeface="Arial Unicode MS" pitchFamily="34" charset="-122"/>
                <a:ea typeface="Arial Unicode MS" pitchFamily="34" charset="-122"/>
              </a:rPr>
              <a:t>1, 2, 6, 7, 8, 10, 15, 17, 20 – break into 3 clusters</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6 – 1, 2</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7 </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8 – 10, 15, 17, 20</a:t>
            </a:r>
          </a:p>
          <a:p>
            <a:pPr>
              <a:lnSpc>
                <a:spcPct val="120000"/>
              </a:lnSpc>
              <a:buClr>
                <a:schemeClr val="tx1"/>
              </a:buClr>
              <a:buSzPct val="75000"/>
              <a:buFont typeface="Monotype Sorts" pitchFamily="2" charset="2"/>
              <a:buChar char="v"/>
            </a:pPr>
            <a:r>
              <a:rPr lang="en-US" altLang="zh-CN" sz="2400" dirty="0">
                <a:solidFill>
                  <a:srgbClr val="FF0000"/>
                </a:solidFill>
                <a:latin typeface="Arial Unicode MS" pitchFamily="34" charset="-122"/>
                <a:ea typeface="Arial Unicode MS" pitchFamily="34" charset="-122"/>
              </a:rPr>
              <a:t>Random non-medoid – 15 replace 7 (total cost=-13)</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6 – 1 (cost 0), 2 (cost 0), 7(1-0=1)</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8 – 10 (cost 0)</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New Cluster = 15 – 17 (cost 2-9=-7), 20 (cost 5-12=-7)</a:t>
            </a:r>
          </a:p>
          <a:p>
            <a:pPr>
              <a:lnSpc>
                <a:spcPct val="120000"/>
              </a:lnSpc>
              <a:buClr>
                <a:schemeClr val="tx1"/>
              </a:buClr>
              <a:buSzPct val="75000"/>
              <a:buFont typeface="Monotype Sorts" pitchFamily="2" charset="2"/>
              <a:buChar char="v"/>
            </a:pPr>
            <a:r>
              <a:rPr lang="en-US" altLang="zh-CN" sz="2400" dirty="0">
                <a:solidFill>
                  <a:srgbClr val="FF0000"/>
                </a:solidFill>
                <a:latin typeface="Arial Unicode MS" pitchFamily="34" charset="-122"/>
                <a:ea typeface="Arial Unicode MS" pitchFamily="34" charset="-122"/>
              </a:rPr>
              <a:t>Replace medoid 7 with new medoid (15) and reassign</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6 – 1, 2, 7</a:t>
            </a:r>
          </a:p>
          <a:p>
            <a:pPr lvl="1">
              <a:lnSpc>
                <a:spcPct val="120000"/>
              </a:lnSpc>
              <a:buClr>
                <a:schemeClr val="tx1"/>
              </a:buClr>
              <a:buFontTx/>
              <a:buChar char="–"/>
            </a:pPr>
            <a:r>
              <a:rPr lang="en-US" altLang="zh-CN" sz="2000" dirty="0">
                <a:solidFill>
                  <a:srgbClr val="0070C0"/>
                </a:solidFill>
                <a:ea typeface="宋体" panose="02010600030101010101" pitchFamily="2" charset="-122"/>
              </a:rPr>
              <a:t>Cluster = 8 – 10</a:t>
            </a:r>
          </a:p>
          <a:p>
            <a:pPr lvl="1">
              <a:lnSpc>
                <a:spcPct val="120000"/>
              </a:lnSpc>
              <a:buClr>
                <a:schemeClr val="tx1"/>
              </a:buClr>
              <a:buFontTx/>
              <a:buChar char="–"/>
            </a:pPr>
            <a:r>
              <a:rPr lang="en-US" altLang="zh-CN" sz="2000" dirty="0">
                <a:solidFill>
                  <a:srgbClr val="0070C0"/>
                </a:solidFill>
                <a:ea typeface="宋体" panose="02010600030101010101" pitchFamily="2" charset="-122"/>
              </a:rPr>
              <a:t>Cluster = 15 – 17, 20</a:t>
            </a:r>
          </a:p>
          <a:p>
            <a:pPr lvl="1">
              <a:buClr>
                <a:schemeClr val="tx1"/>
              </a:buClr>
              <a:buFontTx/>
              <a:buChar char="–"/>
            </a:pPr>
            <a:endParaRPr lang="en-US" altLang="zh-CN" sz="2000" dirty="0">
              <a:ea typeface="宋体" panose="02010600030101010101" pitchFamily="2" charset="-122"/>
            </a:endParaRPr>
          </a:p>
        </p:txBody>
      </p:sp>
    </p:spTree>
    <p:extLst>
      <p:ext uri="{BB962C8B-B14F-4D97-AF65-F5344CB8AC3E}">
        <p14:creationId xmlns:p14="http://schemas.microsoft.com/office/powerpoint/2010/main" val="2137746058"/>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PAM: A Typical K-Medoids Algorithm</a:t>
            </a:r>
          </a:p>
        </p:txBody>
      </p:sp>
      <p:sp>
        <p:nvSpPr>
          <p:cNvPr id="3" name="Rectangle 3">
            <a:extLst>
              <a:ext uri="{FF2B5EF4-FFF2-40B4-BE49-F238E27FC236}">
                <a16:creationId xmlns:a16="http://schemas.microsoft.com/office/drawing/2014/main" id="{6CB7D935-1FC3-4A0B-942C-283847BE44FD}"/>
              </a:ext>
            </a:extLst>
          </p:cNvPr>
          <p:cNvSpPr txBox="1">
            <a:spLocks noChangeArrowheads="1"/>
          </p:cNvSpPr>
          <p:nvPr/>
        </p:nvSpPr>
        <p:spPr bwMode="auto">
          <a:xfrm>
            <a:off x="228600" y="952500"/>
            <a:ext cx="86868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nSpc>
                <a:spcPct val="110000"/>
              </a:lnSpc>
              <a:buClr>
                <a:schemeClr val="tx1"/>
              </a:buClr>
              <a:buSzPct val="75000"/>
              <a:buFont typeface="Monotype Sorts" pitchFamily="2" charset="2"/>
              <a:buChar char="v"/>
            </a:pPr>
            <a:r>
              <a:rPr lang="en-US" altLang="zh-CN" sz="2400" dirty="0">
                <a:solidFill>
                  <a:srgbClr val="FF0000"/>
                </a:solidFill>
                <a:latin typeface="Arial Unicode MS" pitchFamily="34" charset="-122"/>
                <a:ea typeface="Arial Unicode MS" pitchFamily="34" charset="-122"/>
              </a:rPr>
              <a:t>Random non-medoid – 1 replaces 6</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8 – 6 (cost 2-0=2) 7 (cost 1-1=0)10 (cost 0)</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15 – 17 (cost 0), 20 (cost 0)</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New Cluster = 1 – 2 (cost 1-4=-3)</a:t>
            </a:r>
          </a:p>
          <a:p>
            <a:pPr>
              <a:lnSpc>
                <a:spcPct val="110000"/>
              </a:lnSpc>
              <a:buClr>
                <a:schemeClr val="tx1"/>
              </a:buClr>
              <a:buSzPct val="75000"/>
              <a:buFont typeface="Monotype Sorts" pitchFamily="2" charset="2"/>
              <a:buChar char="v"/>
            </a:pPr>
            <a:r>
              <a:rPr lang="en-US" altLang="zh-CN" sz="2400" dirty="0">
                <a:solidFill>
                  <a:srgbClr val="FF0000"/>
                </a:solidFill>
                <a:latin typeface="Arial Unicode MS" pitchFamily="34" charset="-122"/>
                <a:ea typeface="Arial Unicode MS" pitchFamily="34" charset="-122"/>
              </a:rPr>
              <a:t>2 replaces 6 (total cost=1)</a:t>
            </a:r>
          </a:p>
          <a:p>
            <a:pPr>
              <a:lnSpc>
                <a:spcPct val="110000"/>
              </a:lnSpc>
              <a:buClr>
                <a:schemeClr val="tx1"/>
              </a:buClr>
              <a:buSzPct val="75000"/>
              <a:buFont typeface="Monotype Sorts" pitchFamily="2" charset="2"/>
              <a:buChar char="v"/>
            </a:pPr>
            <a:r>
              <a:rPr lang="en-US" altLang="zh-CN" sz="2400" dirty="0">
                <a:solidFill>
                  <a:srgbClr val="FF0000"/>
                </a:solidFill>
                <a:latin typeface="Arial Unicode MS" pitchFamily="34" charset="-122"/>
                <a:ea typeface="Arial Unicode MS" pitchFamily="34" charset="-122"/>
              </a:rPr>
              <a:t>Don’t replace medoid 6</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6 – 1, 2, 7</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8 – 10</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15 – 17, 20</a:t>
            </a:r>
          </a:p>
          <a:p>
            <a:pPr>
              <a:lnSpc>
                <a:spcPct val="110000"/>
              </a:lnSpc>
              <a:buClr>
                <a:schemeClr val="tx1"/>
              </a:buClr>
              <a:buSzPct val="75000"/>
              <a:buFont typeface="Monotype Sorts" pitchFamily="2" charset="2"/>
              <a:buChar char="v"/>
            </a:pPr>
            <a:r>
              <a:rPr lang="en-US" altLang="zh-CN" sz="2400" dirty="0">
                <a:solidFill>
                  <a:srgbClr val="FF0000"/>
                </a:solidFill>
                <a:latin typeface="Arial Unicode MS" pitchFamily="34" charset="-122"/>
                <a:ea typeface="Arial Unicode MS" pitchFamily="34" charset="-122"/>
              </a:rPr>
              <a:t>Random non-medoid – 7 replaces 6 (total cost=3)</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8 – 10 (cost 0)</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15 – 17(cost 0), 20(cost 0)</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New Cluster = 7 – 6 (cost 1-0=1), 2 (cost 5-4=1)</a:t>
            </a:r>
            <a:r>
              <a:rPr lang="zh-CN" altLang="en-US" sz="2000" dirty="0">
                <a:solidFill>
                  <a:srgbClr val="0070C0"/>
                </a:solidFill>
                <a:latin typeface="Arial Unicode MS" pitchFamily="34" charset="-122"/>
                <a:ea typeface="Arial Unicode MS" pitchFamily="34" charset="-122"/>
              </a:rPr>
              <a:t>， ？</a:t>
            </a:r>
            <a:endParaRPr lang="en-US" altLang="zh-CN" sz="2000" dirty="0">
              <a:solidFill>
                <a:srgbClr val="0070C0"/>
              </a:solidFill>
              <a:latin typeface="Arial Unicode MS" pitchFamily="34" charset="-122"/>
              <a:ea typeface="Arial Unicode MS" pitchFamily="34" charset="-122"/>
            </a:endParaRPr>
          </a:p>
          <a:p>
            <a:pPr lvl="1">
              <a:lnSpc>
                <a:spcPct val="110000"/>
              </a:lnSpc>
              <a:buClr>
                <a:schemeClr val="tx1"/>
              </a:buClr>
              <a:buFontTx/>
              <a:buChar char="–"/>
            </a:pPr>
            <a:endParaRPr lang="en-US" altLang="zh-CN" sz="2000" dirty="0">
              <a:latin typeface="Arial Unicode MS" pitchFamily="34" charset="-122"/>
              <a:ea typeface="Arial Unicode MS" pitchFamily="34" charset="-122"/>
            </a:endParaRPr>
          </a:p>
        </p:txBody>
      </p:sp>
    </p:spTree>
    <p:extLst>
      <p:ext uri="{BB962C8B-B14F-4D97-AF65-F5344CB8AC3E}">
        <p14:creationId xmlns:p14="http://schemas.microsoft.com/office/powerpoint/2010/main" val="2934581413"/>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6.1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什么是聚类分析</a:t>
            </a:r>
            <a:endPar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6">
            <a:extLst>
              <a:ext uri="{FF2B5EF4-FFF2-40B4-BE49-F238E27FC236}">
                <a16:creationId xmlns:a16="http://schemas.microsoft.com/office/drawing/2014/main" id="{36F183ED-5C31-4CF6-B00F-E61D656DEC8E}"/>
              </a:ext>
            </a:extLst>
          </p:cNvPr>
          <p:cNvSpPr txBox="1">
            <a:spLocks noChangeArrowheads="1"/>
          </p:cNvSpPr>
          <p:nvPr/>
        </p:nvSpPr>
        <p:spPr bwMode="auto">
          <a:xfrm>
            <a:off x="576288" y="1268761"/>
            <a:ext cx="8280400"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0850" indent="-450850" eaLnBrk="0" hangingPunct="0">
              <a:defRPr b="1">
                <a:solidFill>
                  <a:schemeClr val="tx1"/>
                </a:solidFill>
                <a:latin typeface="Verdana" pitchFamily="34" charset="0"/>
                <a:ea typeface="宋体" pitchFamily="2" charset="-122"/>
              </a:defRPr>
            </a:lvl1pPr>
            <a:lvl2pPr marL="908050" indent="-436563"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a:lnSpc>
                <a:spcPct val="130000"/>
              </a:lnSpc>
              <a:spcBef>
                <a:spcPct val="20000"/>
              </a:spcBef>
              <a:spcAft>
                <a:spcPts val="600"/>
              </a:spcAft>
              <a:buClr>
                <a:schemeClr val="accent2"/>
              </a:buClr>
              <a:buFont typeface="Wingdings"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rPr>
              <a:t>好的聚类算法能产生高质量的簇：</a:t>
            </a:r>
            <a:endParaRPr lang="en-US" altLang="zh-CN" sz="2800" b="0" dirty="0">
              <a:solidFill>
                <a:srgbClr val="FF0000"/>
              </a:solidFill>
              <a:latin typeface="方正兰亭中黑_GBK" panose="02000000000000000000" pitchFamily="2" charset="-122"/>
              <a:ea typeface="方正兰亭中黑_GBK" panose="02000000000000000000" pitchFamily="2" charset="-122"/>
            </a:endParaRPr>
          </a:p>
          <a:p>
            <a:pPr lvl="1">
              <a:lnSpc>
                <a:spcPct val="120000"/>
              </a:lnSpc>
              <a:spcBef>
                <a:spcPts val="600"/>
              </a:spcBef>
              <a:buClr>
                <a:schemeClr val="accent2"/>
              </a:buClr>
              <a:buFont typeface="Wingdings" pitchFamily="2" charset="2"/>
              <a:buChar char="ü"/>
              <a:defRPr/>
            </a:pPr>
            <a:r>
              <a:rPr lang="zh-CN" altLang="en-US" sz="2400" b="0" dirty="0">
                <a:solidFill>
                  <a:srgbClr val="0070C0"/>
                </a:solidFill>
                <a:latin typeface="方正兰亭中黑_GBK" panose="02000000000000000000" pitchFamily="2" charset="-122"/>
                <a:ea typeface="方正兰亭中黑_GBK" panose="02000000000000000000" pitchFamily="2" charset="-122"/>
              </a:rPr>
              <a:t>较高的簇内相似度</a:t>
            </a:r>
            <a:endParaRPr lang="en-US" altLang="zh-CN" sz="2400" b="0" dirty="0">
              <a:solidFill>
                <a:srgbClr val="0070C0"/>
              </a:solidFill>
              <a:latin typeface="方正兰亭中黑_GBK" panose="02000000000000000000" pitchFamily="2" charset="-122"/>
              <a:ea typeface="方正兰亭中黑_GBK" panose="02000000000000000000" pitchFamily="2" charset="-122"/>
            </a:endParaRPr>
          </a:p>
          <a:p>
            <a:pPr lvl="1">
              <a:lnSpc>
                <a:spcPct val="120000"/>
              </a:lnSpc>
              <a:spcBef>
                <a:spcPts val="600"/>
              </a:spcBef>
              <a:buClr>
                <a:schemeClr val="accent2"/>
              </a:buClr>
              <a:buFont typeface="Wingdings" pitchFamily="2" charset="2"/>
              <a:buChar char="ü"/>
              <a:defRPr/>
            </a:pPr>
            <a:r>
              <a:rPr lang="zh-CN" altLang="en-US" sz="2400" b="0" dirty="0">
                <a:solidFill>
                  <a:srgbClr val="0070C0"/>
                </a:solidFill>
                <a:latin typeface="方正兰亭中黑_GBK" panose="02000000000000000000" pitchFamily="2" charset="-122"/>
                <a:ea typeface="方正兰亭中黑_GBK" panose="02000000000000000000" pitchFamily="2" charset="-122"/>
              </a:rPr>
              <a:t>较低的簇间相似度</a:t>
            </a:r>
            <a:endParaRPr lang="en-US" altLang="zh-CN" sz="2400" b="0" dirty="0">
              <a:solidFill>
                <a:srgbClr val="0070C0"/>
              </a:solidFill>
              <a:latin typeface="方正兰亭中黑_GBK" panose="02000000000000000000" pitchFamily="2" charset="-122"/>
              <a:ea typeface="方正兰亭中黑_GBK" panose="02000000000000000000" pitchFamily="2" charset="-122"/>
            </a:endParaRPr>
          </a:p>
          <a:p>
            <a:pPr marL="450850" lvl="1" indent="-450850">
              <a:lnSpc>
                <a:spcPct val="130000"/>
              </a:lnSpc>
              <a:spcBef>
                <a:spcPct val="20000"/>
              </a:spcBef>
              <a:spcAft>
                <a:spcPts val="600"/>
              </a:spcAft>
              <a:buClr>
                <a:schemeClr val="accent2"/>
              </a:buClr>
              <a:buFont typeface="Wingdings"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rPr>
              <a:t>好的聚类结果同时依赖于相似度计算方法与聚类算法</a:t>
            </a:r>
            <a:endParaRPr lang="en-US" altLang="zh-CN" sz="2800" b="0" dirty="0">
              <a:solidFill>
                <a:srgbClr val="FF0000"/>
              </a:solidFill>
              <a:latin typeface="方正兰亭中黑_GBK" panose="02000000000000000000" pitchFamily="2" charset="-122"/>
              <a:ea typeface="方正兰亭中黑_GBK" panose="02000000000000000000" pitchFamily="2" charset="-122"/>
            </a:endParaRPr>
          </a:p>
          <a:p>
            <a:pPr marL="450850" lvl="1" indent="-450850">
              <a:lnSpc>
                <a:spcPct val="130000"/>
              </a:lnSpc>
              <a:spcBef>
                <a:spcPct val="20000"/>
              </a:spcBef>
              <a:spcAft>
                <a:spcPts val="600"/>
              </a:spcAft>
              <a:buClr>
                <a:schemeClr val="accent2"/>
              </a:buClr>
              <a:buFont typeface="Wingdings"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rPr>
              <a:t>相似度计算方法通常比聚类算法更重要</a:t>
            </a:r>
            <a:endParaRPr lang="en-US" altLang="zh-CN" sz="2800" b="0" dirty="0">
              <a:solidFill>
                <a:srgbClr val="FF0000"/>
              </a:solidFill>
              <a:latin typeface="方正兰亭中黑_GBK" panose="02000000000000000000" pitchFamily="2" charset="-122"/>
              <a:ea typeface="方正兰亭中黑_GBK" panose="02000000000000000000" pitchFamily="2" charset="-122"/>
            </a:endParaRPr>
          </a:p>
          <a:p>
            <a:pPr>
              <a:lnSpc>
                <a:spcPct val="130000"/>
              </a:lnSpc>
              <a:spcBef>
                <a:spcPct val="20000"/>
              </a:spcBef>
              <a:buClr>
                <a:schemeClr val="accent2"/>
              </a:buClr>
              <a:buFont typeface="Wingdings" pitchFamily="2" charset="2"/>
              <a:buNone/>
              <a:defRPr/>
            </a:pPr>
            <a:endParaRPr lang="en-US" altLang="zh-CN" sz="3200" b="0" dirty="0">
              <a:latin typeface="Palatino Linotype" pitchFamily="18" charset="0"/>
              <a:ea typeface="黑体" pitchFamily="49" charset="-122"/>
            </a:endParaRPr>
          </a:p>
          <a:p>
            <a:pPr lvl="1">
              <a:lnSpc>
                <a:spcPct val="130000"/>
              </a:lnSpc>
              <a:spcBef>
                <a:spcPct val="20000"/>
              </a:spcBef>
              <a:buClr>
                <a:schemeClr val="accent2"/>
              </a:buClr>
              <a:buFont typeface="Wingdings" pitchFamily="2" charset="2"/>
              <a:buChar char="n"/>
              <a:defRPr/>
            </a:pPr>
            <a:endParaRPr lang="en-US" altLang="zh-CN" sz="2800" dirty="0">
              <a:solidFill>
                <a:srgbClr val="C00000"/>
              </a:solidFill>
              <a:effectLst>
                <a:outerShdw blurRad="38100" dist="38100" dir="2700000" algn="tl">
                  <a:srgbClr val="C0C0C0"/>
                </a:outerShdw>
              </a:effectLst>
              <a:latin typeface="Times New Roman" pitchFamily="18" charset="0"/>
              <a:ea typeface="黑体" pitchFamily="49" charset="-122"/>
            </a:endParaRPr>
          </a:p>
          <a:p>
            <a:pPr lvl="1" eaLnBrk="1" hangingPunct="1">
              <a:spcBef>
                <a:spcPct val="20000"/>
              </a:spcBef>
              <a:buClr>
                <a:schemeClr val="accent2"/>
              </a:buClr>
              <a:buFont typeface="Wingdings" pitchFamily="2" charset="2"/>
              <a:buChar char="n"/>
              <a:defRPr/>
            </a:pPr>
            <a:endParaRPr lang="en-US" altLang="zh-CN" sz="3200" u="sng" dirty="0">
              <a:ea typeface="黑体" pitchFamily="49" charset="-122"/>
            </a:endParaRPr>
          </a:p>
        </p:txBody>
      </p:sp>
    </p:spTree>
    <p:extLst>
      <p:ext uri="{BB962C8B-B14F-4D97-AF65-F5344CB8AC3E}">
        <p14:creationId xmlns:p14="http://schemas.microsoft.com/office/powerpoint/2010/main" val="1580289603"/>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PAM: A Typical K-Medoids Algorithm</a:t>
            </a:r>
          </a:p>
        </p:txBody>
      </p:sp>
      <p:sp>
        <p:nvSpPr>
          <p:cNvPr id="3" name="Rectangle 3">
            <a:extLst>
              <a:ext uri="{FF2B5EF4-FFF2-40B4-BE49-F238E27FC236}">
                <a16:creationId xmlns:a16="http://schemas.microsoft.com/office/drawing/2014/main" id="{95E3EFFE-9531-46DF-BB68-02B06888B2EE}"/>
              </a:ext>
            </a:extLst>
          </p:cNvPr>
          <p:cNvSpPr txBox="1">
            <a:spLocks noChangeArrowheads="1"/>
          </p:cNvSpPr>
          <p:nvPr/>
        </p:nvSpPr>
        <p:spPr bwMode="auto">
          <a:xfrm>
            <a:off x="228600" y="836712"/>
            <a:ext cx="86868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buClr>
                <a:schemeClr val="tx1"/>
              </a:buClr>
              <a:buSzPct val="75000"/>
              <a:buFont typeface="Monotype Sorts" pitchFamily="2" charset="2"/>
              <a:buChar char="v"/>
            </a:pPr>
            <a:r>
              <a:rPr lang="en-US" altLang="zh-CN" sz="2400" dirty="0">
                <a:solidFill>
                  <a:srgbClr val="FF0000"/>
                </a:solidFill>
                <a:latin typeface="Arial Unicode MS" pitchFamily="34" charset="-122"/>
                <a:ea typeface="Arial Unicode MS" pitchFamily="34" charset="-122"/>
              </a:rPr>
              <a:t>Don’t Replace medoid 6</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6 – 1, 2, 7</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8 – 10</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15 – 17, 20</a:t>
            </a:r>
          </a:p>
          <a:p>
            <a:pPr>
              <a:buClr>
                <a:schemeClr val="tx1"/>
              </a:buClr>
              <a:buSzPct val="75000"/>
              <a:buFont typeface="Monotype Sorts" pitchFamily="2" charset="2"/>
              <a:buChar char="v"/>
            </a:pPr>
            <a:r>
              <a:rPr lang="en-US" altLang="zh-CN" sz="2400" dirty="0">
                <a:solidFill>
                  <a:srgbClr val="FF0000"/>
                </a:solidFill>
                <a:latin typeface="Arial Unicode MS" pitchFamily="34" charset="-122"/>
                <a:ea typeface="Arial Unicode MS" pitchFamily="34" charset="-122"/>
              </a:rPr>
              <a:t>Random non-medoid – 10 replaces 8 (total cost=2) don’t replace</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6 – 1(cost 0),  2(cost 0),  7(cost 0)</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15 – 17 (cost 0), 20(cost 0)</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New Cluster = 10 – 8 (cost 2-0=2)</a:t>
            </a:r>
          </a:p>
          <a:p>
            <a:pPr>
              <a:buClr>
                <a:schemeClr val="tx1"/>
              </a:buClr>
              <a:buSzPct val="75000"/>
              <a:buFont typeface="Monotype Sorts" pitchFamily="2" charset="2"/>
              <a:buChar char="v"/>
            </a:pPr>
            <a:r>
              <a:rPr lang="en-US" altLang="zh-CN" sz="2400" dirty="0">
                <a:solidFill>
                  <a:srgbClr val="FF0000"/>
                </a:solidFill>
                <a:latin typeface="Arial Unicode MS" pitchFamily="34" charset="-122"/>
                <a:ea typeface="Arial Unicode MS" pitchFamily="34" charset="-122"/>
              </a:rPr>
              <a:t>Random non-medoid – 17 replaces 15 (total cost=0) don’t replace</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6 – 1(cost 0),  2(cost 0),  7(cost 0)</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8 – 10 (cost 0)</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New Cluster = 17 – 15 (cost 2-0=2), 20(cost 3-5=-2)</a:t>
            </a:r>
          </a:p>
        </p:txBody>
      </p:sp>
    </p:spTree>
    <p:extLst>
      <p:ext uri="{BB962C8B-B14F-4D97-AF65-F5344CB8AC3E}">
        <p14:creationId xmlns:p14="http://schemas.microsoft.com/office/powerpoint/2010/main" val="829300619"/>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PAM: A Typical K-Medoids Algorithm</a:t>
            </a:r>
          </a:p>
        </p:txBody>
      </p:sp>
      <p:sp>
        <p:nvSpPr>
          <p:cNvPr id="3" name="Rectangle 3">
            <a:extLst>
              <a:ext uri="{FF2B5EF4-FFF2-40B4-BE49-F238E27FC236}">
                <a16:creationId xmlns:a16="http://schemas.microsoft.com/office/drawing/2014/main" id="{96FE01D8-E1D0-427C-83B8-434107063251}"/>
              </a:ext>
            </a:extLst>
          </p:cNvPr>
          <p:cNvSpPr txBox="1">
            <a:spLocks noChangeArrowheads="1"/>
          </p:cNvSpPr>
          <p:nvPr/>
        </p:nvSpPr>
        <p:spPr bwMode="auto">
          <a:xfrm>
            <a:off x="228600" y="762963"/>
            <a:ext cx="86868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nSpc>
                <a:spcPct val="110000"/>
              </a:lnSpc>
              <a:buClr>
                <a:schemeClr val="tx1"/>
              </a:buClr>
              <a:buSzPct val="75000"/>
              <a:buFont typeface="Monotype Sorts" pitchFamily="2" charset="2"/>
              <a:buChar char="v"/>
            </a:pPr>
            <a:r>
              <a:rPr lang="en-US" altLang="zh-CN" sz="2800" dirty="0">
                <a:solidFill>
                  <a:srgbClr val="FF0000"/>
                </a:solidFill>
                <a:latin typeface="Arial Unicode MS" pitchFamily="34" charset="-122"/>
                <a:ea typeface="Arial Unicode MS" pitchFamily="34" charset="-122"/>
              </a:rPr>
              <a:t>Random non-medoid – 20 replaces 15 (total cost=3) don’t replace</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6 – 1(cost 0),  2(cost 0),  7(cost 0)</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8 – 10 (cost 0)</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New Cluster = 20 – 15 (cost 5-0=2), 17(cost 3-2=1)</a:t>
            </a:r>
          </a:p>
          <a:p>
            <a:pPr>
              <a:lnSpc>
                <a:spcPct val="110000"/>
              </a:lnSpc>
              <a:buClr>
                <a:schemeClr val="tx1"/>
              </a:buClr>
              <a:buSzPct val="75000"/>
              <a:buFont typeface="Monotype Sorts" pitchFamily="2" charset="2"/>
              <a:buChar char="v"/>
            </a:pPr>
            <a:r>
              <a:rPr lang="en-US" altLang="zh-CN" sz="2800" dirty="0">
                <a:solidFill>
                  <a:srgbClr val="FF0000"/>
                </a:solidFill>
                <a:latin typeface="Arial Unicode MS" pitchFamily="34" charset="-122"/>
                <a:ea typeface="Arial Unicode MS" pitchFamily="34" charset="-122"/>
              </a:rPr>
              <a:t>Other possible changes all have high costs</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1 replaces 15, 2 replaces 15, 1 replaces 8, …</a:t>
            </a:r>
          </a:p>
          <a:p>
            <a:pPr>
              <a:lnSpc>
                <a:spcPct val="110000"/>
              </a:lnSpc>
              <a:buClr>
                <a:schemeClr val="tx1"/>
              </a:buClr>
              <a:buSzPct val="75000"/>
              <a:buFont typeface="Monotype Sorts" pitchFamily="2" charset="2"/>
              <a:buChar char="v"/>
            </a:pPr>
            <a:r>
              <a:rPr lang="en-US" altLang="zh-CN" sz="2800" dirty="0">
                <a:solidFill>
                  <a:srgbClr val="FF0000"/>
                </a:solidFill>
                <a:latin typeface="Arial Unicode MS" pitchFamily="34" charset="-122"/>
                <a:ea typeface="Arial Unicode MS" pitchFamily="34" charset="-122"/>
              </a:rPr>
              <a:t>No changes, final clusters</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6 – 1, 2, 7</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8 – 10</a:t>
            </a:r>
          </a:p>
          <a:p>
            <a:pPr lvl="1">
              <a:lnSpc>
                <a:spcPct val="120000"/>
              </a:lnSpc>
              <a:buClr>
                <a:schemeClr val="tx1"/>
              </a:buClr>
              <a:buFontTx/>
              <a:buChar char="–"/>
            </a:pPr>
            <a:r>
              <a:rPr lang="en-US" altLang="zh-CN" sz="2000" dirty="0">
                <a:solidFill>
                  <a:srgbClr val="0070C0"/>
                </a:solidFill>
                <a:latin typeface="Arial Unicode MS" pitchFamily="34" charset="-122"/>
                <a:ea typeface="Arial Unicode MS" pitchFamily="34" charset="-122"/>
              </a:rPr>
              <a:t>Cluster = 15 – 17, 20</a:t>
            </a:r>
          </a:p>
        </p:txBody>
      </p:sp>
    </p:spTree>
    <p:extLst>
      <p:ext uri="{BB962C8B-B14F-4D97-AF65-F5344CB8AC3E}">
        <p14:creationId xmlns:p14="http://schemas.microsoft.com/office/powerpoint/2010/main" val="92660019"/>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PAM: A Typical K-Medoids Algorithm</a:t>
            </a:r>
          </a:p>
        </p:txBody>
      </p:sp>
      <p:sp>
        <p:nvSpPr>
          <p:cNvPr id="3" name="Rectangle 6">
            <a:extLst>
              <a:ext uri="{FF2B5EF4-FFF2-40B4-BE49-F238E27FC236}">
                <a16:creationId xmlns:a16="http://schemas.microsoft.com/office/drawing/2014/main" id="{E0723A59-170B-40F8-B39E-5507E8C3A051}"/>
              </a:ext>
            </a:extLst>
          </p:cNvPr>
          <p:cNvSpPr>
            <a:spLocks noChangeArrowheads="1"/>
          </p:cNvSpPr>
          <p:nvPr/>
        </p:nvSpPr>
        <p:spPr bwMode="auto">
          <a:xfrm>
            <a:off x="181625" y="3486944"/>
            <a:ext cx="31502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908050" indent="-436563">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304925" indent="-395288">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93863" indent="-38735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93913" indent="-398463">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0"/>
              </a:spcBef>
              <a:buClrTx/>
              <a:buFontTx/>
              <a:buNone/>
            </a:pPr>
            <a:r>
              <a:rPr lang="en-US" altLang="zh-CN" sz="1600" dirty="0">
                <a:solidFill>
                  <a:srgbClr val="0070C0"/>
                </a:solidFill>
                <a:latin typeface="Tahoma" panose="020B0604030504040204" pitchFamily="34" charset="0"/>
                <a:ea typeface="MS PGothic" panose="020B0600070205080204" pitchFamily="34" charset="-128"/>
              </a:rPr>
              <a:t>Assume </a:t>
            </a:r>
            <a:r>
              <a:rPr lang="en-US" altLang="zh-CN" sz="1600" i="1" dirty="0">
                <a:solidFill>
                  <a:srgbClr val="0070C0"/>
                </a:solidFill>
                <a:latin typeface="Tahoma" panose="020B0604030504040204" pitchFamily="34" charset="0"/>
                <a:ea typeface="MS PGothic" panose="020B0600070205080204" pitchFamily="34" charset="-128"/>
              </a:rPr>
              <a:t>k</a:t>
            </a:r>
            <a:r>
              <a:rPr lang="en-US" altLang="zh-CN" sz="1600" dirty="0">
                <a:solidFill>
                  <a:srgbClr val="0070C0"/>
                </a:solidFill>
                <a:latin typeface="Tahoma" panose="020B0604030504040204" pitchFamily="34" charset="0"/>
                <a:ea typeface="MS PGothic" panose="020B0600070205080204" pitchFamily="34" charset="-128"/>
              </a:rPr>
              <a:t>=2</a:t>
            </a:r>
          </a:p>
          <a:p>
            <a:pPr>
              <a:spcBef>
                <a:spcPct val="0"/>
              </a:spcBef>
              <a:buClrTx/>
              <a:buFontTx/>
              <a:buNone/>
            </a:pPr>
            <a:r>
              <a:rPr lang="en-US" altLang="zh-CN" sz="1600" dirty="0">
                <a:solidFill>
                  <a:srgbClr val="0070C0"/>
                </a:solidFill>
                <a:latin typeface="Tahoma" panose="020B0604030504040204" pitchFamily="34" charset="0"/>
                <a:ea typeface="MS PGothic" panose="020B0600070205080204" pitchFamily="34" charset="-128"/>
              </a:rPr>
              <a:t>Select X5 and X9 as medoids</a:t>
            </a:r>
            <a:endParaRPr lang="en-US" altLang="zh-CN" sz="1800" i="1" dirty="0">
              <a:solidFill>
                <a:srgbClr val="0070C0"/>
              </a:solidFill>
              <a:latin typeface="Tahoma" panose="020B0604030504040204" pitchFamily="34" charset="0"/>
              <a:ea typeface="MS PGothic" panose="020B0600070205080204" pitchFamily="34" charset="-128"/>
            </a:endParaRPr>
          </a:p>
        </p:txBody>
      </p:sp>
      <p:sp>
        <p:nvSpPr>
          <p:cNvPr id="4" name="Rectangle 9">
            <a:extLst>
              <a:ext uri="{FF2B5EF4-FFF2-40B4-BE49-F238E27FC236}">
                <a16:creationId xmlns:a16="http://schemas.microsoft.com/office/drawing/2014/main" id="{D0053D78-7C6D-4F54-9EF4-431EC58AEC79}"/>
              </a:ext>
            </a:extLst>
          </p:cNvPr>
          <p:cNvSpPr>
            <a:spLocks noChangeArrowheads="1"/>
          </p:cNvSpPr>
          <p:nvPr/>
        </p:nvSpPr>
        <p:spPr bwMode="auto">
          <a:xfrm>
            <a:off x="3032775" y="5134769"/>
            <a:ext cx="61436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908050" indent="-436563">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304925" indent="-395288">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93863" indent="-38735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93913" indent="-398463">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0"/>
              </a:spcBef>
              <a:buClrTx/>
              <a:buFontTx/>
              <a:buNone/>
            </a:pPr>
            <a:r>
              <a:rPr lang="en-US" altLang="zh-CN" sz="1600" dirty="0">
                <a:solidFill>
                  <a:srgbClr val="0070C0"/>
                </a:solidFill>
                <a:latin typeface="Tahoma" panose="020B0604030504040204" pitchFamily="34" charset="0"/>
                <a:ea typeface="MS PGothic" panose="020B0600070205080204" pitchFamily="34" charset="-128"/>
              </a:rPr>
              <a:t>Current clustering: {X2,X5,X6,X7},{X1,X3,X4,X8,X9,X10}</a:t>
            </a:r>
            <a:endParaRPr lang="en-US" altLang="zh-CN" sz="1800" i="1" dirty="0">
              <a:solidFill>
                <a:srgbClr val="0070C0"/>
              </a:solidFill>
              <a:latin typeface="Tahoma" panose="020B0604030504040204" pitchFamily="34" charset="0"/>
              <a:ea typeface="MS PGothic" panose="020B0600070205080204" pitchFamily="34" charset="-128"/>
            </a:endParaRPr>
          </a:p>
        </p:txBody>
      </p:sp>
      <p:sp>
        <p:nvSpPr>
          <p:cNvPr id="5" name="矩形 1">
            <a:extLst>
              <a:ext uri="{FF2B5EF4-FFF2-40B4-BE49-F238E27FC236}">
                <a16:creationId xmlns:a16="http://schemas.microsoft.com/office/drawing/2014/main" id="{7458EE70-EAB8-4663-8684-735AEEE33382}"/>
              </a:ext>
            </a:extLst>
          </p:cNvPr>
          <p:cNvSpPr>
            <a:spLocks noChangeArrowheads="1"/>
          </p:cNvSpPr>
          <p:nvPr/>
        </p:nvSpPr>
        <p:spPr bwMode="auto">
          <a:xfrm>
            <a:off x="4774263" y="5871369"/>
            <a:ext cx="4049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a:solidFill>
                  <a:srgbClr val="0000FF"/>
                </a:solidFill>
              </a:rPr>
              <a:t>FROM Data Mining Lab of BYU</a:t>
            </a:r>
          </a:p>
        </p:txBody>
      </p:sp>
      <p:grpSp>
        <p:nvGrpSpPr>
          <p:cNvPr id="6" name="组合 14">
            <a:extLst>
              <a:ext uri="{FF2B5EF4-FFF2-40B4-BE49-F238E27FC236}">
                <a16:creationId xmlns:a16="http://schemas.microsoft.com/office/drawing/2014/main" id="{EC4B1451-44E4-44DC-AE3B-98BDED2E51C4}"/>
              </a:ext>
            </a:extLst>
          </p:cNvPr>
          <p:cNvGrpSpPr>
            <a:grpSpLocks/>
          </p:cNvGrpSpPr>
          <p:nvPr/>
        </p:nvGrpSpPr>
        <p:grpSpPr bwMode="auto">
          <a:xfrm>
            <a:off x="3326463" y="1124744"/>
            <a:ext cx="5094287" cy="2781300"/>
            <a:chOff x="3412291" y="1511130"/>
            <a:chExt cx="5094288" cy="2781300"/>
          </a:xfrm>
        </p:grpSpPr>
        <p:grpSp>
          <p:nvGrpSpPr>
            <p:cNvPr id="7" name="Group 12">
              <a:extLst>
                <a:ext uri="{FF2B5EF4-FFF2-40B4-BE49-F238E27FC236}">
                  <a16:creationId xmlns:a16="http://schemas.microsoft.com/office/drawing/2014/main" id="{77BF869D-E9A0-4917-9C2A-8F1997F3C2E8}"/>
                </a:ext>
              </a:extLst>
            </p:cNvPr>
            <p:cNvGrpSpPr>
              <a:grpSpLocks/>
            </p:cNvGrpSpPr>
            <p:nvPr/>
          </p:nvGrpSpPr>
          <p:grpSpPr bwMode="auto">
            <a:xfrm>
              <a:off x="3412291" y="1511130"/>
              <a:ext cx="5094288" cy="2781300"/>
              <a:chOff x="2439" y="755"/>
              <a:chExt cx="3209" cy="1752"/>
            </a:xfrm>
          </p:grpSpPr>
          <p:pic>
            <p:nvPicPr>
              <p:cNvPr id="19" name="图片 10">
                <a:extLst>
                  <a:ext uri="{FF2B5EF4-FFF2-40B4-BE49-F238E27FC236}">
                    <a16:creationId xmlns:a16="http://schemas.microsoft.com/office/drawing/2014/main" id="{A5573AE1-330E-4778-A40D-FA05C6D20A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9" y="755"/>
                <a:ext cx="3209" cy="17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sp>
            <p:nvSpPr>
              <p:cNvPr id="20" name="Freeform 10">
                <a:extLst>
                  <a:ext uri="{FF2B5EF4-FFF2-40B4-BE49-F238E27FC236}">
                    <a16:creationId xmlns:a16="http://schemas.microsoft.com/office/drawing/2014/main" id="{518896C7-80F8-401E-9919-8BBC5EEA7A77}"/>
                  </a:ext>
                </a:extLst>
              </p:cNvPr>
              <p:cNvSpPr>
                <a:spLocks/>
              </p:cNvSpPr>
              <p:nvPr/>
            </p:nvSpPr>
            <p:spPr bwMode="auto">
              <a:xfrm>
                <a:off x="2802" y="1374"/>
                <a:ext cx="1641" cy="886"/>
              </a:xfrm>
              <a:custGeom>
                <a:avLst/>
                <a:gdLst>
                  <a:gd name="T0" fmla="*/ 27 w 1641"/>
                  <a:gd name="T1" fmla="*/ 162 h 886"/>
                  <a:gd name="T2" fmla="*/ 420 w 1641"/>
                  <a:gd name="T3" fmla="*/ 762 h 886"/>
                  <a:gd name="T4" fmla="*/ 1477 w 1641"/>
                  <a:gd name="T5" fmla="*/ 848 h 886"/>
                  <a:gd name="T6" fmla="*/ 1405 w 1641"/>
                  <a:gd name="T7" fmla="*/ 533 h 886"/>
                  <a:gd name="T8" fmla="*/ 255 w 1641"/>
                  <a:gd name="T9" fmla="*/ 62 h 886"/>
                  <a:gd name="T10" fmla="*/ 27 w 1641"/>
                  <a:gd name="T11" fmla="*/ 162 h 886"/>
                  <a:gd name="T12" fmla="*/ 0 60000 65536"/>
                  <a:gd name="T13" fmla="*/ 0 60000 65536"/>
                  <a:gd name="T14" fmla="*/ 0 60000 65536"/>
                  <a:gd name="T15" fmla="*/ 0 60000 65536"/>
                  <a:gd name="T16" fmla="*/ 0 60000 65536"/>
                  <a:gd name="T17" fmla="*/ 0 60000 65536"/>
                  <a:gd name="T18" fmla="*/ 0 w 1641"/>
                  <a:gd name="T19" fmla="*/ 0 h 886"/>
                  <a:gd name="T20" fmla="*/ 1641 w 1641"/>
                  <a:gd name="T21" fmla="*/ 886 h 886"/>
                </a:gdLst>
                <a:ahLst/>
                <a:cxnLst>
                  <a:cxn ang="T12">
                    <a:pos x="T0" y="T1"/>
                  </a:cxn>
                  <a:cxn ang="T13">
                    <a:pos x="T2" y="T3"/>
                  </a:cxn>
                  <a:cxn ang="T14">
                    <a:pos x="T4" y="T5"/>
                  </a:cxn>
                  <a:cxn ang="T15">
                    <a:pos x="T6" y="T7"/>
                  </a:cxn>
                  <a:cxn ang="T16">
                    <a:pos x="T8" y="T9"/>
                  </a:cxn>
                  <a:cxn ang="T17">
                    <a:pos x="T10" y="T11"/>
                  </a:cxn>
                </a:cxnLst>
                <a:rect l="T18" t="T19" r="T20" b="T21"/>
                <a:pathLst>
                  <a:path w="1641" h="886">
                    <a:moveTo>
                      <a:pt x="27" y="162"/>
                    </a:moveTo>
                    <a:cubicBezTo>
                      <a:pt x="54" y="279"/>
                      <a:pt x="178" y="648"/>
                      <a:pt x="420" y="762"/>
                    </a:cubicBezTo>
                    <a:cubicBezTo>
                      <a:pt x="662" y="876"/>
                      <a:pt x="1313" y="886"/>
                      <a:pt x="1477" y="848"/>
                    </a:cubicBezTo>
                    <a:cubicBezTo>
                      <a:pt x="1641" y="810"/>
                      <a:pt x="1609" y="664"/>
                      <a:pt x="1405" y="533"/>
                    </a:cubicBezTo>
                    <a:cubicBezTo>
                      <a:pt x="1201" y="402"/>
                      <a:pt x="483" y="124"/>
                      <a:pt x="255" y="62"/>
                    </a:cubicBezTo>
                    <a:cubicBezTo>
                      <a:pt x="27" y="0"/>
                      <a:pt x="0" y="45"/>
                      <a:pt x="27" y="162"/>
                    </a:cubicBezTo>
                    <a:close/>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 name="Freeform 11">
                <a:extLst>
                  <a:ext uri="{FF2B5EF4-FFF2-40B4-BE49-F238E27FC236}">
                    <a16:creationId xmlns:a16="http://schemas.microsoft.com/office/drawing/2014/main" id="{87A51613-F49B-41E4-9FCD-BA852956D309}"/>
                  </a:ext>
                </a:extLst>
              </p:cNvPr>
              <p:cNvSpPr>
                <a:spLocks/>
              </p:cNvSpPr>
              <p:nvPr/>
            </p:nvSpPr>
            <p:spPr bwMode="auto">
              <a:xfrm>
                <a:off x="2842" y="1108"/>
                <a:ext cx="1850" cy="832"/>
              </a:xfrm>
              <a:custGeom>
                <a:avLst/>
                <a:gdLst>
                  <a:gd name="T0" fmla="*/ 186 w 1850"/>
                  <a:gd name="T1" fmla="*/ 264 h 832"/>
                  <a:gd name="T2" fmla="*/ 1536 w 1850"/>
                  <a:gd name="T3" fmla="*/ 814 h 832"/>
                  <a:gd name="T4" fmla="*/ 1664 w 1850"/>
                  <a:gd name="T5" fmla="*/ 371 h 832"/>
                  <a:gd name="T6" fmla="*/ 422 w 1850"/>
                  <a:gd name="T7" fmla="*/ 21 h 832"/>
                  <a:gd name="T8" fmla="*/ 186 w 1850"/>
                  <a:gd name="T9" fmla="*/ 264 h 832"/>
                  <a:gd name="T10" fmla="*/ 0 60000 65536"/>
                  <a:gd name="T11" fmla="*/ 0 60000 65536"/>
                  <a:gd name="T12" fmla="*/ 0 60000 65536"/>
                  <a:gd name="T13" fmla="*/ 0 60000 65536"/>
                  <a:gd name="T14" fmla="*/ 0 60000 65536"/>
                  <a:gd name="T15" fmla="*/ 0 w 1850"/>
                  <a:gd name="T16" fmla="*/ 0 h 832"/>
                  <a:gd name="T17" fmla="*/ 1850 w 1850"/>
                  <a:gd name="T18" fmla="*/ 832 h 832"/>
                </a:gdLst>
                <a:ahLst/>
                <a:cxnLst>
                  <a:cxn ang="T10">
                    <a:pos x="T0" y="T1"/>
                  </a:cxn>
                  <a:cxn ang="T11">
                    <a:pos x="T2" y="T3"/>
                  </a:cxn>
                  <a:cxn ang="T12">
                    <a:pos x="T4" y="T5"/>
                  </a:cxn>
                  <a:cxn ang="T13">
                    <a:pos x="T6" y="T7"/>
                  </a:cxn>
                  <a:cxn ang="T14">
                    <a:pos x="T8" y="T9"/>
                  </a:cxn>
                </a:cxnLst>
                <a:rect l="T15" t="T16" r="T17" b="T18"/>
                <a:pathLst>
                  <a:path w="1850" h="832">
                    <a:moveTo>
                      <a:pt x="186" y="264"/>
                    </a:moveTo>
                    <a:cubicBezTo>
                      <a:pt x="372" y="396"/>
                      <a:pt x="1290" y="796"/>
                      <a:pt x="1536" y="814"/>
                    </a:cubicBezTo>
                    <a:cubicBezTo>
                      <a:pt x="1782" y="832"/>
                      <a:pt x="1850" y="503"/>
                      <a:pt x="1664" y="371"/>
                    </a:cubicBezTo>
                    <a:cubicBezTo>
                      <a:pt x="1478" y="239"/>
                      <a:pt x="667" y="42"/>
                      <a:pt x="422" y="21"/>
                    </a:cubicBezTo>
                    <a:cubicBezTo>
                      <a:pt x="177" y="0"/>
                      <a:pt x="0" y="132"/>
                      <a:pt x="186" y="264"/>
                    </a:cubicBezTo>
                    <a:close/>
                  </a:path>
                </a:pathLst>
              </a:custGeom>
              <a:noFill/>
              <a:ln w="12700">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8" name="矩形 16">
              <a:extLst>
                <a:ext uri="{FF2B5EF4-FFF2-40B4-BE49-F238E27FC236}">
                  <a16:creationId xmlns:a16="http://schemas.microsoft.com/office/drawing/2014/main" id="{0D0645EB-07F4-4955-A974-33633643DCE4}"/>
                </a:ext>
              </a:extLst>
            </p:cNvPr>
            <p:cNvSpPr>
              <a:spLocks noChangeArrowheads="1"/>
            </p:cNvSpPr>
            <p:nvPr/>
          </p:nvSpPr>
          <p:spPr bwMode="auto">
            <a:xfrm>
              <a:off x="4079732" y="2706101"/>
              <a:ext cx="4202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sz="1600">
                  <a:solidFill>
                    <a:srgbClr val="0000FF"/>
                  </a:solidFill>
                </a:rPr>
                <a:t>1</a:t>
              </a:r>
            </a:p>
          </p:txBody>
        </p:sp>
        <p:sp>
          <p:nvSpPr>
            <p:cNvPr id="9" name="矩形 17">
              <a:extLst>
                <a:ext uri="{FF2B5EF4-FFF2-40B4-BE49-F238E27FC236}">
                  <a16:creationId xmlns:a16="http://schemas.microsoft.com/office/drawing/2014/main" id="{D773A9A8-8DB2-4263-8504-F129A93B34E1}"/>
                </a:ext>
              </a:extLst>
            </p:cNvPr>
            <p:cNvSpPr>
              <a:spLocks noChangeArrowheads="1"/>
            </p:cNvSpPr>
            <p:nvPr/>
          </p:nvSpPr>
          <p:spPr bwMode="auto">
            <a:xfrm>
              <a:off x="4439773" y="3223041"/>
              <a:ext cx="4202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sz="1600">
                  <a:solidFill>
                    <a:srgbClr val="0000FF"/>
                  </a:solidFill>
                </a:rPr>
                <a:t>2</a:t>
              </a:r>
            </a:p>
          </p:txBody>
        </p:sp>
        <p:sp>
          <p:nvSpPr>
            <p:cNvPr id="10" name="矩形 18">
              <a:extLst>
                <a:ext uri="{FF2B5EF4-FFF2-40B4-BE49-F238E27FC236}">
                  <a16:creationId xmlns:a16="http://schemas.microsoft.com/office/drawing/2014/main" id="{FA16986F-6077-4B69-88EB-C2DD3C422B13}"/>
                </a:ext>
              </a:extLst>
            </p:cNvPr>
            <p:cNvSpPr>
              <a:spLocks noChangeArrowheads="1"/>
            </p:cNvSpPr>
            <p:nvPr/>
          </p:nvSpPr>
          <p:spPr bwMode="auto">
            <a:xfrm>
              <a:off x="4439773" y="2324516"/>
              <a:ext cx="4202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sz="1600">
                  <a:solidFill>
                    <a:srgbClr val="0000FF"/>
                  </a:solidFill>
                </a:rPr>
                <a:t>3</a:t>
              </a:r>
            </a:p>
          </p:txBody>
        </p:sp>
        <p:sp>
          <p:nvSpPr>
            <p:cNvPr id="11" name="矩形 19">
              <a:extLst>
                <a:ext uri="{FF2B5EF4-FFF2-40B4-BE49-F238E27FC236}">
                  <a16:creationId xmlns:a16="http://schemas.microsoft.com/office/drawing/2014/main" id="{31079881-FC16-4C73-9B50-94F9B2A3D4A5}"/>
                </a:ext>
              </a:extLst>
            </p:cNvPr>
            <p:cNvSpPr>
              <a:spLocks noChangeArrowheads="1"/>
            </p:cNvSpPr>
            <p:nvPr/>
          </p:nvSpPr>
          <p:spPr bwMode="auto">
            <a:xfrm>
              <a:off x="4860032" y="2562641"/>
              <a:ext cx="4202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sz="1600">
                  <a:solidFill>
                    <a:srgbClr val="0000FF"/>
                  </a:solidFill>
                </a:rPr>
                <a:t>4</a:t>
              </a:r>
            </a:p>
          </p:txBody>
        </p:sp>
        <p:sp>
          <p:nvSpPr>
            <p:cNvPr id="12" name="矩形 20">
              <a:extLst>
                <a:ext uri="{FF2B5EF4-FFF2-40B4-BE49-F238E27FC236}">
                  <a16:creationId xmlns:a16="http://schemas.microsoft.com/office/drawing/2014/main" id="{A8EF5D61-3698-491C-9F8A-C7C8DDE28D62}"/>
                </a:ext>
              </a:extLst>
            </p:cNvPr>
            <p:cNvSpPr>
              <a:spLocks noChangeArrowheads="1"/>
            </p:cNvSpPr>
            <p:nvPr/>
          </p:nvSpPr>
          <p:spPr bwMode="auto">
            <a:xfrm>
              <a:off x="5538999" y="3805018"/>
              <a:ext cx="4202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sz="1600">
                  <a:solidFill>
                    <a:srgbClr val="0000FF"/>
                  </a:solidFill>
                </a:rPr>
                <a:t>5</a:t>
              </a:r>
            </a:p>
          </p:txBody>
        </p:sp>
        <p:sp>
          <p:nvSpPr>
            <p:cNvPr id="13" name="矩形 21">
              <a:extLst>
                <a:ext uri="{FF2B5EF4-FFF2-40B4-BE49-F238E27FC236}">
                  <a16:creationId xmlns:a16="http://schemas.microsoft.com/office/drawing/2014/main" id="{D5C1FAAD-9BF9-41E1-ABFA-62AB35A4AD17}"/>
                </a:ext>
              </a:extLst>
            </p:cNvPr>
            <p:cNvSpPr>
              <a:spLocks noChangeArrowheads="1"/>
            </p:cNvSpPr>
            <p:nvPr/>
          </p:nvSpPr>
          <p:spPr bwMode="auto">
            <a:xfrm>
              <a:off x="5591901" y="3212976"/>
              <a:ext cx="4202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sz="1600">
                  <a:solidFill>
                    <a:srgbClr val="0000FF"/>
                  </a:solidFill>
                </a:rPr>
                <a:t>6</a:t>
              </a:r>
            </a:p>
          </p:txBody>
        </p:sp>
        <p:sp>
          <p:nvSpPr>
            <p:cNvPr id="14" name="矩形 22">
              <a:extLst>
                <a:ext uri="{FF2B5EF4-FFF2-40B4-BE49-F238E27FC236}">
                  <a16:creationId xmlns:a16="http://schemas.microsoft.com/office/drawing/2014/main" id="{4CB3B8AD-C9D3-468E-9016-DBD7AC55008B}"/>
                </a:ext>
              </a:extLst>
            </p:cNvPr>
            <p:cNvSpPr>
              <a:spLocks noChangeArrowheads="1"/>
            </p:cNvSpPr>
            <p:nvPr/>
          </p:nvSpPr>
          <p:spPr bwMode="auto">
            <a:xfrm>
              <a:off x="6012160" y="3429000"/>
              <a:ext cx="4202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sz="1600">
                  <a:solidFill>
                    <a:srgbClr val="0000FF"/>
                  </a:solidFill>
                </a:rPr>
                <a:t>7</a:t>
              </a:r>
            </a:p>
          </p:txBody>
        </p:sp>
        <p:sp>
          <p:nvSpPr>
            <p:cNvPr id="15" name="矩形 23">
              <a:extLst>
                <a:ext uri="{FF2B5EF4-FFF2-40B4-BE49-F238E27FC236}">
                  <a16:creationId xmlns:a16="http://schemas.microsoft.com/office/drawing/2014/main" id="{2E0FADF6-DDFE-45DA-88EC-6106613241CE}"/>
                </a:ext>
              </a:extLst>
            </p:cNvPr>
            <p:cNvSpPr>
              <a:spLocks noChangeArrowheads="1"/>
            </p:cNvSpPr>
            <p:nvPr/>
          </p:nvSpPr>
          <p:spPr bwMode="auto">
            <a:xfrm>
              <a:off x="6156176" y="3068960"/>
              <a:ext cx="4202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sz="1600">
                  <a:solidFill>
                    <a:srgbClr val="0000FF"/>
                  </a:solidFill>
                </a:rPr>
                <a:t>8</a:t>
              </a:r>
            </a:p>
          </p:txBody>
        </p:sp>
        <p:sp>
          <p:nvSpPr>
            <p:cNvPr id="17" name="矩形 24">
              <a:extLst>
                <a:ext uri="{FF2B5EF4-FFF2-40B4-BE49-F238E27FC236}">
                  <a16:creationId xmlns:a16="http://schemas.microsoft.com/office/drawing/2014/main" id="{16ADCC8B-BFB3-4319-BE70-AF938E53569B}"/>
                </a:ext>
              </a:extLst>
            </p:cNvPr>
            <p:cNvSpPr>
              <a:spLocks noChangeArrowheads="1"/>
            </p:cNvSpPr>
            <p:nvPr/>
          </p:nvSpPr>
          <p:spPr bwMode="auto">
            <a:xfrm>
              <a:off x="6464526" y="3027778"/>
              <a:ext cx="4202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sz="1600">
                  <a:solidFill>
                    <a:srgbClr val="0000FF"/>
                  </a:solidFill>
                </a:rPr>
                <a:t>9</a:t>
              </a:r>
            </a:p>
          </p:txBody>
        </p:sp>
        <p:sp>
          <p:nvSpPr>
            <p:cNvPr id="18" name="矩形 25">
              <a:extLst>
                <a:ext uri="{FF2B5EF4-FFF2-40B4-BE49-F238E27FC236}">
                  <a16:creationId xmlns:a16="http://schemas.microsoft.com/office/drawing/2014/main" id="{3CD2EC49-B800-470B-8278-88FF559DB086}"/>
                </a:ext>
              </a:extLst>
            </p:cNvPr>
            <p:cNvSpPr>
              <a:spLocks noChangeArrowheads="1"/>
            </p:cNvSpPr>
            <p:nvPr/>
          </p:nvSpPr>
          <p:spPr bwMode="auto">
            <a:xfrm>
              <a:off x="6012159" y="2732528"/>
              <a:ext cx="5642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sz="1600">
                  <a:solidFill>
                    <a:srgbClr val="0000FF"/>
                  </a:solidFill>
                </a:rPr>
                <a:t>10</a:t>
              </a:r>
            </a:p>
          </p:txBody>
        </p:sp>
      </p:grpSp>
      <p:graphicFrame>
        <p:nvGraphicFramePr>
          <p:cNvPr id="22" name="表格 21">
            <a:extLst>
              <a:ext uri="{FF2B5EF4-FFF2-40B4-BE49-F238E27FC236}">
                <a16:creationId xmlns:a16="http://schemas.microsoft.com/office/drawing/2014/main" id="{31C5EF56-2C80-4AF4-BF73-98A5F00F9687}"/>
              </a:ext>
            </a:extLst>
          </p:cNvPr>
          <p:cNvGraphicFramePr>
            <a:graphicFrameLocks noGrp="1"/>
          </p:cNvGraphicFramePr>
          <p:nvPr>
            <p:extLst>
              <p:ext uri="{D42A27DB-BD31-4B8C-83A1-F6EECF244321}">
                <p14:modId xmlns:p14="http://schemas.microsoft.com/office/powerpoint/2010/main" val="3516105750"/>
              </p:ext>
            </p:extLst>
          </p:nvPr>
        </p:nvGraphicFramePr>
        <p:xfrm>
          <a:off x="311800" y="4637882"/>
          <a:ext cx="2268539" cy="1594215"/>
        </p:xfrm>
        <a:graphic>
          <a:graphicData uri="http://schemas.openxmlformats.org/drawingml/2006/table">
            <a:tbl>
              <a:tblPr/>
              <a:tblGrid>
                <a:gridCol w="896219">
                  <a:extLst>
                    <a:ext uri="{9D8B030D-6E8A-4147-A177-3AD203B41FA5}">
                      <a16:colId xmlns:a16="http://schemas.microsoft.com/office/drawing/2014/main" val="20000"/>
                    </a:ext>
                  </a:extLst>
                </a:gridCol>
                <a:gridCol w="686160">
                  <a:extLst>
                    <a:ext uri="{9D8B030D-6E8A-4147-A177-3AD203B41FA5}">
                      <a16:colId xmlns:a16="http://schemas.microsoft.com/office/drawing/2014/main" val="20001"/>
                    </a:ext>
                  </a:extLst>
                </a:gridCol>
                <a:gridCol w="686160">
                  <a:extLst>
                    <a:ext uri="{9D8B030D-6E8A-4147-A177-3AD203B41FA5}">
                      <a16:colId xmlns:a16="http://schemas.microsoft.com/office/drawing/2014/main" val="20002"/>
                    </a:ext>
                  </a:extLst>
                </a:gridCol>
              </a:tblGrid>
              <a:tr h="177094">
                <a:tc>
                  <a:txBody>
                    <a:bodyPr/>
                    <a:lstStyle/>
                    <a:p>
                      <a:pPr algn="l" fontAlgn="b"/>
                      <a:r>
                        <a:rPr lang="en-US" altLang="zh-CN" sz="1100" b="1" i="0" u="none" strike="noStrike" dirty="0">
                          <a:solidFill>
                            <a:srgbClr val="000000"/>
                          </a:solidFill>
                          <a:effectLst/>
                          <a:latin typeface="宋体"/>
                        </a:rPr>
                        <a:t>Distance</a:t>
                      </a:r>
                      <a:endParaRPr lang="zh-CN" altLang="en-US" sz="1100" b="1" i="0" u="none" strike="noStrike" dirty="0">
                        <a:solidFill>
                          <a:srgbClr val="000000"/>
                        </a:solidFill>
                        <a:effectLst/>
                        <a:latin typeface="宋体"/>
                      </a:endParaRPr>
                    </a:p>
                  </a:txBody>
                  <a:tcPr marL="9530" marR="9530" marT="9495" marB="0" anchor="b">
                    <a:lnL>
                      <a:noFill/>
                    </a:lnL>
                    <a:lnR>
                      <a:noFill/>
                    </a:lnR>
                    <a:lnT>
                      <a:noFill/>
                    </a:lnT>
                    <a:lnB>
                      <a:noFill/>
                    </a:lnB>
                  </a:tcPr>
                </a:tc>
                <a:tc>
                  <a:txBody>
                    <a:bodyPr/>
                    <a:lstStyle/>
                    <a:p>
                      <a:pPr algn="l" fontAlgn="b"/>
                      <a:r>
                        <a:rPr lang="en-US" sz="1100" b="1" i="0" u="none" strike="noStrike">
                          <a:solidFill>
                            <a:srgbClr val="000000"/>
                          </a:solidFill>
                          <a:effectLst/>
                          <a:latin typeface="宋体"/>
                        </a:rPr>
                        <a:t>to X5</a:t>
                      </a:r>
                    </a:p>
                  </a:txBody>
                  <a:tcPr marL="9530" marR="9530" marT="9495" marB="0" anchor="b">
                    <a:lnL>
                      <a:noFill/>
                    </a:lnL>
                    <a:lnR>
                      <a:noFill/>
                    </a:lnR>
                    <a:lnT>
                      <a:noFill/>
                    </a:lnT>
                    <a:lnB>
                      <a:noFill/>
                    </a:lnB>
                  </a:tcPr>
                </a:tc>
                <a:tc>
                  <a:txBody>
                    <a:bodyPr/>
                    <a:lstStyle/>
                    <a:p>
                      <a:pPr algn="l" fontAlgn="b"/>
                      <a:r>
                        <a:rPr lang="en-US" sz="1100" b="1" i="0" u="none" strike="noStrike" dirty="0">
                          <a:solidFill>
                            <a:srgbClr val="000000"/>
                          </a:solidFill>
                          <a:effectLst/>
                          <a:latin typeface="宋体"/>
                        </a:rPr>
                        <a:t>to X9</a:t>
                      </a:r>
                    </a:p>
                  </a:txBody>
                  <a:tcPr marL="9530" marR="9530" marT="9495" marB="0" anchor="b">
                    <a:lnL>
                      <a:noFill/>
                    </a:lnL>
                    <a:lnR>
                      <a:noFill/>
                    </a:lnR>
                    <a:lnT>
                      <a:noFill/>
                    </a:lnT>
                    <a:lnB>
                      <a:noFill/>
                    </a:lnB>
                  </a:tcPr>
                </a:tc>
                <a:extLst>
                  <a:ext uri="{0D108BD9-81ED-4DB2-BD59-A6C34878D82A}">
                    <a16:rowId xmlns:a16="http://schemas.microsoft.com/office/drawing/2014/main" val="10000"/>
                  </a:ext>
                </a:extLst>
              </a:tr>
              <a:tr h="177094">
                <a:tc>
                  <a:txBody>
                    <a:bodyPr/>
                    <a:lstStyle/>
                    <a:p>
                      <a:pPr algn="l" fontAlgn="b"/>
                      <a:r>
                        <a:rPr lang="en-US" sz="1100" b="0" i="0" u="none" strike="noStrike">
                          <a:solidFill>
                            <a:srgbClr val="000000"/>
                          </a:solidFill>
                          <a:effectLst/>
                          <a:latin typeface="宋体"/>
                        </a:rPr>
                        <a:t>X1</a:t>
                      </a:r>
                    </a:p>
                  </a:txBody>
                  <a:tcPr marL="9530" marR="9530" marT="9495" marB="0" anchor="b">
                    <a:lnL>
                      <a:noFill/>
                    </a:lnL>
                    <a:lnR>
                      <a:noFill/>
                    </a:lnR>
                    <a:lnT>
                      <a:noFill/>
                    </a:lnT>
                    <a:lnB>
                      <a:noFill/>
                    </a:lnB>
                  </a:tcPr>
                </a:tc>
                <a:tc>
                  <a:txBody>
                    <a:bodyPr/>
                    <a:lstStyle/>
                    <a:p>
                      <a:pPr algn="r" fontAlgn="b"/>
                      <a:r>
                        <a:rPr lang="en-US" altLang="zh-CN" sz="1100" b="0" i="0" u="none" strike="noStrike" dirty="0">
                          <a:solidFill>
                            <a:srgbClr val="000000"/>
                          </a:solidFill>
                          <a:effectLst/>
                          <a:latin typeface="宋体"/>
                        </a:rPr>
                        <a:t>8</a:t>
                      </a:r>
                    </a:p>
                  </a:txBody>
                  <a:tcPr marL="9530" marR="9530" marT="949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7</a:t>
                      </a:r>
                    </a:p>
                  </a:txBody>
                  <a:tcPr marL="9530" marR="9530" marT="9495" marB="0" anchor="b">
                    <a:lnL>
                      <a:noFill/>
                    </a:lnL>
                    <a:lnR>
                      <a:noFill/>
                    </a:lnR>
                    <a:lnT>
                      <a:noFill/>
                    </a:lnT>
                    <a:lnB>
                      <a:noFill/>
                    </a:lnB>
                    <a:solidFill>
                      <a:srgbClr val="FFFF00"/>
                    </a:solidFill>
                  </a:tcPr>
                </a:tc>
                <a:extLst>
                  <a:ext uri="{0D108BD9-81ED-4DB2-BD59-A6C34878D82A}">
                    <a16:rowId xmlns:a16="http://schemas.microsoft.com/office/drawing/2014/main" val="10001"/>
                  </a:ext>
                </a:extLst>
              </a:tr>
              <a:tr h="177094">
                <a:tc>
                  <a:txBody>
                    <a:bodyPr/>
                    <a:lstStyle/>
                    <a:p>
                      <a:pPr algn="l" fontAlgn="b"/>
                      <a:r>
                        <a:rPr lang="en-US" sz="1100" b="0" i="0" u="none" strike="noStrike">
                          <a:solidFill>
                            <a:srgbClr val="000000"/>
                          </a:solidFill>
                          <a:effectLst/>
                          <a:latin typeface="宋体"/>
                        </a:rPr>
                        <a:t>X2</a:t>
                      </a:r>
                    </a:p>
                  </a:txBody>
                  <a:tcPr marL="9530" marR="9530" marT="949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5</a:t>
                      </a:r>
                    </a:p>
                  </a:txBody>
                  <a:tcPr marL="9530" marR="9530" marT="9495" marB="0" anchor="b">
                    <a:lnL>
                      <a:noFill/>
                    </a:lnL>
                    <a:lnR>
                      <a:noFill/>
                    </a:lnR>
                    <a:lnT>
                      <a:noFill/>
                    </a:lnT>
                    <a:lnB>
                      <a:noFill/>
                    </a:lnB>
                    <a:solidFill>
                      <a:srgbClr val="FFFF00"/>
                    </a:solidFill>
                  </a:tcPr>
                </a:tc>
                <a:tc>
                  <a:txBody>
                    <a:bodyPr/>
                    <a:lstStyle/>
                    <a:p>
                      <a:pPr algn="r" fontAlgn="b"/>
                      <a:r>
                        <a:rPr lang="en-US" altLang="zh-CN" sz="1100" b="0" i="0" u="none" strike="noStrike">
                          <a:solidFill>
                            <a:srgbClr val="000000"/>
                          </a:solidFill>
                          <a:effectLst/>
                          <a:latin typeface="宋体"/>
                        </a:rPr>
                        <a:t>6</a:t>
                      </a:r>
                    </a:p>
                  </a:txBody>
                  <a:tcPr marL="9530" marR="9530" marT="9495" marB="0" anchor="b">
                    <a:lnL>
                      <a:noFill/>
                    </a:lnL>
                    <a:lnR>
                      <a:noFill/>
                    </a:lnR>
                    <a:lnT>
                      <a:noFill/>
                    </a:lnT>
                    <a:lnB>
                      <a:noFill/>
                    </a:lnB>
                  </a:tcPr>
                </a:tc>
                <a:extLst>
                  <a:ext uri="{0D108BD9-81ED-4DB2-BD59-A6C34878D82A}">
                    <a16:rowId xmlns:a16="http://schemas.microsoft.com/office/drawing/2014/main" val="10002"/>
                  </a:ext>
                </a:extLst>
              </a:tr>
              <a:tr h="177094">
                <a:tc>
                  <a:txBody>
                    <a:bodyPr/>
                    <a:lstStyle/>
                    <a:p>
                      <a:pPr algn="l" fontAlgn="b"/>
                      <a:r>
                        <a:rPr lang="en-US" sz="1100" b="0" i="0" u="none" strike="noStrike">
                          <a:solidFill>
                            <a:srgbClr val="000000"/>
                          </a:solidFill>
                          <a:effectLst/>
                          <a:latin typeface="宋体"/>
                        </a:rPr>
                        <a:t>X3</a:t>
                      </a:r>
                    </a:p>
                  </a:txBody>
                  <a:tcPr marL="9530" marR="9530" marT="949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9</a:t>
                      </a:r>
                    </a:p>
                  </a:txBody>
                  <a:tcPr marL="9530" marR="9530" marT="949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8</a:t>
                      </a:r>
                    </a:p>
                  </a:txBody>
                  <a:tcPr marL="9530" marR="9530" marT="9495" marB="0" anchor="b">
                    <a:lnL>
                      <a:noFill/>
                    </a:lnL>
                    <a:lnR>
                      <a:noFill/>
                    </a:lnR>
                    <a:lnT>
                      <a:noFill/>
                    </a:lnT>
                    <a:lnB>
                      <a:noFill/>
                    </a:lnB>
                    <a:solidFill>
                      <a:srgbClr val="FFFF00"/>
                    </a:solidFill>
                  </a:tcPr>
                </a:tc>
                <a:extLst>
                  <a:ext uri="{0D108BD9-81ED-4DB2-BD59-A6C34878D82A}">
                    <a16:rowId xmlns:a16="http://schemas.microsoft.com/office/drawing/2014/main" val="10003"/>
                  </a:ext>
                </a:extLst>
              </a:tr>
              <a:tr h="177094">
                <a:tc>
                  <a:txBody>
                    <a:bodyPr/>
                    <a:lstStyle/>
                    <a:p>
                      <a:pPr algn="l" fontAlgn="b"/>
                      <a:r>
                        <a:rPr lang="en-US" sz="1100" b="0" i="0" u="none" strike="noStrike">
                          <a:solidFill>
                            <a:srgbClr val="000000"/>
                          </a:solidFill>
                          <a:effectLst/>
                          <a:latin typeface="宋体"/>
                        </a:rPr>
                        <a:t>X4</a:t>
                      </a:r>
                    </a:p>
                  </a:txBody>
                  <a:tcPr marL="9530" marR="9530" marT="949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7</a:t>
                      </a:r>
                    </a:p>
                  </a:txBody>
                  <a:tcPr marL="9530" marR="9530" marT="949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6</a:t>
                      </a:r>
                    </a:p>
                  </a:txBody>
                  <a:tcPr marL="9530" marR="9530" marT="9495" marB="0" anchor="b">
                    <a:lnL>
                      <a:noFill/>
                    </a:lnL>
                    <a:lnR>
                      <a:noFill/>
                    </a:lnR>
                    <a:lnT>
                      <a:noFill/>
                    </a:lnT>
                    <a:lnB>
                      <a:noFill/>
                    </a:lnB>
                    <a:solidFill>
                      <a:srgbClr val="FFFF00"/>
                    </a:solidFill>
                  </a:tcPr>
                </a:tc>
                <a:extLst>
                  <a:ext uri="{0D108BD9-81ED-4DB2-BD59-A6C34878D82A}">
                    <a16:rowId xmlns:a16="http://schemas.microsoft.com/office/drawing/2014/main" val="10004"/>
                  </a:ext>
                </a:extLst>
              </a:tr>
              <a:tr h="177094">
                <a:tc>
                  <a:txBody>
                    <a:bodyPr/>
                    <a:lstStyle/>
                    <a:p>
                      <a:pPr algn="l" fontAlgn="b"/>
                      <a:r>
                        <a:rPr lang="en-US" sz="1100" b="0" i="0" u="none" strike="noStrike">
                          <a:solidFill>
                            <a:srgbClr val="000000"/>
                          </a:solidFill>
                          <a:effectLst/>
                          <a:latin typeface="宋体"/>
                        </a:rPr>
                        <a:t>X6</a:t>
                      </a:r>
                    </a:p>
                  </a:txBody>
                  <a:tcPr marL="9530" marR="9530" marT="949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2</a:t>
                      </a:r>
                    </a:p>
                  </a:txBody>
                  <a:tcPr marL="9530" marR="9530" marT="9495" marB="0" anchor="b">
                    <a:lnL>
                      <a:noFill/>
                    </a:lnL>
                    <a:lnR>
                      <a:noFill/>
                    </a:lnR>
                    <a:lnT>
                      <a:noFill/>
                    </a:lnT>
                    <a:lnB>
                      <a:noFill/>
                    </a:lnB>
                    <a:solidFill>
                      <a:srgbClr val="FFFF00"/>
                    </a:solidFill>
                  </a:tcPr>
                </a:tc>
                <a:tc>
                  <a:txBody>
                    <a:bodyPr/>
                    <a:lstStyle/>
                    <a:p>
                      <a:pPr algn="r" fontAlgn="b"/>
                      <a:r>
                        <a:rPr lang="en-US" altLang="zh-CN" sz="1100" b="0" i="0" u="none" strike="noStrike" dirty="0">
                          <a:solidFill>
                            <a:srgbClr val="000000"/>
                          </a:solidFill>
                          <a:effectLst/>
                          <a:latin typeface="宋体"/>
                        </a:rPr>
                        <a:t>3</a:t>
                      </a:r>
                    </a:p>
                  </a:txBody>
                  <a:tcPr marL="9530" marR="9530" marT="9495" marB="0" anchor="b">
                    <a:lnL>
                      <a:noFill/>
                    </a:lnL>
                    <a:lnR>
                      <a:noFill/>
                    </a:lnR>
                    <a:lnT>
                      <a:noFill/>
                    </a:lnT>
                    <a:lnB>
                      <a:noFill/>
                    </a:lnB>
                  </a:tcPr>
                </a:tc>
                <a:extLst>
                  <a:ext uri="{0D108BD9-81ED-4DB2-BD59-A6C34878D82A}">
                    <a16:rowId xmlns:a16="http://schemas.microsoft.com/office/drawing/2014/main" val="10005"/>
                  </a:ext>
                </a:extLst>
              </a:tr>
              <a:tr h="177094">
                <a:tc>
                  <a:txBody>
                    <a:bodyPr/>
                    <a:lstStyle/>
                    <a:p>
                      <a:pPr algn="l" fontAlgn="b"/>
                      <a:r>
                        <a:rPr lang="en-US" sz="1100" b="0" i="0" u="none" strike="noStrike">
                          <a:solidFill>
                            <a:srgbClr val="000000"/>
                          </a:solidFill>
                          <a:effectLst/>
                          <a:latin typeface="宋体"/>
                        </a:rPr>
                        <a:t>X7</a:t>
                      </a:r>
                    </a:p>
                  </a:txBody>
                  <a:tcPr marL="9530" marR="9530" marT="949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2</a:t>
                      </a:r>
                    </a:p>
                  </a:txBody>
                  <a:tcPr marL="9530" marR="9530" marT="9495" marB="0" anchor="b">
                    <a:lnL>
                      <a:noFill/>
                    </a:lnL>
                    <a:lnR>
                      <a:noFill/>
                    </a:lnR>
                    <a:lnT>
                      <a:noFill/>
                    </a:lnT>
                    <a:lnB>
                      <a:noFill/>
                    </a:lnB>
                    <a:solidFill>
                      <a:srgbClr val="FFFF00"/>
                    </a:solidFill>
                  </a:tcPr>
                </a:tc>
                <a:tc>
                  <a:txBody>
                    <a:bodyPr/>
                    <a:lstStyle/>
                    <a:p>
                      <a:pPr algn="r" fontAlgn="b"/>
                      <a:r>
                        <a:rPr lang="en-US" altLang="zh-CN" sz="1100" b="0" i="0" u="none" strike="noStrike">
                          <a:solidFill>
                            <a:srgbClr val="000000"/>
                          </a:solidFill>
                          <a:effectLst/>
                          <a:latin typeface="宋体"/>
                        </a:rPr>
                        <a:t>3</a:t>
                      </a:r>
                    </a:p>
                  </a:txBody>
                  <a:tcPr marL="9530" marR="9530" marT="9495" marB="0" anchor="b">
                    <a:lnL>
                      <a:noFill/>
                    </a:lnL>
                    <a:lnR>
                      <a:noFill/>
                    </a:lnR>
                    <a:lnT>
                      <a:noFill/>
                    </a:lnT>
                    <a:lnB>
                      <a:noFill/>
                    </a:lnB>
                  </a:tcPr>
                </a:tc>
                <a:extLst>
                  <a:ext uri="{0D108BD9-81ED-4DB2-BD59-A6C34878D82A}">
                    <a16:rowId xmlns:a16="http://schemas.microsoft.com/office/drawing/2014/main" val="10006"/>
                  </a:ext>
                </a:extLst>
              </a:tr>
              <a:tr h="177094">
                <a:tc>
                  <a:txBody>
                    <a:bodyPr/>
                    <a:lstStyle/>
                    <a:p>
                      <a:pPr algn="l" fontAlgn="b"/>
                      <a:r>
                        <a:rPr lang="en-US" sz="1100" b="0" i="0" u="none" strike="noStrike">
                          <a:solidFill>
                            <a:srgbClr val="000000"/>
                          </a:solidFill>
                          <a:effectLst/>
                          <a:latin typeface="宋体"/>
                        </a:rPr>
                        <a:t>X8</a:t>
                      </a:r>
                    </a:p>
                  </a:txBody>
                  <a:tcPr marL="9530" marR="9530" marT="949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3</a:t>
                      </a:r>
                    </a:p>
                  </a:txBody>
                  <a:tcPr marL="9530" marR="9530" marT="949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2</a:t>
                      </a:r>
                    </a:p>
                  </a:txBody>
                  <a:tcPr marL="9530" marR="9530" marT="9495" marB="0" anchor="b">
                    <a:lnL>
                      <a:noFill/>
                    </a:lnL>
                    <a:lnR>
                      <a:noFill/>
                    </a:lnR>
                    <a:lnT>
                      <a:noFill/>
                    </a:lnT>
                    <a:lnB>
                      <a:noFill/>
                    </a:lnB>
                    <a:solidFill>
                      <a:srgbClr val="FFFF00"/>
                    </a:solidFill>
                  </a:tcPr>
                </a:tc>
                <a:extLst>
                  <a:ext uri="{0D108BD9-81ED-4DB2-BD59-A6C34878D82A}">
                    <a16:rowId xmlns:a16="http://schemas.microsoft.com/office/drawing/2014/main" val="10007"/>
                  </a:ext>
                </a:extLst>
              </a:tr>
              <a:tr h="177094">
                <a:tc>
                  <a:txBody>
                    <a:bodyPr/>
                    <a:lstStyle/>
                    <a:p>
                      <a:pPr algn="l" fontAlgn="b"/>
                      <a:r>
                        <a:rPr lang="en-US" sz="1100" b="0" i="0" u="none" strike="noStrike">
                          <a:solidFill>
                            <a:srgbClr val="000000"/>
                          </a:solidFill>
                          <a:effectLst/>
                          <a:latin typeface="宋体"/>
                        </a:rPr>
                        <a:t>X10</a:t>
                      </a:r>
                    </a:p>
                  </a:txBody>
                  <a:tcPr marL="9530" marR="9530" marT="9495" marB="0" anchor="b">
                    <a:lnL>
                      <a:noFill/>
                    </a:lnL>
                    <a:lnR>
                      <a:noFill/>
                    </a:lnR>
                    <a:lnT>
                      <a:noFill/>
                    </a:lnT>
                    <a:lnB>
                      <a:noFill/>
                    </a:lnB>
                  </a:tcPr>
                </a:tc>
                <a:tc>
                  <a:txBody>
                    <a:bodyPr/>
                    <a:lstStyle/>
                    <a:p>
                      <a:pPr algn="r" fontAlgn="b"/>
                      <a:r>
                        <a:rPr lang="en-US" altLang="zh-CN" sz="1100" b="0" i="0" u="none" strike="noStrike" dirty="0">
                          <a:solidFill>
                            <a:srgbClr val="000000"/>
                          </a:solidFill>
                          <a:effectLst/>
                          <a:latin typeface="宋体"/>
                        </a:rPr>
                        <a:t>5</a:t>
                      </a:r>
                    </a:p>
                  </a:txBody>
                  <a:tcPr marL="9530" marR="9530" marT="9495" marB="0" anchor="b">
                    <a:lnL>
                      <a:noFill/>
                    </a:lnL>
                    <a:lnR>
                      <a:noFill/>
                    </a:lnR>
                    <a:lnT>
                      <a:noFill/>
                    </a:lnT>
                    <a:lnB>
                      <a:noFill/>
                    </a:lnB>
                  </a:tcPr>
                </a:tc>
                <a:tc>
                  <a:txBody>
                    <a:bodyPr/>
                    <a:lstStyle/>
                    <a:p>
                      <a:pPr algn="r" fontAlgn="b"/>
                      <a:r>
                        <a:rPr lang="en-US" altLang="zh-CN" sz="1100" b="0" i="0" u="none" strike="noStrike" dirty="0">
                          <a:solidFill>
                            <a:srgbClr val="000000"/>
                          </a:solidFill>
                          <a:effectLst/>
                          <a:latin typeface="宋体"/>
                        </a:rPr>
                        <a:t>2</a:t>
                      </a:r>
                    </a:p>
                  </a:txBody>
                  <a:tcPr marL="9530" marR="9530" marT="9495" marB="0" anchor="b">
                    <a:lnL>
                      <a:noFill/>
                    </a:lnL>
                    <a:lnR>
                      <a:noFill/>
                    </a:lnR>
                    <a:lnT>
                      <a:noFill/>
                    </a:lnT>
                    <a:lnB>
                      <a:noFill/>
                    </a:lnB>
                    <a:solidFill>
                      <a:srgbClr val="FFFF00"/>
                    </a:solidFill>
                  </a:tcPr>
                </a:tc>
                <a:extLst>
                  <a:ext uri="{0D108BD9-81ED-4DB2-BD59-A6C34878D82A}">
                    <a16:rowId xmlns:a16="http://schemas.microsoft.com/office/drawing/2014/main" val="10008"/>
                  </a:ext>
                </a:extLst>
              </a:tr>
            </a:tbl>
          </a:graphicData>
        </a:graphic>
      </p:graphicFrame>
      <p:graphicFrame>
        <p:nvGraphicFramePr>
          <p:cNvPr id="23" name="表格 22">
            <a:extLst>
              <a:ext uri="{FF2B5EF4-FFF2-40B4-BE49-F238E27FC236}">
                <a16:creationId xmlns:a16="http://schemas.microsoft.com/office/drawing/2014/main" id="{04161F4B-D063-4EFF-B19D-3287B8D73519}"/>
              </a:ext>
            </a:extLst>
          </p:cNvPr>
          <p:cNvGraphicFramePr>
            <a:graphicFrameLocks noGrp="1"/>
          </p:cNvGraphicFramePr>
          <p:nvPr>
            <p:extLst>
              <p:ext uri="{D42A27DB-BD31-4B8C-83A1-F6EECF244321}">
                <p14:modId xmlns:p14="http://schemas.microsoft.com/office/powerpoint/2010/main" val="1735556353"/>
              </p:ext>
            </p:extLst>
          </p:nvPr>
        </p:nvGraphicFramePr>
        <p:xfrm>
          <a:off x="454675" y="1289844"/>
          <a:ext cx="2057400" cy="1771650"/>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171450">
                <a:tc>
                  <a:txBody>
                    <a:bodyPr/>
                    <a:lstStyle/>
                    <a:p>
                      <a:pPr algn="l" fontAlgn="b"/>
                      <a:r>
                        <a:rPr lang="en-US" sz="1100" b="0" i="0" u="none" strike="noStrike" dirty="0">
                          <a:solidFill>
                            <a:srgbClr val="000000"/>
                          </a:solidFill>
                          <a:effectLst/>
                          <a:latin typeface="宋体"/>
                        </a:rPr>
                        <a:t>x1</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2</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6</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71450">
                <a:tc>
                  <a:txBody>
                    <a:bodyPr/>
                    <a:lstStyle/>
                    <a:p>
                      <a:pPr algn="l" fontAlgn="b"/>
                      <a:r>
                        <a:rPr lang="en-US" sz="1100" b="0" i="0" u="none" strike="noStrike">
                          <a:solidFill>
                            <a:srgbClr val="000000"/>
                          </a:solidFill>
                          <a:effectLst/>
                          <a:latin typeface="宋体"/>
                        </a:rPr>
                        <a:t>x2</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3</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4</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171450">
                <a:tc>
                  <a:txBody>
                    <a:bodyPr/>
                    <a:lstStyle/>
                    <a:p>
                      <a:pPr algn="l" fontAlgn="b"/>
                      <a:r>
                        <a:rPr lang="en-US" sz="1100" b="0" i="0" u="none" strike="noStrike">
                          <a:solidFill>
                            <a:srgbClr val="000000"/>
                          </a:solidFill>
                          <a:effectLst/>
                          <a:latin typeface="宋体"/>
                        </a:rPr>
                        <a:t>x3</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3</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8</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71450">
                <a:tc>
                  <a:txBody>
                    <a:bodyPr/>
                    <a:lstStyle/>
                    <a:p>
                      <a:pPr algn="l" fontAlgn="b"/>
                      <a:r>
                        <a:rPr lang="en-US" sz="1100" b="0" i="0" u="none" strike="noStrike">
                          <a:solidFill>
                            <a:srgbClr val="000000"/>
                          </a:solidFill>
                          <a:effectLst/>
                          <a:latin typeface="宋体"/>
                        </a:rPr>
                        <a:t>x4</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4</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7</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71450">
                <a:tc>
                  <a:txBody>
                    <a:bodyPr/>
                    <a:lstStyle/>
                    <a:p>
                      <a:pPr algn="l" fontAlgn="b"/>
                      <a:r>
                        <a:rPr lang="en-US" sz="1100" b="0" i="0" u="none" strike="noStrike">
                          <a:solidFill>
                            <a:srgbClr val="000000"/>
                          </a:solidFill>
                          <a:effectLst/>
                          <a:latin typeface="宋体"/>
                        </a:rPr>
                        <a:t>x5</a:t>
                      </a:r>
                    </a:p>
                  </a:txBody>
                  <a:tcPr marL="9525" marR="9525" marT="9525" marB="0" anchor="b">
                    <a:lnL>
                      <a:noFill/>
                    </a:lnL>
                    <a:lnR>
                      <a:noFill/>
                    </a:lnR>
                    <a:lnT>
                      <a:noFill/>
                    </a:lnT>
                    <a:lnB>
                      <a:noFill/>
                    </a:lnB>
                    <a:solidFill>
                      <a:srgbClr val="FFFF00"/>
                    </a:solidFill>
                  </a:tcPr>
                </a:tc>
                <a:tc>
                  <a:txBody>
                    <a:bodyPr/>
                    <a:lstStyle/>
                    <a:p>
                      <a:pPr algn="r" fontAlgn="b"/>
                      <a:r>
                        <a:rPr lang="en-US" altLang="zh-CN" sz="1100" b="0" i="0" u="none" strike="noStrike" dirty="0">
                          <a:solidFill>
                            <a:srgbClr val="000000"/>
                          </a:solidFill>
                          <a:effectLst/>
                          <a:latin typeface="宋体"/>
                        </a:rPr>
                        <a:t>6</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2</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71450">
                <a:tc>
                  <a:txBody>
                    <a:bodyPr/>
                    <a:lstStyle/>
                    <a:p>
                      <a:pPr algn="l" fontAlgn="b"/>
                      <a:r>
                        <a:rPr lang="en-US" sz="1100" b="0" i="0" u="none" strike="noStrike">
                          <a:solidFill>
                            <a:srgbClr val="000000"/>
                          </a:solidFill>
                          <a:effectLst/>
                          <a:latin typeface="宋体"/>
                        </a:rPr>
                        <a:t>x6</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6</a:t>
                      </a:r>
                    </a:p>
                  </a:txBody>
                  <a:tcPr marL="9525" marR="9525" marT="9525" marB="0" anchor="b">
                    <a:lnL>
                      <a:noFill/>
                    </a:lnL>
                    <a:lnR>
                      <a:noFill/>
                    </a:lnR>
                    <a:lnT>
                      <a:noFill/>
                    </a:lnT>
                    <a:lnB>
                      <a:noFill/>
                    </a:lnB>
                  </a:tcPr>
                </a:tc>
                <a:tc>
                  <a:txBody>
                    <a:bodyPr/>
                    <a:lstStyle/>
                    <a:p>
                      <a:pPr algn="r" fontAlgn="b"/>
                      <a:r>
                        <a:rPr lang="en-US" altLang="zh-CN" sz="1100" b="0" i="0" u="none" strike="noStrike" dirty="0">
                          <a:solidFill>
                            <a:srgbClr val="000000"/>
                          </a:solidFill>
                          <a:effectLst/>
                          <a:latin typeface="宋体"/>
                        </a:rPr>
                        <a:t>4</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71450">
                <a:tc>
                  <a:txBody>
                    <a:bodyPr/>
                    <a:lstStyle/>
                    <a:p>
                      <a:pPr algn="l" fontAlgn="b"/>
                      <a:r>
                        <a:rPr lang="en-US" sz="1100" b="0" i="0" u="none" strike="noStrike">
                          <a:solidFill>
                            <a:srgbClr val="000000"/>
                          </a:solidFill>
                          <a:effectLst/>
                          <a:latin typeface="宋体"/>
                        </a:rPr>
                        <a:t>x7</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7</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3</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171450">
                <a:tc>
                  <a:txBody>
                    <a:bodyPr/>
                    <a:lstStyle/>
                    <a:p>
                      <a:pPr algn="l" fontAlgn="b"/>
                      <a:r>
                        <a:rPr lang="en-US" sz="1100" b="0" i="0" u="none" strike="noStrike">
                          <a:solidFill>
                            <a:srgbClr val="000000"/>
                          </a:solidFill>
                          <a:effectLst/>
                          <a:latin typeface="宋体"/>
                        </a:rPr>
                        <a:t>x8</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7</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4</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171450">
                <a:tc>
                  <a:txBody>
                    <a:bodyPr/>
                    <a:lstStyle/>
                    <a:p>
                      <a:pPr algn="l" fontAlgn="b"/>
                      <a:r>
                        <a:rPr lang="en-US" sz="1100" b="0" i="0" u="none" strike="noStrike">
                          <a:solidFill>
                            <a:srgbClr val="000000"/>
                          </a:solidFill>
                          <a:effectLst/>
                          <a:latin typeface="宋体"/>
                        </a:rPr>
                        <a:t>x9</a:t>
                      </a:r>
                    </a:p>
                  </a:txBody>
                  <a:tcPr marL="9525" marR="9525" marT="9525" marB="0" anchor="b">
                    <a:lnL>
                      <a:noFill/>
                    </a:lnL>
                    <a:lnR>
                      <a:noFill/>
                    </a:lnR>
                    <a:lnT>
                      <a:noFill/>
                    </a:lnT>
                    <a:lnB>
                      <a:noFill/>
                    </a:lnB>
                    <a:solidFill>
                      <a:srgbClr val="FFFF00"/>
                    </a:solidFill>
                  </a:tcPr>
                </a:tc>
                <a:tc>
                  <a:txBody>
                    <a:bodyPr/>
                    <a:lstStyle/>
                    <a:p>
                      <a:pPr algn="r" fontAlgn="b"/>
                      <a:r>
                        <a:rPr lang="en-US" altLang="zh-CN" sz="1100" b="0" i="0" u="none" strike="noStrike">
                          <a:solidFill>
                            <a:srgbClr val="000000"/>
                          </a:solidFill>
                          <a:effectLst/>
                          <a:latin typeface="宋体"/>
                        </a:rPr>
                        <a:t>8</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5</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171450">
                <a:tc>
                  <a:txBody>
                    <a:bodyPr/>
                    <a:lstStyle/>
                    <a:p>
                      <a:pPr algn="l" fontAlgn="b"/>
                      <a:r>
                        <a:rPr lang="en-US" sz="1100" b="0" i="0" u="none" strike="noStrike">
                          <a:solidFill>
                            <a:srgbClr val="000000"/>
                          </a:solidFill>
                          <a:effectLst/>
                          <a:latin typeface="宋体"/>
                        </a:rPr>
                        <a:t>x10</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7</a:t>
                      </a:r>
                    </a:p>
                  </a:txBody>
                  <a:tcPr marL="9525" marR="9525" marT="9525" marB="0" anchor="b">
                    <a:lnL>
                      <a:noFill/>
                    </a:lnL>
                    <a:lnR>
                      <a:noFill/>
                    </a:lnR>
                    <a:lnT>
                      <a:noFill/>
                    </a:lnT>
                    <a:lnB>
                      <a:noFill/>
                    </a:lnB>
                  </a:tcPr>
                </a:tc>
                <a:tc>
                  <a:txBody>
                    <a:bodyPr/>
                    <a:lstStyle/>
                    <a:p>
                      <a:pPr algn="r" fontAlgn="b"/>
                      <a:r>
                        <a:rPr lang="en-US" altLang="zh-CN" sz="1100" b="0" i="0" u="none" strike="noStrike" dirty="0">
                          <a:solidFill>
                            <a:srgbClr val="000000"/>
                          </a:solidFill>
                          <a:effectLst/>
                          <a:latin typeface="宋体"/>
                        </a:rPr>
                        <a:t>6</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420454598"/>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PAM: A Typical K-Medoids Algorithm</a:t>
            </a:r>
          </a:p>
        </p:txBody>
      </p:sp>
      <p:sp>
        <p:nvSpPr>
          <p:cNvPr id="3" name="Rectangle 8">
            <a:extLst>
              <a:ext uri="{FF2B5EF4-FFF2-40B4-BE49-F238E27FC236}">
                <a16:creationId xmlns:a16="http://schemas.microsoft.com/office/drawing/2014/main" id="{32465B03-07FE-43A6-B6B2-52C8D5175B74}"/>
              </a:ext>
            </a:extLst>
          </p:cNvPr>
          <p:cNvSpPr>
            <a:spLocks noChangeArrowheads="1"/>
          </p:cNvSpPr>
          <p:nvPr/>
        </p:nvSpPr>
        <p:spPr bwMode="auto">
          <a:xfrm>
            <a:off x="410443" y="1341214"/>
            <a:ext cx="5127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908050" indent="-436563">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304925" indent="-395288">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93863" indent="-38735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93913" indent="-398463">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0"/>
              </a:spcBef>
              <a:buClrTx/>
              <a:buFontTx/>
              <a:buNone/>
            </a:pPr>
            <a:r>
              <a:rPr lang="en-US" altLang="zh-CN" sz="1800" dirty="0">
                <a:solidFill>
                  <a:srgbClr val="0070C0"/>
                </a:solidFill>
                <a:latin typeface="Tahoma" panose="020B0604030504040204" pitchFamily="34" charset="0"/>
                <a:ea typeface="MS PGothic" panose="020B0600070205080204" pitchFamily="34" charset="-128"/>
              </a:rPr>
              <a:t>Replace X5 by X3 and compute the change</a:t>
            </a:r>
          </a:p>
        </p:txBody>
      </p:sp>
      <p:graphicFrame>
        <p:nvGraphicFramePr>
          <p:cNvPr id="4" name="表格 3">
            <a:extLst>
              <a:ext uri="{FF2B5EF4-FFF2-40B4-BE49-F238E27FC236}">
                <a16:creationId xmlns:a16="http://schemas.microsoft.com/office/drawing/2014/main" id="{9F9C53C3-4CAD-4E84-92CC-BAB0E359E59B}"/>
              </a:ext>
            </a:extLst>
          </p:cNvPr>
          <p:cNvGraphicFramePr>
            <a:graphicFrameLocks noGrp="1"/>
          </p:cNvGraphicFramePr>
          <p:nvPr>
            <p:extLst>
              <p:ext uri="{D42A27DB-BD31-4B8C-83A1-F6EECF244321}">
                <p14:modId xmlns:p14="http://schemas.microsoft.com/office/powerpoint/2010/main" val="4051622138"/>
              </p:ext>
            </p:extLst>
          </p:nvPr>
        </p:nvGraphicFramePr>
        <p:xfrm>
          <a:off x="6084168" y="1196752"/>
          <a:ext cx="2057400" cy="1771650"/>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155163">
                <a:tc>
                  <a:txBody>
                    <a:bodyPr/>
                    <a:lstStyle/>
                    <a:p>
                      <a:pPr algn="l" fontAlgn="b"/>
                      <a:r>
                        <a:rPr lang="en-US" sz="1100" b="0" i="0" u="none" strike="noStrike" dirty="0">
                          <a:solidFill>
                            <a:srgbClr val="000000"/>
                          </a:solidFill>
                          <a:effectLst/>
                          <a:latin typeface="宋体"/>
                        </a:rPr>
                        <a:t>x1</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2</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6</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71450">
                <a:tc>
                  <a:txBody>
                    <a:bodyPr/>
                    <a:lstStyle/>
                    <a:p>
                      <a:pPr algn="l" fontAlgn="b"/>
                      <a:r>
                        <a:rPr lang="en-US" sz="1100" b="0" i="0" u="none" strike="noStrike" dirty="0">
                          <a:solidFill>
                            <a:srgbClr val="000000"/>
                          </a:solidFill>
                          <a:effectLst/>
                          <a:latin typeface="宋体"/>
                        </a:rPr>
                        <a:t>x2</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3</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4</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171450">
                <a:tc>
                  <a:txBody>
                    <a:bodyPr/>
                    <a:lstStyle/>
                    <a:p>
                      <a:pPr algn="l" fontAlgn="b"/>
                      <a:r>
                        <a:rPr lang="en-US" sz="1100" b="0" i="0" u="none" strike="noStrike">
                          <a:solidFill>
                            <a:srgbClr val="000000"/>
                          </a:solidFill>
                          <a:effectLst/>
                          <a:latin typeface="宋体"/>
                        </a:rPr>
                        <a:t>x3</a:t>
                      </a:r>
                    </a:p>
                  </a:txBody>
                  <a:tcPr marL="9525" marR="9525" marT="9525" marB="0" anchor="b">
                    <a:lnL>
                      <a:noFill/>
                    </a:lnL>
                    <a:lnR>
                      <a:noFill/>
                    </a:lnR>
                    <a:lnT>
                      <a:noFill/>
                    </a:lnT>
                    <a:lnB>
                      <a:noFill/>
                    </a:lnB>
                    <a:solidFill>
                      <a:srgbClr val="FFFF00"/>
                    </a:solidFill>
                  </a:tcPr>
                </a:tc>
                <a:tc>
                  <a:txBody>
                    <a:bodyPr/>
                    <a:lstStyle/>
                    <a:p>
                      <a:pPr algn="r" fontAlgn="b"/>
                      <a:r>
                        <a:rPr lang="en-US" altLang="zh-CN" sz="1100" b="0" i="0" u="none" strike="noStrike" dirty="0">
                          <a:solidFill>
                            <a:srgbClr val="000000"/>
                          </a:solidFill>
                          <a:effectLst/>
                          <a:latin typeface="宋体"/>
                        </a:rPr>
                        <a:t>3</a:t>
                      </a:r>
                    </a:p>
                  </a:txBody>
                  <a:tcPr marL="9525" marR="9525" marT="9525" marB="0" anchor="b">
                    <a:lnL>
                      <a:noFill/>
                    </a:lnL>
                    <a:lnR>
                      <a:noFill/>
                    </a:lnR>
                    <a:lnT>
                      <a:noFill/>
                    </a:lnT>
                    <a:lnB>
                      <a:noFill/>
                    </a:lnB>
                  </a:tcPr>
                </a:tc>
                <a:tc>
                  <a:txBody>
                    <a:bodyPr/>
                    <a:lstStyle/>
                    <a:p>
                      <a:pPr algn="r" fontAlgn="b"/>
                      <a:r>
                        <a:rPr lang="en-US" altLang="zh-CN" sz="1100" b="0" i="0" u="none" strike="noStrike" dirty="0">
                          <a:solidFill>
                            <a:srgbClr val="000000"/>
                          </a:solidFill>
                          <a:effectLst/>
                          <a:latin typeface="宋体"/>
                        </a:rPr>
                        <a:t>8</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71450">
                <a:tc>
                  <a:txBody>
                    <a:bodyPr/>
                    <a:lstStyle/>
                    <a:p>
                      <a:pPr algn="l" fontAlgn="b"/>
                      <a:r>
                        <a:rPr lang="en-US" sz="1100" b="0" i="0" u="none" strike="noStrike">
                          <a:solidFill>
                            <a:srgbClr val="000000"/>
                          </a:solidFill>
                          <a:effectLst/>
                          <a:latin typeface="宋体"/>
                        </a:rPr>
                        <a:t>x4</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4</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7</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71450">
                <a:tc>
                  <a:txBody>
                    <a:bodyPr/>
                    <a:lstStyle/>
                    <a:p>
                      <a:pPr algn="l" fontAlgn="b"/>
                      <a:r>
                        <a:rPr lang="en-US" sz="1100" b="0" i="0" u="none" strike="noStrike" dirty="0">
                          <a:solidFill>
                            <a:srgbClr val="000000"/>
                          </a:solidFill>
                          <a:effectLst/>
                          <a:latin typeface="宋体"/>
                        </a:rPr>
                        <a:t>x5</a:t>
                      </a:r>
                    </a:p>
                  </a:txBody>
                  <a:tcPr marL="9525" marR="9525" marT="9525" marB="0" anchor="b">
                    <a:lnL>
                      <a:noFill/>
                    </a:lnL>
                    <a:lnR>
                      <a:noFill/>
                    </a:lnR>
                    <a:lnT>
                      <a:noFill/>
                    </a:lnT>
                    <a:lnB>
                      <a:noFill/>
                    </a:lnB>
                  </a:tcPr>
                </a:tc>
                <a:tc>
                  <a:txBody>
                    <a:bodyPr/>
                    <a:lstStyle/>
                    <a:p>
                      <a:pPr algn="r" fontAlgn="b"/>
                      <a:r>
                        <a:rPr lang="en-US" altLang="zh-CN" sz="1100" b="0" i="0" u="none" strike="noStrike" dirty="0">
                          <a:solidFill>
                            <a:srgbClr val="000000"/>
                          </a:solidFill>
                          <a:effectLst/>
                          <a:latin typeface="宋体"/>
                        </a:rPr>
                        <a:t>6</a:t>
                      </a:r>
                    </a:p>
                  </a:txBody>
                  <a:tcPr marL="9525" marR="9525" marT="9525" marB="0" anchor="b">
                    <a:lnL>
                      <a:noFill/>
                    </a:lnL>
                    <a:lnR>
                      <a:noFill/>
                    </a:lnR>
                    <a:lnT>
                      <a:noFill/>
                    </a:lnT>
                    <a:lnB>
                      <a:noFill/>
                    </a:lnB>
                  </a:tcPr>
                </a:tc>
                <a:tc>
                  <a:txBody>
                    <a:bodyPr/>
                    <a:lstStyle/>
                    <a:p>
                      <a:pPr algn="r" fontAlgn="b"/>
                      <a:r>
                        <a:rPr lang="en-US" altLang="zh-CN" sz="1100" b="0" i="0" u="none" strike="noStrike" dirty="0">
                          <a:solidFill>
                            <a:srgbClr val="000000"/>
                          </a:solidFill>
                          <a:effectLst/>
                          <a:latin typeface="宋体"/>
                        </a:rPr>
                        <a:t>2</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71450">
                <a:tc>
                  <a:txBody>
                    <a:bodyPr/>
                    <a:lstStyle/>
                    <a:p>
                      <a:pPr algn="l" fontAlgn="b"/>
                      <a:r>
                        <a:rPr lang="en-US" sz="1100" b="0" i="0" u="none" strike="noStrike">
                          <a:solidFill>
                            <a:srgbClr val="000000"/>
                          </a:solidFill>
                          <a:effectLst/>
                          <a:latin typeface="宋体"/>
                        </a:rPr>
                        <a:t>x6</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6</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4</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71450">
                <a:tc>
                  <a:txBody>
                    <a:bodyPr/>
                    <a:lstStyle/>
                    <a:p>
                      <a:pPr algn="l" fontAlgn="b"/>
                      <a:r>
                        <a:rPr lang="en-US" sz="1100" b="0" i="0" u="none" strike="noStrike">
                          <a:solidFill>
                            <a:srgbClr val="000000"/>
                          </a:solidFill>
                          <a:effectLst/>
                          <a:latin typeface="宋体"/>
                        </a:rPr>
                        <a:t>x7</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7</a:t>
                      </a:r>
                    </a:p>
                  </a:txBody>
                  <a:tcPr marL="9525" marR="9525" marT="9525" marB="0" anchor="b">
                    <a:lnL>
                      <a:noFill/>
                    </a:lnL>
                    <a:lnR>
                      <a:noFill/>
                    </a:lnR>
                    <a:lnT>
                      <a:noFill/>
                    </a:lnT>
                    <a:lnB>
                      <a:noFill/>
                    </a:lnB>
                  </a:tcPr>
                </a:tc>
                <a:tc>
                  <a:txBody>
                    <a:bodyPr/>
                    <a:lstStyle/>
                    <a:p>
                      <a:pPr algn="r" fontAlgn="b"/>
                      <a:r>
                        <a:rPr lang="en-US" altLang="zh-CN" sz="1100" b="0" i="0" u="none" strike="noStrike" dirty="0">
                          <a:solidFill>
                            <a:srgbClr val="000000"/>
                          </a:solidFill>
                          <a:effectLst/>
                          <a:latin typeface="宋体"/>
                        </a:rPr>
                        <a:t>3</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171450">
                <a:tc>
                  <a:txBody>
                    <a:bodyPr/>
                    <a:lstStyle/>
                    <a:p>
                      <a:pPr algn="l" fontAlgn="b"/>
                      <a:r>
                        <a:rPr lang="en-US" sz="1100" b="0" i="0" u="none" strike="noStrike">
                          <a:solidFill>
                            <a:srgbClr val="000000"/>
                          </a:solidFill>
                          <a:effectLst/>
                          <a:latin typeface="宋体"/>
                        </a:rPr>
                        <a:t>x8</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7</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4</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171450">
                <a:tc>
                  <a:txBody>
                    <a:bodyPr/>
                    <a:lstStyle/>
                    <a:p>
                      <a:pPr algn="l" fontAlgn="b"/>
                      <a:r>
                        <a:rPr lang="en-US" sz="1100" b="0" i="0" u="none" strike="noStrike">
                          <a:solidFill>
                            <a:srgbClr val="000000"/>
                          </a:solidFill>
                          <a:effectLst/>
                          <a:latin typeface="宋体"/>
                        </a:rPr>
                        <a:t>x9</a:t>
                      </a:r>
                    </a:p>
                  </a:txBody>
                  <a:tcPr marL="9525" marR="9525" marT="9525" marB="0" anchor="b">
                    <a:lnL>
                      <a:noFill/>
                    </a:lnL>
                    <a:lnR>
                      <a:noFill/>
                    </a:lnR>
                    <a:lnT>
                      <a:noFill/>
                    </a:lnT>
                    <a:lnB>
                      <a:noFill/>
                    </a:lnB>
                    <a:solidFill>
                      <a:srgbClr val="FFFF00"/>
                    </a:solidFill>
                  </a:tcPr>
                </a:tc>
                <a:tc>
                  <a:txBody>
                    <a:bodyPr/>
                    <a:lstStyle/>
                    <a:p>
                      <a:pPr algn="r" fontAlgn="b"/>
                      <a:r>
                        <a:rPr lang="en-US" altLang="zh-CN" sz="1100" b="0" i="0" u="none" strike="noStrike">
                          <a:solidFill>
                            <a:srgbClr val="000000"/>
                          </a:solidFill>
                          <a:effectLst/>
                          <a:latin typeface="宋体"/>
                        </a:rPr>
                        <a:t>8</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5</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171450">
                <a:tc>
                  <a:txBody>
                    <a:bodyPr/>
                    <a:lstStyle/>
                    <a:p>
                      <a:pPr algn="l" fontAlgn="b"/>
                      <a:r>
                        <a:rPr lang="en-US" sz="1100" b="0" i="0" u="none" strike="noStrike">
                          <a:solidFill>
                            <a:srgbClr val="000000"/>
                          </a:solidFill>
                          <a:effectLst/>
                          <a:latin typeface="宋体"/>
                        </a:rPr>
                        <a:t>x10</a:t>
                      </a:r>
                    </a:p>
                  </a:txBody>
                  <a:tcPr marL="9525" marR="9525" marT="952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7</a:t>
                      </a:r>
                    </a:p>
                  </a:txBody>
                  <a:tcPr marL="9525" marR="9525" marT="9525" marB="0" anchor="b">
                    <a:lnL>
                      <a:noFill/>
                    </a:lnL>
                    <a:lnR>
                      <a:noFill/>
                    </a:lnR>
                    <a:lnT>
                      <a:noFill/>
                    </a:lnT>
                    <a:lnB>
                      <a:noFill/>
                    </a:lnB>
                  </a:tcPr>
                </a:tc>
                <a:tc>
                  <a:txBody>
                    <a:bodyPr/>
                    <a:lstStyle/>
                    <a:p>
                      <a:pPr algn="r" fontAlgn="b"/>
                      <a:r>
                        <a:rPr lang="en-US" altLang="zh-CN" sz="1100" b="0" i="0" u="none" strike="noStrike" dirty="0">
                          <a:solidFill>
                            <a:srgbClr val="000000"/>
                          </a:solidFill>
                          <a:effectLst/>
                          <a:latin typeface="宋体"/>
                        </a:rPr>
                        <a:t>6</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bl>
          </a:graphicData>
        </a:graphic>
      </p:graphicFrame>
      <p:graphicFrame>
        <p:nvGraphicFramePr>
          <p:cNvPr id="5" name="表格 4">
            <a:extLst>
              <a:ext uri="{FF2B5EF4-FFF2-40B4-BE49-F238E27FC236}">
                <a16:creationId xmlns:a16="http://schemas.microsoft.com/office/drawing/2014/main" id="{2CA2788E-8A9B-4AE9-A42A-634EF7522CB1}"/>
              </a:ext>
            </a:extLst>
          </p:cNvPr>
          <p:cNvGraphicFramePr>
            <a:graphicFrameLocks noGrp="1"/>
          </p:cNvGraphicFramePr>
          <p:nvPr>
            <p:extLst>
              <p:ext uri="{D42A27DB-BD31-4B8C-83A1-F6EECF244321}">
                <p14:modId xmlns:p14="http://schemas.microsoft.com/office/powerpoint/2010/main" val="682846855"/>
              </p:ext>
            </p:extLst>
          </p:nvPr>
        </p:nvGraphicFramePr>
        <p:xfrm>
          <a:off x="2498006" y="2996977"/>
          <a:ext cx="3240087" cy="2520946"/>
        </p:xfrm>
        <a:graphic>
          <a:graphicData uri="http://schemas.openxmlformats.org/drawingml/2006/table">
            <a:tbl>
              <a:tblPr/>
              <a:tblGrid>
                <a:gridCol w="1549607">
                  <a:extLst>
                    <a:ext uri="{9D8B030D-6E8A-4147-A177-3AD203B41FA5}">
                      <a16:colId xmlns:a16="http://schemas.microsoft.com/office/drawing/2014/main" val="20000"/>
                    </a:ext>
                  </a:extLst>
                </a:gridCol>
                <a:gridCol w="845240">
                  <a:extLst>
                    <a:ext uri="{9D8B030D-6E8A-4147-A177-3AD203B41FA5}">
                      <a16:colId xmlns:a16="http://schemas.microsoft.com/office/drawing/2014/main" val="20001"/>
                    </a:ext>
                  </a:extLst>
                </a:gridCol>
                <a:gridCol w="845240">
                  <a:extLst>
                    <a:ext uri="{9D8B030D-6E8A-4147-A177-3AD203B41FA5}">
                      <a16:colId xmlns:a16="http://schemas.microsoft.com/office/drawing/2014/main" val="20002"/>
                    </a:ext>
                  </a:extLst>
                </a:gridCol>
              </a:tblGrid>
              <a:tr h="280106">
                <a:tc>
                  <a:txBody>
                    <a:bodyPr/>
                    <a:lstStyle/>
                    <a:p>
                      <a:pPr algn="l" fontAlgn="b"/>
                      <a:endParaRPr lang="zh-CN" altLang="en-US" sz="1100" b="0" i="0" u="none" strike="noStrike" dirty="0">
                        <a:solidFill>
                          <a:srgbClr val="000000"/>
                        </a:solidFill>
                        <a:effectLst/>
                        <a:latin typeface="宋体"/>
                      </a:endParaRPr>
                    </a:p>
                  </a:txBody>
                  <a:tcPr marL="9524" marR="9524" marT="9528" marB="0" anchor="b">
                    <a:lnL>
                      <a:noFill/>
                    </a:lnL>
                    <a:lnR>
                      <a:noFill/>
                    </a:lnR>
                    <a:lnT>
                      <a:noFill/>
                    </a:lnT>
                    <a:lnB>
                      <a:noFill/>
                    </a:lnB>
                  </a:tcPr>
                </a:tc>
                <a:tc>
                  <a:txBody>
                    <a:bodyPr/>
                    <a:lstStyle/>
                    <a:p>
                      <a:pPr algn="l" fontAlgn="b"/>
                      <a:r>
                        <a:rPr lang="en-US" sz="1100" b="0" i="0" u="none" strike="noStrike">
                          <a:solidFill>
                            <a:srgbClr val="000000"/>
                          </a:solidFill>
                          <a:effectLst/>
                          <a:latin typeface="宋体"/>
                        </a:rPr>
                        <a:t>to X3</a:t>
                      </a:r>
                    </a:p>
                  </a:txBody>
                  <a:tcPr marL="9524" marR="9524" marT="9528" marB="0" anchor="b">
                    <a:lnL>
                      <a:noFill/>
                    </a:lnL>
                    <a:lnR>
                      <a:noFill/>
                    </a:lnR>
                    <a:lnT>
                      <a:noFill/>
                    </a:lnT>
                    <a:lnB>
                      <a:noFill/>
                    </a:lnB>
                  </a:tcPr>
                </a:tc>
                <a:tc>
                  <a:txBody>
                    <a:bodyPr/>
                    <a:lstStyle/>
                    <a:p>
                      <a:pPr algn="l" fontAlgn="b"/>
                      <a:r>
                        <a:rPr lang="en-US" sz="1100" b="0" i="0" u="none" strike="noStrike">
                          <a:solidFill>
                            <a:srgbClr val="000000"/>
                          </a:solidFill>
                          <a:effectLst/>
                          <a:latin typeface="宋体"/>
                        </a:rPr>
                        <a:t>to X9</a:t>
                      </a:r>
                    </a:p>
                  </a:txBody>
                  <a:tcPr marL="9524" marR="9524" marT="9528" marB="0" anchor="b">
                    <a:lnL>
                      <a:noFill/>
                    </a:lnL>
                    <a:lnR>
                      <a:noFill/>
                    </a:lnR>
                    <a:lnT>
                      <a:noFill/>
                    </a:lnT>
                    <a:lnB>
                      <a:noFill/>
                    </a:lnB>
                  </a:tcPr>
                </a:tc>
                <a:extLst>
                  <a:ext uri="{0D108BD9-81ED-4DB2-BD59-A6C34878D82A}">
                    <a16:rowId xmlns:a16="http://schemas.microsoft.com/office/drawing/2014/main" val="10000"/>
                  </a:ext>
                </a:extLst>
              </a:tr>
              <a:tr h="280105">
                <a:tc>
                  <a:txBody>
                    <a:bodyPr/>
                    <a:lstStyle/>
                    <a:p>
                      <a:pPr algn="l" fontAlgn="b"/>
                      <a:r>
                        <a:rPr lang="en-US" sz="1100" b="0" i="0" u="none" strike="noStrike" dirty="0">
                          <a:solidFill>
                            <a:srgbClr val="000000"/>
                          </a:solidFill>
                          <a:effectLst/>
                          <a:latin typeface="宋体"/>
                        </a:rPr>
                        <a:t>X1</a:t>
                      </a:r>
                    </a:p>
                  </a:txBody>
                  <a:tcPr marL="9524" marR="9524" marT="9528"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3</a:t>
                      </a:r>
                    </a:p>
                  </a:txBody>
                  <a:tcPr marL="9524" marR="9524" marT="9528" marB="0" anchor="b">
                    <a:lnL>
                      <a:noFill/>
                    </a:lnL>
                    <a:lnR>
                      <a:noFill/>
                    </a:lnR>
                    <a:lnT>
                      <a:noFill/>
                    </a:lnT>
                    <a:lnB>
                      <a:noFill/>
                    </a:lnB>
                    <a:solidFill>
                      <a:srgbClr val="FFFF00"/>
                    </a:solidFill>
                  </a:tcPr>
                </a:tc>
                <a:tc>
                  <a:txBody>
                    <a:bodyPr/>
                    <a:lstStyle/>
                    <a:p>
                      <a:pPr algn="r" fontAlgn="b"/>
                      <a:r>
                        <a:rPr lang="en-US" altLang="zh-CN" sz="1100" b="0" i="0" u="none" strike="noStrike">
                          <a:solidFill>
                            <a:srgbClr val="000000"/>
                          </a:solidFill>
                          <a:effectLst/>
                          <a:latin typeface="宋体"/>
                        </a:rPr>
                        <a:t>7</a:t>
                      </a:r>
                    </a:p>
                  </a:txBody>
                  <a:tcPr marL="9524" marR="9524" marT="9528" marB="0" anchor="b">
                    <a:lnL>
                      <a:noFill/>
                    </a:lnL>
                    <a:lnR>
                      <a:noFill/>
                    </a:lnR>
                    <a:lnT>
                      <a:noFill/>
                    </a:lnT>
                    <a:lnB>
                      <a:noFill/>
                    </a:lnB>
                  </a:tcPr>
                </a:tc>
                <a:extLst>
                  <a:ext uri="{0D108BD9-81ED-4DB2-BD59-A6C34878D82A}">
                    <a16:rowId xmlns:a16="http://schemas.microsoft.com/office/drawing/2014/main" val="10001"/>
                  </a:ext>
                </a:extLst>
              </a:tr>
              <a:tr h="280105">
                <a:tc>
                  <a:txBody>
                    <a:bodyPr/>
                    <a:lstStyle/>
                    <a:p>
                      <a:pPr algn="l" fontAlgn="b"/>
                      <a:r>
                        <a:rPr lang="en-US" sz="1100" b="0" i="0" u="none" strike="noStrike">
                          <a:solidFill>
                            <a:srgbClr val="000000"/>
                          </a:solidFill>
                          <a:effectLst/>
                          <a:latin typeface="宋体"/>
                        </a:rPr>
                        <a:t>X2</a:t>
                      </a:r>
                    </a:p>
                  </a:txBody>
                  <a:tcPr marL="9524" marR="9524" marT="9528"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4</a:t>
                      </a:r>
                    </a:p>
                  </a:txBody>
                  <a:tcPr marL="9524" marR="9524" marT="9528" marB="0" anchor="b">
                    <a:lnL>
                      <a:noFill/>
                    </a:lnL>
                    <a:lnR>
                      <a:noFill/>
                    </a:lnR>
                    <a:lnT>
                      <a:noFill/>
                    </a:lnT>
                    <a:lnB>
                      <a:noFill/>
                    </a:lnB>
                    <a:solidFill>
                      <a:srgbClr val="FFFF00"/>
                    </a:solidFill>
                  </a:tcPr>
                </a:tc>
                <a:tc>
                  <a:txBody>
                    <a:bodyPr/>
                    <a:lstStyle/>
                    <a:p>
                      <a:pPr algn="r" fontAlgn="b"/>
                      <a:r>
                        <a:rPr lang="en-US" altLang="zh-CN" sz="1100" b="0" i="0" u="none" strike="noStrike">
                          <a:solidFill>
                            <a:srgbClr val="000000"/>
                          </a:solidFill>
                          <a:effectLst/>
                          <a:latin typeface="宋体"/>
                        </a:rPr>
                        <a:t>6</a:t>
                      </a:r>
                    </a:p>
                  </a:txBody>
                  <a:tcPr marL="9524" marR="9524" marT="9528" marB="0" anchor="b">
                    <a:lnL>
                      <a:noFill/>
                    </a:lnL>
                    <a:lnR>
                      <a:noFill/>
                    </a:lnR>
                    <a:lnT>
                      <a:noFill/>
                    </a:lnT>
                    <a:lnB>
                      <a:noFill/>
                    </a:lnB>
                  </a:tcPr>
                </a:tc>
                <a:extLst>
                  <a:ext uri="{0D108BD9-81ED-4DB2-BD59-A6C34878D82A}">
                    <a16:rowId xmlns:a16="http://schemas.microsoft.com/office/drawing/2014/main" val="10002"/>
                  </a:ext>
                </a:extLst>
              </a:tr>
              <a:tr h="280105">
                <a:tc>
                  <a:txBody>
                    <a:bodyPr/>
                    <a:lstStyle/>
                    <a:p>
                      <a:pPr algn="l" fontAlgn="b"/>
                      <a:r>
                        <a:rPr lang="en-US" sz="1100" b="0" i="0" u="none" strike="noStrike">
                          <a:solidFill>
                            <a:srgbClr val="000000"/>
                          </a:solidFill>
                          <a:effectLst/>
                          <a:latin typeface="宋体"/>
                        </a:rPr>
                        <a:t>X4</a:t>
                      </a:r>
                    </a:p>
                  </a:txBody>
                  <a:tcPr marL="9524" marR="9524" marT="9528"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2</a:t>
                      </a:r>
                    </a:p>
                  </a:txBody>
                  <a:tcPr marL="9524" marR="9524" marT="9528" marB="0" anchor="b">
                    <a:lnL>
                      <a:noFill/>
                    </a:lnL>
                    <a:lnR>
                      <a:noFill/>
                    </a:lnR>
                    <a:lnT>
                      <a:noFill/>
                    </a:lnT>
                    <a:lnB>
                      <a:noFill/>
                    </a:lnB>
                    <a:solidFill>
                      <a:srgbClr val="FFFF00"/>
                    </a:solidFill>
                  </a:tcPr>
                </a:tc>
                <a:tc>
                  <a:txBody>
                    <a:bodyPr/>
                    <a:lstStyle/>
                    <a:p>
                      <a:pPr algn="r" fontAlgn="b"/>
                      <a:r>
                        <a:rPr lang="en-US" altLang="zh-CN" sz="1100" b="0" i="0" u="none" strike="noStrike" dirty="0">
                          <a:solidFill>
                            <a:srgbClr val="000000"/>
                          </a:solidFill>
                          <a:effectLst/>
                          <a:latin typeface="宋体"/>
                        </a:rPr>
                        <a:t>6</a:t>
                      </a:r>
                    </a:p>
                  </a:txBody>
                  <a:tcPr marL="9524" marR="9524" marT="9528" marB="0" anchor="b">
                    <a:lnL>
                      <a:noFill/>
                    </a:lnL>
                    <a:lnR>
                      <a:noFill/>
                    </a:lnR>
                    <a:lnT>
                      <a:noFill/>
                    </a:lnT>
                    <a:lnB>
                      <a:noFill/>
                    </a:lnB>
                  </a:tcPr>
                </a:tc>
                <a:extLst>
                  <a:ext uri="{0D108BD9-81ED-4DB2-BD59-A6C34878D82A}">
                    <a16:rowId xmlns:a16="http://schemas.microsoft.com/office/drawing/2014/main" val="10003"/>
                  </a:ext>
                </a:extLst>
              </a:tr>
              <a:tr h="280105">
                <a:tc>
                  <a:txBody>
                    <a:bodyPr/>
                    <a:lstStyle/>
                    <a:p>
                      <a:pPr algn="l" fontAlgn="b"/>
                      <a:r>
                        <a:rPr lang="en-US" sz="1100" b="0" i="0" u="none" strike="noStrike">
                          <a:solidFill>
                            <a:srgbClr val="000000"/>
                          </a:solidFill>
                          <a:effectLst/>
                          <a:latin typeface="宋体"/>
                        </a:rPr>
                        <a:t>X5</a:t>
                      </a:r>
                    </a:p>
                  </a:txBody>
                  <a:tcPr marL="9524" marR="9524" marT="9528"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9</a:t>
                      </a:r>
                    </a:p>
                  </a:txBody>
                  <a:tcPr marL="9524" marR="9524" marT="9528"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5</a:t>
                      </a:r>
                    </a:p>
                  </a:txBody>
                  <a:tcPr marL="9524" marR="9524" marT="9528" marB="0" anchor="b">
                    <a:lnL>
                      <a:noFill/>
                    </a:lnL>
                    <a:lnR>
                      <a:noFill/>
                    </a:lnR>
                    <a:lnT>
                      <a:noFill/>
                    </a:lnT>
                    <a:lnB>
                      <a:noFill/>
                    </a:lnB>
                    <a:solidFill>
                      <a:srgbClr val="FFFF00"/>
                    </a:solidFill>
                  </a:tcPr>
                </a:tc>
                <a:extLst>
                  <a:ext uri="{0D108BD9-81ED-4DB2-BD59-A6C34878D82A}">
                    <a16:rowId xmlns:a16="http://schemas.microsoft.com/office/drawing/2014/main" val="10004"/>
                  </a:ext>
                </a:extLst>
              </a:tr>
              <a:tr h="280105">
                <a:tc>
                  <a:txBody>
                    <a:bodyPr/>
                    <a:lstStyle/>
                    <a:p>
                      <a:pPr algn="l" fontAlgn="b"/>
                      <a:r>
                        <a:rPr lang="en-US" sz="1100" b="0" i="0" u="none" strike="noStrike">
                          <a:solidFill>
                            <a:srgbClr val="000000"/>
                          </a:solidFill>
                          <a:effectLst/>
                          <a:latin typeface="宋体"/>
                        </a:rPr>
                        <a:t>X6</a:t>
                      </a:r>
                    </a:p>
                  </a:txBody>
                  <a:tcPr marL="9524" marR="9524" marT="9528"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7</a:t>
                      </a:r>
                    </a:p>
                  </a:txBody>
                  <a:tcPr marL="9524" marR="9524" marT="9528"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3</a:t>
                      </a:r>
                    </a:p>
                  </a:txBody>
                  <a:tcPr marL="9524" marR="9524" marT="9528" marB="0" anchor="b">
                    <a:lnL>
                      <a:noFill/>
                    </a:lnL>
                    <a:lnR>
                      <a:noFill/>
                    </a:lnR>
                    <a:lnT>
                      <a:noFill/>
                    </a:lnT>
                    <a:lnB>
                      <a:noFill/>
                    </a:lnB>
                    <a:solidFill>
                      <a:srgbClr val="FFFF00"/>
                    </a:solidFill>
                  </a:tcPr>
                </a:tc>
                <a:extLst>
                  <a:ext uri="{0D108BD9-81ED-4DB2-BD59-A6C34878D82A}">
                    <a16:rowId xmlns:a16="http://schemas.microsoft.com/office/drawing/2014/main" val="10005"/>
                  </a:ext>
                </a:extLst>
              </a:tr>
              <a:tr h="280105">
                <a:tc>
                  <a:txBody>
                    <a:bodyPr/>
                    <a:lstStyle/>
                    <a:p>
                      <a:pPr algn="l" fontAlgn="b"/>
                      <a:r>
                        <a:rPr lang="en-US" sz="1100" b="0" i="0" u="none" strike="noStrike">
                          <a:solidFill>
                            <a:srgbClr val="000000"/>
                          </a:solidFill>
                          <a:effectLst/>
                          <a:latin typeface="宋体"/>
                        </a:rPr>
                        <a:t>X7</a:t>
                      </a:r>
                    </a:p>
                  </a:txBody>
                  <a:tcPr marL="9524" marR="9524" marT="9528"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9</a:t>
                      </a:r>
                    </a:p>
                  </a:txBody>
                  <a:tcPr marL="9524" marR="9524" marT="9528"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3</a:t>
                      </a:r>
                    </a:p>
                  </a:txBody>
                  <a:tcPr marL="9524" marR="9524" marT="9528" marB="0" anchor="b">
                    <a:lnL>
                      <a:noFill/>
                    </a:lnL>
                    <a:lnR>
                      <a:noFill/>
                    </a:lnR>
                    <a:lnT>
                      <a:noFill/>
                    </a:lnT>
                    <a:lnB>
                      <a:noFill/>
                    </a:lnB>
                    <a:solidFill>
                      <a:srgbClr val="FFFF00"/>
                    </a:solidFill>
                  </a:tcPr>
                </a:tc>
                <a:extLst>
                  <a:ext uri="{0D108BD9-81ED-4DB2-BD59-A6C34878D82A}">
                    <a16:rowId xmlns:a16="http://schemas.microsoft.com/office/drawing/2014/main" val="10006"/>
                  </a:ext>
                </a:extLst>
              </a:tr>
              <a:tr h="280105">
                <a:tc>
                  <a:txBody>
                    <a:bodyPr/>
                    <a:lstStyle/>
                    <a:p>
                      <a:pPr algn="l" fontAlgn="b"/>
                      <a:r>
                        <a:rPr lang="en-US" sz="1100" b="0" i="0" u="none" strike="noStrike">
                          <a:solidFill>
                            <a:srgbClr val="000000"/>
                          </a:solidFill>
                          <a:effectLst/>
                          <a:latin typeface="宋体"/>
                        </a:rPr>
                        <a:t>X8</a:t>
                      </a:r>
                    </a:p>
                  </a:txBody>
                  <a:tcPr marL="9524" marR="9524" marT="9528"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8</a:t>
                      </a:r>
                    </a:p>
                  </a:txBody>
                  <a:tcPr marL="9524" marR="9524" marT="9528"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2</a:t>
                      </a:r>
                    </a:p>
                  </a:txBody>
                  <a:tcPr marL="9524" marR="9524" marT="9528" marB="0" anchor="b">
                    <a:lnL>
                      <a:noFill/>
                    </a:lnL>
                    <a:lnR>
                      <a:noFill/>
                    </a:lnR>
                    <a:lnT>
                      <a:noFill/>
                    </a:lnT>
                    <a:lnB>
                      <a:noFill/>
                    </a:lnB>
                    <a:solidFill>
                      <a:srgbClr val="FFFF00"/>
                    </a:solidFill>
                  </a:tcPr>
                </a:tc>
                <a:extLst>
                  <a:ext uri="{0D108BD9-81ED-4DB2-BD59-A6C34878D82A}">
                    <a16:rowId xmlns:a16="http://schemas.microsoft.com/office/drawing/2014/main" val="10007"/>
                  </a:ext>
                </a:extLst>
              </a:tr>
              <a:tr h="280105">
                <a:tc>
                  <a:txBody>
                    <a:bodyPr/>
                    <a:lstStyle/>
                    <a:p>
                      <a:pPr algn="l" fontAlgn="b"/>
                      <a:r>
                        <a:rPr lang="en-US" sz="1100" b="0" i="0" u="none" strike="noStrike">
                          <a:solidFill>
                            <a:srgbClr val="000000"/>
                          </a:solidFill>
                          <a:effectLst/>
                          <a:latin typeface="宋体"/>
                        </a:rPr>
                        <a:t>X10</a:t>
                      </a:r>
                    </a:p>
                  </a:txBody>
                  <a:tcPr marL="9524" marR="9524" marT="9528"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6</a:t>
                      </a:r>
                    </a:p>
                  </a:txBody>
                  <a:tcPr marL="9524" marR="9524" marT="9528" marB="0" anchor="b">
                    <a:lnL>
                      <a:noFill/>
                    </a:lnL>
                    <a:lnR>
                      <a:noFill/>
                    </a:lnR>
                    <a:lnT>
                      <a:noFill/>
                    </a:lnT>
                    <a:lnB>
                      <a:noFill/>
                    </a:lnB>
                  </a:tcPr>
                </a:tc>
                <a:tc>
                  <a:txBody>
                    <a:bodyPr/>
                    <a:lstStyle/>
                    <a:p>
                      <a:pPr algn="r" fontAlgn="b"/>
                      <a:r>
                        <a:rPr lang="en-US" altLang="zh-CN" sz="1100" b="0" i="0" u="none" strike="noStrike" dirty="0">
                          <a:solidFill>
                            <a:srgbClr val="000000"/>
                          </a:solidFill>
                          <a:effectLst/>
                          <a:latin typeface="宋体"/>
                        </a:rPr>
                        <a:t>2</a:t>
                      </a:r>
                    </a:p>
                  </a:txBody>
                  <a:tcPr marL="9524" marR="9524" marT="9528" marB="0" anchor="b">
                    <a:lnL>
                      <a:noFill/>
                    </a:lnL>
                    <a:lnR>
                      <a:noFill/>
                    </a:lnR>
                    <a:lnT>
                      <a:noFill/>
                    </a:lnT>
                    <a:lnB>
                      <a:noFill/>
                    </a:lnB>
                    <a:solidFill>
                      <a:srgbClr val="FFFF00"/>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282037937"/>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PAM: A Typical K-Medoids Algorithm</a:t>
            </a:r>
          </a:p>
        </p:txBody>
      </p:sp>
      <p:sp>
        <p:nvSpPr>
          <p:cNvPr id="3" name="Rectangle 8">
            <a:extLst>
              <a:ext uri="{FF2B5EF4-FFF2-40B4-BE49-F238E27FC236}">
                <a16:creationId xmlns:a16="http://schemas.microsoft.com/office/drawing/2014/main" id="{B88B8605-F4FA-45AD-A2CB-52EC4014CAF5}"/>
              </a:ext>
            </a:extLst>
          </p:cNvPr>
          <p:cNvSpPr>
            <a:spLocks noChangeArrowheads="1"/>
          </p:cNvSpPr>
          <p:nvPr/>
        </p:nvSpPr>
        <p:spPr bwMode="auto">
          <a:xfrm>
            <a:off x="6660232" y="5301208"/>
            <a:ext cx="24913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908050" indent="-436563">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304925" indent="-395288">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93863" indent="-38735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93913" indent="-398463">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0"/>
              </a:spcBef>
              <a:buClrTx/>
              <a:buFontTx/>
              <a:buNone/>
            </a:pPr>
            <a:r>
              <a:rPr lang="en-US" altLang="zh-CN" sz="1800" dirty="0">
                <a:latin typeface="Tahoma" panose="020B0604030504040204" pitchFamily="34" charset="0"/>
                <a:ea typeface="MS PGothic" panose="020B0600070205080204" pitchFamily="34" charset="-128"/>
                <a:sym typeface="Symbol" panose="05050102010706020507" pitchFamily="18" charset="2"/>
              </a:rPr>
              <a:t> </a:t>
            </a:r>
            <a:r>
              <a:rPr lang="en-US" altLang="zh-CN" sz="1800" dirty="0">
                <a:solidFill>
                  <a:srgbClr val="0070C0"/>
                </a:solidFill>
                <a:latin typeface="Tahoma" panose="020B0604030504040204" pitchFamily="34" charset="0"/>
                <a:ea typeface="MS PGothic" panose="020B0600070205080204" pitchFamily="34" charset="-128"/>
              </a:rPr>
              <a:t>Replace X5 by X3</a:t>
            </a:r>
          </a:p>
        </p:txBody>
      </p:sp>
      <p:grpSp>
        <p:nvGrpSpPr>
          <p:cNvPr id="4" name="组合 13">
            <a:extLst>
              <a:ext uri="{FF2B5EF4-FFF2-40B4-BE49-F238E27FC236}">
                <a16:creationId xmlns:a16="http://schemas.microsoft.com/office/drawing/2014/main" id="{04D39FE8-A126-46F5-A1ED-DA55BF2BEE91}"/>
              </a:ext>
            </a:extLst>
          </p:cNvPr>
          <p:cNvGrpSpPr>
            <a:grpSpLocks/>
          </p:cNvGrpSpPr>
          <p:nvPr/>
        </p:nvGrpSpPr>
        <p:grpSpPr bwMode="auto">
          <a:xfrm>
            <a:off x="256257" y="1005433"/>
            <a:ext cx="3536950" cy="5621338"/>
            <a:chOff x="3153528" y="1152355"/>
            <a:chExt cx="4521200" cy="3435350"/>
          </a:xfrm>
        </p:grpSpPr>
        <p:grpSp>
          <p:nvGrpSpPr>
            <p:cNvPr id="5" name="Group 12">
              <a:extLst>
                <a:ext uri="{FF2B5EF4-FFF2-40B4-BE49-F238E27FC236}">
                  <a16:creationId xmlns:a16="http://schemas.microsoft.com/office/drawing/2014/main" id="{D39F7CC2-4347-4466-899D-CFF9C30C36AB}"/>
                </a:ext>
              </a:extLst>
            </p:cNvPr>
            <p:cNvGrpSpPr>
              <a:grpSpLocks/>
            </p:cNvGrpSpPr>
            <p:nvPr/>
          </p:nvGrpSpPr>
          <p:grpSpPr bwMode="auto">
            <a:xfrm>
              <a:off x="3153528" y="1152355"/>
              <a:ext cx="4521200" cy="3435350"/>
              <a:chOff x="2276" y="529"/>
              <a:chExt cx="2848" cy="2164"/>
            </a:xfrm>
          </p:grpSpPr>
          <p:pic>
            <p:nvPicPr>
              <p:cNvPr id="17" name="图片 25">
                <a:extLst>
                  <a:ext uri="{FF2B5EF4-FFF2-40B4-BE49-F238E27FC236}">
                    <a16:creationId xmlns:a16="http://schemas.microsoft.com/office/drawing/2014/main" id="{986EA1BC-10BF-41BD-9F75-0541991F53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6" y="529"/>
                <a:ext cx="2848" cy="2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sp>
            <p:nvSpPr>
              <p:cNvPr id="18" name="Freeform 10">
                <a:extLst>
                  <a:ext uri="{FF2B5EF4-FFF2-40B4-BE49-F238E27FC236}">
                    <a16:creationId xmlns:a16="http://schemas.microsoft.com/office/drawing/2014/main" id="{E5DA2EB4-9ABA-472D-B192-4710CB6AFBEA}"/>
                  </a:ext>
                </a:extLst>
              </p:cNvPr>
              <p:cNvSpPr>
                <a:spLocks/>
              </p:cNvSpPr>
              <p:nvPr/>
            </p:nvSpPr>
            <p:spPr bwMode="auto">
              <a:xfrm>
                <a:off x="2630" y="1233"/>
                <a:ext cx="1813" cy="1027"/>
              </a:xfrm>
              <a:custGeom>
                <a:avLst/>
                <a:gdLst>
                  <a:gd name="T0" fmla="*/ 73 w 1641"/>
                  <a:gd name="T1" fmla="*/ 712 h 886"/>
                  <a:gd name="T2" fmla="*/ 1140 w 1641"/>
                  <a:gd name="T3" fmla="*/ 3337 h 886"/>
                  <a:gd name="T4" fmla="*/ 4004 w 1641"/>
                  <a:gd name="T5" fmla="*/ 3709 h 886"/>
                  <a:gd name="T6" fmla="*/ 3807 w 1641"/>
                  <a:gd name="T7" fmla="*/ 2332 h 886"/>
                  <a:gd name="T8" fmla="*/ 694 w 1641"/>
                  <a:gd name="T9" fmla="*/ 271 h 886"/>
                  <a:gd name="T10" fmla="*/ 73 w 1641"/>
                  <a:gd name="T11" fmla="*/ 712 h 886"/>
                  <a:gd name="T12" fmla="*/ 0 60000 65536"/>
                  <a:gd name="T13" fmla="*/ 0 60000 65536"/>
                  <a:gd name="T14" fmla="*/ 0 60000 65536"/>
                  <a:gd name="T15" fmla="*/ 0 60000 65536"/>
                  <a:gd name="T16" fmla="*/ 0 60000 65536"/>
                  <a:gd name="T17" fmla="*/ 0 60000 65536"/>
                  <a:gd name="T18" fmla="*/ 0 w 1641"/>
                  <a:gd name="T19" fmla="*/ 0 h 886"/>
                  <a:gd name="T20" fmla="*/ 1641 w 1641"/>
                  <a:gd name="T21" fmla="*/ 886 h 886"/>
                </a:gdLst>
                <a:ahLst/>
                <a:cxnLst>
                  <a:cxn ang="T12">
                    <a:pos x="T0" y="T1"/>
                  </a:cxn>
                  <a:cxn ang="T13">
                    <a:pos x="T2" y="T3"/>
                  </a:cxn>
                  <a:cxn ang="T14">
                    <a:pos x="T4" y="T5"/>
                  </a:cxn>
                  <a:cxn ang="T15">
                    <a:pos x="T6" y="T7"/>
                  </a:cxn>
                  <a:cxn ang="T16">
                    <a:pos x="T8" y="T9"/>
                  </a:cxn>
                  <a:cxn ang="T17">
                    <a:pos x="T10" y="T11"/>
                  </a:cxn>
                </a:cxnLst>
                <a:rect l="T18" t="T19" r="T20" b="T21"/>
                <a:pathLst>
                  <a:path w="1641" h="886">
                    <a:moveTo>
                      <a:pt x="27" y="162"/>
                    </a:moveTo>
                    <a:cubicBezTo>
                      <a:pt x="54" y="279"/>
                      <a:pt x="178" y="648"/>
                      <a:pt x="420" y="762"/>
                    </a:cubicBezTo>
                    <a:cubicBezTo>
                      <a:pt x="662" y="876"/>
                      <a:pt x="1313" y="886"/>
                      <a:pt x="1477" y="848"/>
                    </a:cubicBezTo>
                    <a:cubicBezTo>
                      <a:pt x="1641" y="810"/>
                      <a:pt x="1609" y="664"/>
                      <a:pt x="1405" y="533"/>
                    </a:cubicBezTo>
                    <a:cubicBezTo>
                      <a:pt x="1201" y="402"/>
                      <a:pt x="483" y="124"/>
                      <a:pt x="255" y="62"/>
                    </a:cubicBezTo>
                    <a:cubicBezTo>
                      <a:pt x="27" y="0"/>
                      <a:pt x="0" y="45"/>
                      <a:pt x="27" y="162"/>
                    </a:cubicBezTo>
                    <a:close/>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 name="Freeform 11">
                <a:extLst>
                  <a:ext uri="{FF2B5EF4-FFF2-40B4-BE49-F238E27FC236}">
                    <a16:creationId xmlns:a16="http://schemas.microsoft.com/office/drawing/2014/main" id="{6F302B32-912F-4EB3-ACE1-7AACF3CB84C1}"/>
                  </a:ext>
                </a:extLst>
              </p:cNvPr>
              <p:cNvSpPr>
                <a:spLocks/>
              </p:cNvSpPr>
              <p:nvPr/>
            </p:nvSpPr>
            <p:spPr bwMode="auto">
              <a:xfrm>
                <a:off x="2842" y="870"/>
                <a:ext cx="1850" cy="1070"/>
              </a:xfrm>
              <a:custGeom>
                <a:avLst/>
                <a:gdLst>
                  <a:gd name="T0" fmla="*/ 186 w 1850"/>
                  <a:gd name="T1" fmla="*/ 3272 h 832"/>
                  <a:gd name="T2" fmla="*/ 1536 w 1850"/>
                  <a:gd name="T3" fmla="*/ 10076 h 832"/>
                  <a:gd name="T4" fmla="*/ 1664 w 1850"/>
                  <a:gd name="T5" fmla="*/ 4584 h 832"/>
                  <a:gd name="T6" fmla="*/ 422 w 1850"/>
                  <a:gd name="T7" fmla="*/ 261 h 832"/>
                  <a:gd name="T8" fmla="*/ 186 w 1850"/>
                  <a:gd name="T9" fmla="*/ 3272 h 832"/>
                  <a:gd name="T10" fmla="*/ 0 60000 65536"/>
                  <a:gd name="T11" fmla="*/ 0 60000 65536"/>
                  <a:gd name="T12" fmla="*/ 0 60000 65536"/>
                  <a:gd name="T13" fmla="*/ 0 60000 65536"/>
                  <a:gd name="T14" fmla="*/ 0 60000 65536"/>
                  <a:gd name="T15" fmla="*/ 0 w 1850"/>
                  <a:gd name="T16" fmla="*/ 0 h 832"/>
                  <a:gd name="T17" fmla="*/ 1850 w 1850"/>
                  <a:gd name="T18" fmla="*/ 832 h 832"/>
                </a:gdLst>
                <a:ahLst/>
                <a:cxnLst>
                  <a:cxn ang="T10">
                    <a:pos x="T0" y="T1"/>
                  </a:cxn>
                  <a:cxn ang="T11">
                    <a:pos x="T2" y="T3"/>
                  </a:cxn>
                  <a:cxn ang="T12">
                    <a:pos x="T4" y="T5"/>
                  </a:cxn>
                  <a:cxn ang="T13">
                    <a:pos x="T6" y="T7"/>
                  </a:cxn>
                  <a:cxn ang="T14">
                    <a:pos x="T8" y="T9"/>
                  </a:cxn>
                </a:cxnLst>
                <a:rect l="T15" t="T16" r="T17" b="T18"/>
                <a:pathLst>
                  <a:path w="1850" h="832">
                    <a:moveTo>
                      <a:pt x="186" y="264"/>
                    </a:moveTo>
                    <a:cubicBezTo>
                      <a:pt x="372" y="396"/>
                      <a:pt x="1290" y="796"/>
                      <a:pt x="1536" y="814"/>
                    </a:cubicBezTo>
                    <a:cubicBezTo>
                      <a:pt x="1782" y="832"/>
                      <a:pt x="1850" y="503"/>
                      <a:pt x="1664" y="371"/>
                    </a:cubicBezTo>
                    <a:cubicBezTo>
                      <a:pt x="1478" y="239"/>
                      <a:pt x="667" y="42"/>
                      <a:pt x="422" y="21"/>
                    </a:cubicBezTo>
                    <a:cubicBezTo>
                      <a:pt x="177" y="0"/>
                      <a:pt x="0" y="132"/>
                      <a:pt x="186" y="264"/>
                    </a:cubicBezTo>
                    <a:close/>
                  </a:path>
                </a:pathLst>
              </a:custGeom>
              <a:noFill/>
              <a:ln w="12700">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6" name="矩形 15">
              <a:extLst>
                <a:ext uri="{FF2B5EF4-FFF2-40B4-BE49-F238E27FC236}">
                  <a16:creationId xmlns:a16="http://schemas.microsoft.com/office/drawing/2014/main" id="{29C2F584-7AA9-4341-ADD7-8C1408051448}"/>
                </a:ext>
              </a:extLst>
            </p:cNvPr>
            <p:cNvSpPr>
              <a:spLocks noChangeArrowheads="1"/>
            </p:cNvSpPr>
            <p:nvPr/>
          </p:nvSpPr>
          <p:spPr bwMode="auto">
            <a:xfrm>
              <a:off x="3988553" y="2324515"/>
              <a:ext cx="4202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sz="1600">
                  <a:solidFill>
                    <a:srgbClr val="0000FF"/>
                  </a:solidFill>
                </a:rPr>
                <a:t>1</a:t>
              </a:r>
            </a:p>
          </p:txBody>
        </p:sp>
        <p:sp>
          <p:nvSpPr>
            <p:cNvPr id="7" name="矩形 16">
              <a:extLst>
                <a:ext uri="{FF2B5EF4-FFF2-40B4-BE49-F238E27FC236}">
                  <a16:creationId xmlns:a16="http://schemas.microsoft.com/office/drawing/2014/main" id="{A92BBE94-9A9B-4B16-85B7-8D834C02638A}"/>
                </a:ext>
              </a:extLst>
            </p:cNvPr>
            <p:cNvSpPr>
              <a:spLocks noChangeArrowheads="1"/>
            </p:cNvSpPr>
            <p:nvPr/>
          </p:nvSpPr>
          <p:spPr bwMode="auto">
            <a:xfrm>
              <a:off x="4276980" y="2905154"/>
              <a:ext cx="4202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sz="1600">
                  <a:solidFill>
                    <a:srgbClr val="0000FF"/>
                  </a:solidFill>
                </a:rPr>
                <a:t>2</a:t>
              </a:r>
            </a:p>
          </p:txBody>
        </p:sp>
        <p:sp>
          <p:nvSpPr>
            <p:cNvPr id="8" name="矩形 17">
              <a:extLst>
                <a:ext uri="{FF2B5EF4-FFF2-40B4-BE49-F238E27FC236}">
                  <a16:creationId xmlns:a16="http://schemas.microsoft.com/office/drawing/2014/main" id="{D4D55BCC-079A-4DE3-A5E1-6437D7F4B907}"/>
                </a:ext>
              </a:extLst>
            </p:cNvPr>
            <p:cNvSpPr>
              <a:spLocks noChangeArrowheads="1"/>
            </p:cNvSpPr>
            <p:nvPr/>
          </p:nvSpPr>
          <p:spPr bwMode="auto">
            <a:xfrm>
              <a:off x="4276980" y="1766068"/>
              <a:ext cx="4202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sz="1600">
                  <a:solidFill>
                    <a:srgbClr val="0000FF"/>
                  </a:solidFill>
                </a:rPr>
                <a:t>3</a:t>
              </a:r>
            </a:p>
          </p:txBody>
        </p:sp>
        <p:sp>
          <p:nvSpPr>
            <p:cNvPr id="9" name="矩形 18">
              <a:extLst>
                <a:ext uri="{FF2B5EF4-FFF2-40B4-BE49-F238E27FC236}">
                  <a16:creationId xmlns:a16="http://schemas.microsoft.com/office/drawing/2014/main" id="{05E09DBD-4ECA-44B9-BE5D-DD17E6033456}"/>
                </a:ext>
              </a:extLst>
            </p:cNvPr>
            <p:cNvSpPr>
              <a:spLocks noChangeArrowheads="1"/>
            </p:cNvSpPr>
            <p:nvPr/>
          </p:nvSpPr>
          <p:spPr bwMode="auto">
            <a:xfrm>
              <a:off x="4648091" y="2101233"/>
              <a:ext cx="4202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sz="1600">
                  <a:solidFill>
                    <a:srgbClr val="0000FF"/>
                  </a:solidFill>
                </a:rPr>
                <a:t>4</a:t>
              </a:r>
            </a:p>
          </p:txBody>
        </p:sp>
        <p:sp>
          <p:nvSpPr>
            <p:cNvPr id="10" name="矩形 19">
              <a:extLst>
                <a:ext uri="{FF2B5EF4-FFF2-40B4-BE49-F238E27FC236}">
                  <a16:creationId xmlns:a16="http://schemas.microsoft.com/office/drawing/2014/main" id="{DB457924-639C-4B7D-A403-B37789631942}"/>
                </a:ext>
              </a:extLst>
            </p:cNvPr>
            <p:cNvSpPr>
              <a:spLocks noChangeArrowheads="1"/>
            </p:cNvSpPr>
            <p:nvPr/>
          </p:nvSpPr>
          <p:spPr bwMode="auto">
            <a:xfrm>
              <a:off x="5324041" y="3550926"/>
              <a:ext cx="4202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sz="1600">
                  <a:solidFill>
                    <a:srgbClr val="0000FF"/>
                  </a:solidFill>
                </a:rPr>
                <a:t>5</a:t>
              </a:r>
            </a:p>
          </p:txBody>
        </p:sp>
        <p:sp>
          <p:nvSpPr>
            <p:cNvPr id="11" name="矩形 20">
              <a:extLst>
                <a:ext uri="{FF2B5EF4-FFF2-40B4-BE49-F238E27FC236}">
                  <a16:creationId xmlns:a16="http://schemas.microsoft.com/office/drawing/2014/main" id="{6E800C42-888A-4702-8F43-FF91ABDAB0D1}"/>
                </a:ext>
              </a:extLst>
            </p:cNvPr>
            <p:cNvSpPr>
              <a:spLocks noChangeArrowheads="1"/>
            </p:cNvSpPr>
            <p:nvPr/>
          </p:nvSpPr>
          <p:spPr bwMode="auto">
            <a:xfrm>
              <a:off x="5324041" y="2959180"/>
              <a:ext cx="4202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sz="1600">
                  <a:solidFill>
                    <a:srgbClr val="0000FF"/>
                  </a:solidFill>
                </a:rPr>
                <a:t>6</a:t>
              </a:r>
            </a:p>
          </p:txBody>
        </p:sp>
        <p:sp>
          <p:nvSpPr>
            <p:cNvPr id="12" name="矩形 21">
              <a:extLst>
                <a:ext uri="{FF2B5EF4-FFF2-40B4-BE49-F238E27FC236}">
                  <a16:creationId xmlns:a16="http://schemas.microsoft.com/office/drawing/2014/main" id="{76FC95AC-CD08-4F1A-9A0A-8A34571A4FB0}"/>
                </a:ext>
              </a:extLst>
            </p:cNvPr>
            <p:cNvSpPr>
              <a:spLocks noChangeArrowheads="1"/>
            </p:cNvSpPr>
            <p:nvPr/>
          </p:nvSpPr>
          <p:spPr bwMode="auto">
            <a:xfrm>
              <a:off x="5606140" y="3197055"/>
              <a:ext cx="4202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sz="1600">
                  <a:solidFill>
                    <a:srgbClr val="0000FF"/>
                  </a:solidFill>
                </a:rPr>
                <a:t>7</a:t>
              </a:r>
            </a:p>
          </p:txBody>
        </p:sp>
        <p:sp>
          <p:nvSpPr>
            <p:cNvPr id="13" name="矩形 22">
              <a:extLst>
                <a:ext uri="{FF2B5EF4-FFF2-40B4-BE49-F238E27FC236}">
                  <a16:creationId xmlns:a16="http://schemas.microsoft.com/office/drawing/2014/main" id="{EF43C51B-39E4-4D5A-AED1-3D42A843A07D}"/>
                </a:ext>
              </a:extLst>
            </p:cNvPr>
            <p:cNvSpPr>
              <a:spLocks noChangeArrowheads="1"/>
            </p:cNvSpPr>
            <p:nvPr/>
          </p:nvSpPr>
          <p:spPr bwMode="auto">
            <a:xfrm>
              <a:off x="5724740" y="2857521"/>
              <a:ext cx="4202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sz="1600">
                  <a:solidFill>
                    <a:srgbClr val="0000FF"/>
                  </a:solidFill>
                </a:rPr>
                <a:t>8</a:t>
              </a:r>
            </a:p>
          </p:txBody>
        </p:sp>
        <p:sp>
          <p:nvSpPr>
            <p:cNvPr id="14" name="矩形 23">
              <a:extLst>
                <a:ext uri="{FF2B5EF4-FFF2-40B4-BE49-F238E27FC236}">
                  <a16:creationId xmlns:a16="http://schemas.microsoft.com/office/drawing/2014/main" id="{E9E107B6-7E4D-42B8-9958-E6679F501FE1}"/>
                </a:ext>
              </a:extLst>
            </p:cNvPr>
            <p:cNvSpPr>
              <a:spLocks noChangeArrowheads="1"/>
            </p:cNvSpPr>
            <p:nvPr/>
          </p:nvSpPr>
          <p:spPr bwMode="auto">
            <a:xfrm>
              <a:off x="6318676" y="2579333"/>
              <a:ext cx="4202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sz="1600">
                  <a:solidFill>
                    <a:srgbClr val="0000FF"/>
                  </a:solidFill>
                </a:rPr>
                <a:t>9</a:t>
              </a:r>
            </a:p>
          </p:txBody>
        </p:sp>
        <p:sp>
          <p:nvSpPr>
            <p:cNvPr id="15" name="矩形 24">
              <a:extLst>
                <a:ext uri="{FF2B5EF4-FFF2-40B4-BE49-F238E27FC236}">
                  <a16:creationId xmlns:a16="http://schemas.microsoft.com/office/drawing/2014/main" id="{901CDD38-84F9-4461-85D5-CAA3338BC4FC}"/>
                </a:ext>
              </a:extLst>
            </p:cNvPr>
            <p:cNvSpPr>
              <a:spLocks noChangeArrowheads="1"/>
            </p:cNvSpPr>
            <p:nvPr/>
          </p:nvSpPr>
          <p:spPr bwMode="auto">
            <a:xfrm>
              <a:off x="5453163" y="2372459"/>
              <a:ext cx="907773" cy="206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sz="1600">
                  <a:solidFill>
                    <a:srgbClr val="0000FF"/>
                  </a:solidFill>
                </a:rPr>
                <a:t>10</a:t>
              </a:r>
            </a:p>
          </p:txBody>
        </p:sp>
      </p:grpSp>
      <p:graphicFrame>
        <p:nvGraphicFramePr>
          <p:cNvPr id="20" name="表格 19">
            <a:extLst>
              <a:ext uri="{FF2B5EF4-FFF2-40B4-BE49-F238E27FC236}">
                <a16:creationId xmlns:a16="http://schemas.microsoft.com/office/drawing/2014/main" id="{A5BA64BA-9DA4-4650-B1B0-FBD9B710419C}"/>
              </a:ext>
            </a:extLst>
          </p:cNvPr>
          <p:cNvGraphicFramePr>
            <a:graphicFrameLocks noGrp="1"/>
          </p:cNvGraphicFramePr>
          <p:nvPr>
            <p:extLst>
              <p:ext uri="{D42A27DB-BD31-4B8C-83A1-F6EECF244321}">
                <p14:modId xmlns:p14="http://schemas.microsoft.com/office/powerpoint/2010/main" val="2047652536"/>
              </p:ext>
            </p:extLst>
          </p:nvPr>
        </p:nvGraphicFramePr>
        <p:xfrm>
          <a:off x="5098132" y="3010446"/>
          <a:ext cx="3314700" cy="2125860"/>
        </p:xfrm>
        <a:graphic>
          <a:graphicData uri="http://schemas.openxmlformats.org/drawingml/2006/table">
            <a:tbl>
              <a:tblPr/>
              <a:tblGrid>
                <a:gridCol w="12573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tblGrid>
              <a:tr h="177139">
                <a:tc>
                  <a:txBody>
                    <a:bodyPr/>
                    <a:lstStyle/>
                    <a:p>
                      <a:pPr algn="l" fontAlgn="b"/>
                      <a:r>
                        <a:rPr lang="en-US" sz="1100" b="0" i="0" u="none" strike="noStrike" dirty="0">
                          <a:solidFill>
                            <a:srgbClr val="000000"/>
                          </a:solidFill>
                          <a:effectLst/>
                          <a:latin typeface="宋体"/>
                        </a:rPr>
                        <a:t>Repl. X5 by X3</a:t>
                      </a:r>
                    </a:p>
                  </a:txBody>
                  <a:tcPr marL="9525" marR="9525" marT="9515" marB="0" anchor="b">
                    <a:lnL>
                      <a:noFill/>
                    </a:lnL>
                    <a:lnR>
                      <a:noFill/>
                    </a:lnR>
                    <a:lnT>
                      <a:noFill/>
                    </a:lnT>
                    <a:lnB>
                      <a:noFill/>
                    </a:lnB>
                  </a:tcPr>
                </a:tc>
                <a:tc>
                  <a:txBody>
                    <a:bodyPr/>
                    <a:lstStyle/>
                    <a:p>
                      <a:pPr algn="r" fontAlgn="b"/>
                      <a:r>
                        <a:rPr lang="en-US" sz="1100" b="0" i="0" u="none" strike="noStrike" dirty="0" err="1">
                          <a:solidFill>
                            <a:srgbClr val="000000"/>
                          </a:solidFill>
                          <a:effectLst/>
                          <a:latin typeface="宋体"/>
                        </a:rPr>
                        <a:t>Bef</a:t>
                      </a:r>
                      <a:endParaRPr lang="en-US" sz="1100" b="0" i="0" u="none" strike="noStrike" dirty="0">
                        <a:solidFill>
                          <a:srgbClr val="000000"/>
                        </a:solidFill>
                        <a:effectLst/>
                        <a:latin typeface="宋体"/>
                      </a:endParaRPr>
                    </a:p>
                  </a:txBody>
                  <a:tcPr marL="9525" marR="9525" marT="9515" marB="0" anchor="b">
                    <a:lnL>
                      <a:noFill/>
                    </a:lnL>
                    <a:lnR>
                      <a:noFill/>
                    </a:lnR>
                    <a:lnT>
                      <a:noFill/>
                    </a:lnT>
                    <a:lnB>
                      <a:noFill/>
                    </a:lnB>
                  </a:tcPr>
                </a:tc>
                <a:tc>
                  <a:txBody>
                    <a:bodyPr/>
                    <a:lstStyle/>
                    <a:p>
                      <a:pPr algn="r" fontAlgn="b"/>
                      <a:r>
                        <a:rPr lang="en-US" sz="1100" b="0" i="0" u="none" strike="noStrike" dirty="0">
                          <a:solidFill>
                            <a:srgbClr val="000000"/>
                          </a:solidFill>
                          <a:effectLst/>
                          <a:latin typeface="宋体"/>
                        </a:rPr>
                        <a:t>Aft</a:t>
                      </a:r>
                    </a:p>
                  </a:txBody>
                  <a:tcPr marL="9525" marR="9525" marT="9515" marB="0" anchor="b">
                    <a:lnL>
                      <a:noFill/>
                    </a:lnL>
                    <a:lnR>
                      <a:noFill/>
                    </a:lnR>
                    <a:lnT>
                      <a:noFill/>
                    </a:lnT>
                    <a:lnB>
                      <a:noFill/>
                    </a:lnB>
                  </a:tcPr>
                </a:tc>
                <a:tc>
                  <a:txBody>
                    <a:bodyPr/>
                    <a:lstStyle/>
                    <a:p>
                      <a:pPr algn="l" fontAlgn="b"/>
                      <a:endParaRPr lang="zh-CN" altLang="en-US" sz="1100" b="0" i="0" u="none" strike="noStrike">
                        <a:solidFill>
                          <a:srgbClr val="000000"/>
                        </a:solidFill>
                        <a:effectLst/>
                        <a:latin typeface="宋体"/>
                      </a:endParaRPr>
                    </a:p>
                  </a:txBody>
                  <a:tcPr marL="9525" marR="9525" marT="9515" marB="0" anchor="b">
                    <a:lnL>
                      <a:noFill/>
                    </a:lnL>
                    <a:lnR>
                      <a:noFill/>
                    </a:lnR>
                    <a:lnT>
                      <a:noFill/>
                    </a:lnT>
                    <a:lnB>
                      <a:noFill/>
                    </a:lnB>
                  </a:tcPr>
                </a:tc>
                <a:extLst>
                  <a:ext uri="{0D108BD9-81ED-4DB2-BD59-A6C34878D82A}">
                    <a16:rowId xmlns:a16="http://schemas.microsoft.com/office/drawing/2014/main" val="10000"/>
                  </a:ext>
                </a:extLst>
              </a:tr>
              <a:tr h="177139">
                <a:tc>
                  <a:txBody>
                    <a:bodyPr/>
                    <a:lstStyle/>
                    <a:p>
                      <a:pPr algn="l" fontAlgn="b"/>
                      <a:r>
                        <a:rPr lang="en-US" sz="1100" b="0" i="0" u="none" strike="noStrike">
                          <a:solidFill>
                            <a:srgbClr val="000000"/>
                          </a:solidFill>
                          <a:effectLst/>
                          <a:latin typeface="宋体"/>
                        </a:rPr>
                        <a:t>X1</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7</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3</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-4</a:t>
                      </a:r>
                    </a:p>
                  </a:txBody>
                  <a:tcPr marL="9525" marR="9525" marT="9515" marB="0" anchor="b">
                    <a:lnL>
                      <a:noFill/>
                    </a:lnL>
                    <a:lnR>
                      <a:noFill/>
                    </a:lnR>
                    <a:lnT>
                      <a:noFill/>
                    </a:lnT>
                    <a:lnB>
                      <a:noFill/>
                    </a:lnB>
                  </a:tcPr>
                </a:tc>
                <a:extLst>
                  <a:ext uri="{0D108BD9-81ED-4DB2-BD59-A6C34878D82A}">
                    <a16:rowId xmlns:a16="http://schemas.microsoft.com/office/drawing/2014/main" val="10001"/>
                  </a:ext>
                </a:extLst>
              </a:tr>
              <a:tr h="177139">
                <a:tc>
                  <a:txBody>
                    <a:bodyPr/>
                    <a:lstStyle/>
                    <a:p>
                      <a:pPr algn="l" fontAlgn="b"/>
                      <a:r>
                        <a:rPr lang="en-US" sz="1100" b="0" i="0" u="none" strike="noStrike">
                          <a:solidFill>
                            <a:srgbClr val="000000"/>
                          </a:solidFill>
                          <a:effectLst/>
                          <a:latin typeface="宋体"/>
                        </a:rPr>
                        <a:t>X2</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5</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4</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-1</a:t>
                      </a:r>
                    </a:p>
                  </a:txBody>
                  <a:tcPr marL="9525" marR="9525" marT="9515" marB="0" anchor="b">
                    <a:lnL>
                      <a:noFill/>
                    </a:lnL>
                    <a:lnR>
                      <a:noFill/>
                    </a:lnR>
                    <a:lnT>
                      <a:noFill/>
                    </a:lnT>
                    <a:lnB>
                      <a:noFill/>
                    </a:lnB>
                  </a:tcPr>
                </a:tc>
                <a:extLst>
                  <a:ext uri="{0D108BD9-81ED-4DB2-BD59-A6C34878D82A}">
                    <a16:rowId xmlns:a16="http://schemas.microsoft.com/office/drawing/2014/main" val="10002"/>
                  </a:ext>
                </a:extLst>
              </a:tr>
              <a:tr h="177139">
                <a:tc>
                  <a:txBody>
                    <a:bodyPr/>
                    <a:lstStyle/>
                    <a:p>
                      <a:pPr algn="l" fontAlgn="b"/>
                      <a:r>
                        <a:rPr lang="en-US" sz="1100" b="0" i="0" u="none" strike="noStrike">
                          <a:solidFill>
                            <a:srgbClr val="000000"/>
                          </a:solidFill>
                          <a:effectLst/>
                          <a:latin typeface="宋体"/>
                        </a:rPr>
                        <a:t>X3</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8</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0</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-8</a:t>
                      </a:r>
                    </a:p>
                  </a:txBody>
                  <a:tcPr marL="9525" marR="9525" marT="9515" marB="0" anchor="b">
                    <a:lnL>
                      <a:noFill/>
                    </a:lnL>
                    <a:lnR>
                      <a:noFill/>
                    </a:lnR>
                    <a:lnT>
                      <a:noFill/>
                    </a:lnT>
                    <a:lnB>
                      <a:noFill/>
                    </a:lnB>
                  </a:tcPr>
                </a:tc>
                <a:extLst>
                  <a:ext uri="{0D108BD9-81ED-4DB2-BD59-A6C34878D82A}">
                    <a16:rowId xmlns:a16="http://schemas.microsoft.com/office/drawing/2014/main" val="10003"/>
                  </a:ext>
                </a:extLst>
              </a:tr>
              <a:tr h="177139">
                <a:tc>
                  <a:txBody>
                    <a:bodyPr/>
                    <a:lstStyle/>
                    <a:p>
                      <a:pPr algn="l" fontAlgn="b"/>
                      <a:r>
                        <a:rPr lang="en-US" sz="1100" b="0" i="0" u="none" strike="noStrike">
                          <a:solidFill>
                            <a:srgbClr val="000000"/>
                          </a:solidFill>
                          <a:effectLst/>
                          <a:latin typeface="宋体"/>
                        </a:rPr>
                        <a:t>X4</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6</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2</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-4</a:t>
                      </a:r>
                    </a:p>
                  </a:txBody>
                  <a:tcPr marL="9525" marR="9525" marT="9515" marB="0" anchor="b">
                    <a:lnL>
                      <a:noFill/>
                    </a:lnL>
                    <a:lnR>
                      <a:noFill/>
                    </a:lnR>
                    <a:lnT>
                      <a:noFill/>
                    </a:lnT>
                    <a:lnB>
                      <a:noFill/>
                    </a:lnB>
                  </a:tcPr>
                </a:tc>
                <a:extLst>
                  <a:ext uri="{0D108BD9-81ED-4DB2-BD59-A6C34878D82A}">
                    <a16:rowId xmlns:a16="http://schemas.microsoft.com/office/drawing/2014/main" val="10004"/>
                  </a:ext>
                </a:extLst>
              </a:tr>
              <a:tr h="177139">
                <a:tc>
                  <a:txBody>
                    <a:bodyPr/>
                    <a:lstStyle/>
                    <a:p>
                      <a:pPr algn="l" fontAlgn="b"/>
                      <a:r>
                        <a:rPr lang="en-US" sz="1100" b="0" i="0" u="none" strike="noStrike">
                          <a:solidFill>
                            <a:srgbClr val="000000"/>
                          </a:solidFill>
                          <a:effectLst/>
                          <a:latin typeface="宋体"/>
                        </a:rPr>
                        <a:t>X5</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0</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5</a:t>
                      </a:r>
                    </a:p>
                  </a:txBody>
                  <a:tcPr marL="9525" marR="9525" marT="9515" marB="0" anchor="b">
                    <a:lnL>
                      <a:noFill/>
                    </a:lnL>
                    <a:lnR>
                      <a:noFill/>
                    </a:lnR>
                    <a:lnT>
                      <a:noFill/>
                    </a:lnT>
                    <a:lnB>
                      <a:noFill/>
                    </a:lnB>
                  </a:tcPr>
                </a:tc>
                <a:tc>
                  <a:txBody>
                    <a:bodyPr/>
                    <a:lstStyle/>
                    <a:p>
                      <a:pPr algn="r" fontAlgn="b"/>
                      <a:r>
                        <a:rPr lang="en-US" altLang="zh-CN" sz="1100" b="0" i="0" u="none" strike="noStrike" dirty="0">
                          <a:solidFill>
                            <a:srgbClr val="000000"/>
                          </a:solidFill>
                          <a:effectLst/>
                          <a:latin typeface="宋体"/>
                        </a:rPr>
                        <a:t>-5</a:t>
                      </a:r>
                    </a:p>
                  </a:txBody>
                  <a:tcPr marL="9525" marR="9525" marT="9515" marB="0" anchor="b">
                    <a:lnL>
                      <a:noFill/>
                    </a:lnL>
                    <a:lnR>
                      <a:noFill/>
                    </a:lnR>
                    <a:lnT>
                      <a:noFill/>
                    </a:lnT>
                    <a:lnB>
                      <a:noFill/>
                    </a:lnB>
                  </a:tcPr>
                </a:tc>
                <a:extLst>
                  <a:ext uri="{0D108BD9-81ED-4DB2-BD59-A6C34878D82A}">
                    <a16:rowId xmlns:a16="http://schemas.microsoft.com/office/drawing/2014/main" val="10005"/>
                  </a:ext>
                </a:extLst>
              </a:tr>
              <a:tr h="177139">
                <a:tc>
                  <a:txBody>
                    <a:bodyPr/>
                    <a:lstStyle/>
                    <a:p>
                      <a:pPr algn="l" fontAlgn="b"/>
                      <a:r>
                        <a:rPr lang="en-US" sz="1100" b="0" i="0" u="none" strike="noStrike">
                          <a:solidFill>
                            <a:srgbClr val="000000"/>
                          </a:solidFill>
                          <a:effectLst/>
                          <a:latin typeface="宋体"/>
                        </a:rPr>
                        <a:t>X6</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2</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3</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1</a:t>
                      </a:r>
                    </a:p>
                  </a:txBody>
                  <a:tcPr marL="9525" marR="9525" marT="9515" marB="0" anchor="b">
                    <a:lnL>
                      <a:noFill/>
                    </a:lnL>
                    <a:lnR>
                      <a:noFill/>
                    </a:lnR>
                    <a:lnT>
                      <a:noFill/>
                    </a:lnT>
                    <a:lnB>
                      <a:noFill/>
                    </a:lnB>
                  </a:tcPr>
                </a:tc>
                <a:extLst>
                  <a:ext uri="{0D108BD9-81ED-4DB2-BD59-A6C34878D82A}">
                    <a16:rowId xmlns:a16="http://schemas.microsoft.com/office/drawing/2014/main" val="10006"/>
                  </a:ext>
                </a:extLst>
              </a:tr>
              <a:tr h="177139">
                <a:tc>
                  <a:txBody>
                    <a:bodyPr/>
                    <a:lstStyle/>
                    <a:p>
                      <a:pPr algn="l" fontAlgn="b"/>
                      <a:r>
                        <a:rPr lang="en-US" sz="1100" b="0" i="0" u="none" strike="noStrike" dirty="0">
                          <a:solidFill>
                            <a:srgbClr val="000000"/>
                          </a:solidFill>
                          <a:effectLst/>
                          <a:latin typeface="宋体"/>
                        </a:rPr>
                        <a:t>X7</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2</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3</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1</a:t>
                      </a:r>
                    </a:p>
                  </a:txBody>
                  <a:tcPr marL="9525" marR="9525" marT="9515" marB="0" anchor="b">
                    <a:lnL>
                      <a:noFill/>
                    </a:lnL>
                    <a:lnR>
                      <a:noFill/>
                    </a:lnR>
                    <a:lnT>
                      <a:noFill/>
                    </a:lnT>
                    <a:lnB>
                      <a:noFill/>
                    </a:lnB>
                  </a:tcPr>
                </a:tc>
                <a:extLst>
                  <a:ext uri="{0D108BD9-81ED-4DB2-BD59-A6C34878D82A}">
                    <a16:rowId xmlns:a16="http://schemas.microsoft.com/office/drawing/2014/main" val="10007"/>
                  </a:ext>
                </a:extLst>
              </a:tr>
              <a:tr h="177139">
                <a:tc>
                  <a:txBody>
                    <a:bodyPr/>
                    <a:lstStyle/>
                    <a:p>
                      <a:pPr algn="l" fontAlgn="b"/>
                      <a:r>
                        <a:rPr lang="en-US" sz="1100" b="0" i="0" u="none" strike="noStrike">
                          <a:solidFill>
                            <a:srgbClr val="000000"/>
                          </a:solidFill>
                          <a:effectLst/>
                          <a:latin typeface="宋体"/>
                        </a:rPr>
                        <a:t>X8</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2</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2</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0</a:t>
                      </a:r>
                    </a:p>
                  </a:txBody>
                  <a:tcPr marL="9525" marR="9525" marT="9515" marB="0" anchor="b">
                    <a:lnL>
                      <a:noFill/>
                    </a:lnL>
                    <a:lnR>
                      <a:noFill/>
                    </a:lnR>
                    <a:lnT>
                      <a:noFill/>
                    </a:lnT>
                    <a:lnB>
                      <a:noFill/>
                    </a:lnB>
                  </a:tcPr>
                </a:tc>
                <a:extLst>
                  <a:ext uri="{0D108BD9-81ED-4DB2-BD59-A6C34878D82A}">
                    <a16:rowId xmlns:a16="http://schemas.microsoft.com/office/drawing/2014/main" val="10008"/>
                  </a:ext>
                </a:extLst>
              </a:tr>
              <a:tr h="177139">
                <a:tc>
                  <a:txBody>
                    <a:bodyPr/>
                    <a:lstStyle/>
                    <a:p>
                      <a:pPr algn="l" fontAlgn="b"/>
                      <a:r>
                        <a:rPr lang="en-US" sz="1100" b="0" i="0" u="none" strike="noStrike" dirty="0">
                          <a:solidFill>
                            <a:srgbClr val="000000"/>
                          </a:solidFill>
                          <a:effectLst/>
                          <a:latin typeface="宋体"/>
                        </a:rPr>
                        <a:t>X9</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0</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0</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0</a:t>
                      </a:r>
                    </a:p>
                  </a:txBody>
                  <a:tcPr marL="9525" marR="9525" marT="9515" marB="0" anchor="b">
                    <a:lnL>
                      <a:noFill/>
                    </a:lnL>
                    <a:lnR>
                      <a:noFill/>
                    </a:lnR>
                    <a:lnT>
                      <a:noFill/>
                    </a:lnT>
                    <a:lnB>
                      <a:noFill/>
                    </a:lnB>
                  </a:tcPr>
                </a:tc>
                <a:extLst>
                  <a:ext uri="{0D108BD9-81ED-4DB2-BD59-A6C34878D82A}">
                    <a16:rowId xmlns:a16="http://schemas.microsoft.com/office/drawing/2014/main" val="10009"/>
                  </a:ext>
                </a:extLst>
              </a:tr>
              <a:tr h="177139">
                <a:tc>
                  <a:txBody>
                    <a:bodyPr/>
                    <a:lstStyle/>
                    <a:p>
                      <a:pPr algn="l" fontAlgn="b"/>
                      <a:r>
                        <a:rPr lang="en-US" sz="1100" b="0" i="0" u="none" strike="noStrike" dirty="0">
                          <a:solidFill>
                            <a:srgbClr val="000000"/>
                          </a:solidFill>
                          <a:effectLst/>
                          <a:latin typeface="宋体"/>
                        </a:rPr>
                        <a:t>X10</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2</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2</a:t>
                      </a:r>
                    </a:p>
                  </a:txBody>
                  <a:tcPr marL="9525" marR="9525" marT="951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0</a:t>
                      </a:r>
                    </a:p>
                  </a:txBody>
                  <a:tcPr marL="9525" marR="9525" marT="9515" marB="0" anchor="b">
                    <a:lnL>
                      <a:noFill/>
                    </a:lnL>
                    <a:lnR>
                      <a:noFill/>
                    </a:lnR>
                    <a:lnT>
                      <a:noFill/>
                    </a:lnT>
                    <a:lnB>
                      <a:noFill/>
                    </a:lnB>
                  </a:tcPr>
                </a:tc>
                <a:extLst>
                  <a:ext uri="{0D108BD9-81ED-4DB2-BD59-A6C34878D82A}">
                    <a16:rowId xmlns:a16="http://schemas.microsoft.com/office/drawing/2014/main" val="10010"/>
                  </a:ext>
                </a:extLst>
              </a:tr>
              <a:tr h="177139">
                <a:tc>
                  <a:txBody>
                    <a:bodyPr/>
                    <a:lstStyle/>
                    <a:p>
                      <a:pPr algn="l" fontAlgn="b"/>
                      <a:r>
                        <a:rPr lang="en-US" sz="1100" b="0" i="0" u="none" strike="noStrike">
                          <a:solidFill>
                            <a:srgbClr val="000000"/>
                          </a:solidFill>
                          <a:effectLst/>
                          <a:latin typeface="宋体"/>
                        </a:rPr>
                        <a:t>totalChange</a:t>
                      </a:r>
                    </a:p>
                  </a:txBody>
                  <a:tcPr marL="9525" marR="9525" marT="9515" marB="0" anchor="b">
                    <a:lnL>
                      <a:noFill/>
                    </a:lnL>
                    <a:lnR>
                      <a:noFill/>
                    </a:lnR>
                    <a:lnT>
                      <a:noFill/>
                    </a:lnT>
                    <a:lnB>
                      <a:noFill/>
                    </a:lnB>
                  </a:tcPr>
                </a:tc>
                <a:tc>
                  <a:txBody>
                    <a:bodyPr/>
                    <a:lstStyle/>
                    <a:p>
                      <a:pPr algn="l" fontAlgn="b"/>
                      <a:endParaRPr lang="zh-CN" altLang="en-US" sz="1100" b="0" i="0" u="none" strike="noStrike">
                        <a:solidFill>
                          <a:srgbClr val="000000"/>
                        </a:solidFill>
                        <a:effectLst/>
                        <a:latin typeface="宋体"/>
                      </a:endParaRPr>
                    </a:p>
                  </a:txBody>
                  <a:tcPr marL="9525" marR="9525" marT="9515" marB="0" anchor="b">
                    <a:lnL>
                      <a:noFill/>
                    </a:lnL>
                    <a:lnR>
                      <a:noFill/>
                    </a:lnR>
                    <a:lnT>
                      <a:noFill/>
                    </a:lnT>
                    <a:lnB>
                      <a:noFill/>
                    </a:lnB>
                  </a:tcPr>
                </a:tc>
                <a:tc>
                  <a:txBody>
                    <a:bodyPr/>
                    <a:lstStyle/>
                    <a:p>
                      <a:pPr algn="l" fontAlgn="b"/>
                      <a:endParaRPr lang="zh-CN" altLang="en-US" sz="1100" b="0" i="0" u="none" strike="noStrike">
                        <a:solidFill>
                          <a:srgbClr val="000000"/>
                        </a:solidFill>
                        <a:effectLst/>
                        <a:latin typeface="宋体"/>
                      </a:endParaRPr>
                    </a:p>
                  </a:txBody>
                  <a:tcPr marL="9525" marR="9525" marT="9515" marB="0" anchor="b">
                    <a:lnL>
                      <a:noFill/>
                    </a:lnL>
                    <a:lnR>
                      <a:noFill/>
                    </a:lnR>
                    <a:lnT>
                      <a:noFill/>
                    </a:lnT>
                    <a:lnB>
                      <a:noFill/>
                    </a:lnB>
                  </a:tcPr>
                </a:tc>
                <a:tc>
                  <a:txBody>
                    <a:bodyPr/>
                    <a:lstStyle/>
                    <a:p>
                      <a:pPr algn="r" fontAlgn="b"/>
                      <a:r>
                        <a:rPr lang="en-US" altLang="zh-CN" sz="1100" b="0" i="0" u="none" strike="noStrike" dirty="0">
                          <a:solidFill>
                            <a:srgbClr val="000000"/>
                          </a:solidFill>
                          <a:effectLst/>
                          <a:latin typeface="宋体"/>
                        </a:rPr>
                        <a:t>-20</a:t>
                      </a:r>
                    </a:p>
                  </a:txBody>
                  <a:tcPr marL="9525" marR="9525" marT="9515" marB="0" anchor="b">
                    <a:lnL>
                      <a:noFill/>
                    </a:lnL>
                    <a:lnR>
                      <a:noFill/>
                    </a:lnR>
                    <a:lnT>
                      <a:noFill/>
                    </a:lnT>
                    <a:lnB>
                      <a:noFill/>
                    </a:lnB>
                  </a:tcPr>
                </a:tc>
                <a:extLst>
                  <a:ext uri="{0D108BD9-81ED-4DB2-BD59-A6C34878D82A}">
                    <a16:rowId xmlns:a16="http://schemas.microsoft.com/office/drawing/2014/main" val="10011"/>
                  </a:ext>
                </a:extLst>
              </a:tr>
            </a:tbl>
          </a:graphicData>
        </a:graphic>
      </p:graphicFrame>
      <p:graphicFrame>
        <p:nvGraphicFramePr>
          <p:cNvPr id="21" name="表格 20">
            <a:extLst>
              <a:ext uri="{FF2B5EF4-FFF2-40B4-BE49-F238E27FC236}">
                <a16:creationId xmlns:a16="http://schemas.microsoft.com/office/drawing/2014/main" id="{F77208E7-35AA-4D79-A528-358BEE372E05}"/>
              </a:ext>
            </a:extLst>
          </p:cNvPr>
          <p:cNvGraphicFramePr>
            <a:graphicFrameLocks noGrp="1"/>
          </p:cNvGraphicFramePr>
          <p:nvPr>
            <p:extLst>
              <p:ext uri="{D42A27DB-BD31-4B8C-83A1-F6EECF244321}">
                <p14:modId xmlns:p14="http://schemas.microsoft.com/office/powerpoint/2010/main" val="3065796065"/>
              </p:ext>
            </p:extLst>
          </p:nvPr>
        </p:nvGraphicFramePr>
        <p:xfrm>
          <a:off x="4088482" y="1261021"/>
          <a:ext cx="2049463" cy="1594215"/>
        </p:xfrm>
        <a:graphic>
          <a:graphicData uri="http://schemas.openxmlformats.org/drawingml/2006/table">
            <a:tbl>
              <a:tblPr/>
              <a:tblGrid>
                <a:gridCol w="650541">
                  <a:extLst>
                    <a:ext uri="{9D8B030D-6E8A-4147-A177-3AD203B41FA5}">
                      <a16:colId xmlns:a16="http://schemas.microsoft.com/office/drawing/2014/main" val="20000"/>
                    </a:ext>
                  </a:extLst>
                </a:gridCol>
                <a:gridCol w="779025">
                  <a:extLst>
                    <a:ext uri="{9D8B030D-6E8A-4147-A177-3AD203B41FA5}">
                      <a16:colId xmlns:a16="http://schemas.microsoft.com/office/drawing/2014/main" val="20001"/>
                    </a:ext>
                  </a:extLst>
                </a:gridCol>
                <a:gridCol w="619897">
                  <a:extLst>
                    <a:ext uri="{9D8B030D-6E8A-4147-A177-3AD203B41FA5}">
                      <a16:colId xmlns:a16="http://schemas.microsoft.com/office/drawing/2014/main" val="20002"/>
                    </a:ext>
                  </a:extLst>
                </a:gridCol>
              </a:tblGrid>
              <a:tr h="177094">
                <a:tc>
                  <a:txBody>
                    <a:bodyPr/>
                    <a:lstStyle/>
                    <a:p>
                      <a:pPr algn="l" fontAlgn="b"/>
                      <a:r>
                        <a:rPr lang="en-US" altLang="zh-CN" sz="1100" b="1" i="0" u="none" strike="noStrike" dirty="0">
                          <a:solidFill>
                            <a:srgbClr val="000000"/>
                          </a:solidFill>
                          <a:effectLst/>
                          <a:latin typeface="宋体"/>
                        </a:rPr>
                        <a:t>Distance</a:t>
                      </a:r>
                      <a:endParaRPr lang="zh-CN" altLang="en-US" sz="1100" b="1" i="0" u="none" strike="noStrike" dirty="0">
                        <a:solidFill>
                          <a:srgbClr val="000000"/>
                        </a:solidFill>
                        <a:effectLst/>
                        <a:latin typeface="宋体"/>
                      </a:endParaRPr>
                    </a:p>
                  </a:txBody>
                  <a:tcPr marL="9527" marR="9527" marT="9495" marB="0" anchor="b">
                    <a:lnL>
                      <a:noFill/>
                    </a:lnL>
                    <a:lnR>
                      <a:noFill/>
                    </a:lnR>
                    <a:lnT>
                      <a:noFill/>
                    </a:lnT>
                    <a:lnB>
                      <a:noFill/>
                    </a:lnB>
                  </a:tcPr>
                </a:tc>
                <a:tc>
                  <a:txBody>
                    <a:bodyPr/>
                    <a:lstStyle/>
                    <a:p>
                      <a:pPr algn="l" fontAlgn="b"/>
                      <a:r>
                        <a:rPr lang="en-US" sz="1100" b="1" i="0" u="none" strike="noStrike">
                          <a:solidFill>
                            <a:srgbClr val="000000"/>
                          </a:solidFill>
                          <a:effectLst/>
                          <a:latin typeface="宋体"/>
                        </a:rPr>
                        <a:t>to X5</a:t>
                      </a:r>
                    </a:p>
                  </a:txBody>
                  <a:tcPr marL="9527" marR="9527" marT="9495" marB="0" anchor="b">
                    <a:lnL>
                      <a:noFill/>
                    </a:lnL>
                    <a:lnR>
                      <a:noFill/>
                    </a:lnR>
                    <a:lnT>
                      <a:noFill/>
                    </a:lnT>
                    <a:lnB>
                      <a:noFill/>
                    </a:lnB>
                  </a:tcPr>
                </a:tc>
                <a:tc>
                  <a:txBody>
                    <a:bodyPr/>
                    <a:lstStyle/>
                    <a:p>
                      <a:pPr algn="l" fontAlgn="b"/>
                      <a:r>
                        <a:rPr lang="en-US" sz="1100" b="1" i="0" u="none" strike="noStrike" dirty="0">
                          <a:solidFill>
                            <a:srgbClr val="000000"/>
                          </a:solidFill>
                          <a:effectLst/>
                          <a:latin typeface="宋体"/>
                        </a:rPr>
                        <a:t>to X9</a:t>
                      </a:r>
                    </a:p>
                  </a:txBody>
                  <a:tcPr marL="9527" marR="9527" marT="9495" marB="0" anchor="b">
                    <a:lnL>
                      <a:noFill/>
                    </a:lnL>
                    <a:lnR>
                      <a:noFill/>
                    </a:lnR>
                    <a:lnT>
                      <a:noFill/>
                    </a:lnT>
                    <a:lnB>
                      <a:noFill/>
                    </a:lnB>
                  </a:tcPr>
                </a:tc>
                <a:extLst>
                  <a:ext uri="{0D108BD9-81ED-4DB2-BD59-A6C34878D82A}">
                    <a16:rowId xmlns:a16="http://schemas.microsoft.com/office/drawing/2014/main" val="10000"/>
                  </a:ext>
                </a:extLst>
              </a:tr>
              <a:tr h="177094">
                <a:tc>
                  <a:txBody>
                    <a:bodyPr/>
                    <a:lstStyle/>
                    <a:p>
                      <a:pPr algn="l" fontAlgn="b"/>
                      <a:r>
                        <a:rPr lang="en-US" sz="1100" b="0" i="0" u="none" strike="noStrike">
                          <a:solidFill>
                            <a:srgbClr val="000000"/>
                          </a:solidFill>
                          <a:effectLst/>
                          <a:latin typeface="宋体"/>
                        </a:rPr>
                        <a:t>X1</a:t>
                      </a:r>
                    </a:p>
                  </a:txBody>
                  <a:tcPr marL="9527" marR="9527" marT="9495" marB="0" anchor="b">
                    <a:lnL>
                      <a:noFill/>
                    </a:lnL>
                    <a:lnR>
                      <a:noFill/>
                    </a:lnR>
                    <a:lnT>
                      <a:noFill/>
                    </a:lnT>
                    <a:lnB>
                      <a:noFill/>
                    </a:lnB>
                  </a:tcPr>
                </a:tc>
                <a:tc>
                  <a:txBody>
                    <a:bodyPr/>
                    <a:lstStyle/>
                    <a:p>
                      <a:pPr algn="r" fontAlgn="b"/>
                      <a:r>
                        <a:rPr lang="en-US" altLang="zh-CN" sz="1100" b="0" i="0" u="none" strike="noStrike" dirty="0">
                          <a:solidFill>
                            <a:srgbClr val="000000"/>
                          </a:solidFill>
                          <a:effectLst/>
                          <a:latin typeface="宋体"/>
                        </a:rPr>
                        <a:t>8</a:t>
                      </a:r>
                    </a:p>
                  </a:txBody>
                  <a:tcPr marL="9527" marR="9527" marT="9495" marB="0" anchor="b">
                    <a:lnL>
                      <a:noFill/>
                    </a:lnL>
                    <a:lnR>
                      <a:noFill/>
                    </a:lnR>
                    <a:lnT>
                      <a:noFill/>
                    </a:lnT>
                    <a:lnB>
                      <a:noFill/>
                    </a:lnB>
                  </a:tcPr>
                </a:tc>
                <a:tc>
                  <a:txBody>
                    <a:bodyPr/>
                    <a:lstStyle/>
                    <a:p>
                      <a:pPr algn="r" fontAlgn="b"/>
                      <a:r>
                        <a:rPr lang="en-US" altLang="zh-CN" sz="1100" b="0" i="0" u="none" strike="noStrike" dirty="0">
                          <a:solidFill>
                            <a:srgbClr val="000000"/>
                          </a:solidFill>
                          <a:effectLst/>
                          <a:latin typeface="宋体"/>
                        </a:rPr>
                        <a:t>7</a:t>
                      </a:r>
                    </a:p>
                  </a:txBody>
                  <a:tcPr marL="9527" marR="9527" marT="9495" marB="0" anchor="b">
                    <a:lnL>
                      <a:noFill/>
                    </a:lnL>
                    <a:lnR>
                      <a:noFill/>
                    </a:lnR>
                    <a:lnT>
                      <a:noFill/>
                    </a:lnT>
                    <a:lnB>
                      <a:noFill/>
                    </a:lnB>
                    <a:solidFill>
                      <a:srgbClr val="FFFF00"/>
                    </a:solidFill>
                  </a:tcPr>
                </a:tc>
                <a:extLst>
                  <a:ext uri="{0D108BD9-81ED-4DB2-BD59-A6C34878D82A}">
                    <a16:rowId xmlns:a16="http://schemas.microsoft.com/office/drawing/2014/main" val="10001"/>
                  </a:ext>
                </a:extLst>
              </a:tr>
              <a:tr h="177094">
                <a:tc>
                  <a:txBody>
                    <a:bodyPr/>
                    <a:lstStyle/>
                    <a:p>
                      <a:pPr algn="l" fontAlgn="b"/>
                      <a:r>
                        <a:rPr lang="en-US" sz="1100" b="0" i="0" u="none" strike="noStrike">
                          <a:solidFill>
                            <a:srgbClr val="000000"/>
                          </a:solidFill>
                          <a:effectLst/>
                          <a:latin typeface="宋体"/>
                        </a:rPr>
                        <a:t>X2</a:t>
                      </a:r>
                    </a:p>
                  </a:txBody>
                  <a:tcPr marL="9527" marR="9527" marT="949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5</a:t>
                      </a:r>
                    </a:p>
                  </a:txBody>
                  <a:tcPr marL="9527" marR="9527" marT="9495" marB="0" anchor="b">
                    <a:lnL>
                      <a:noFill/>
                    </a:lnL>
                    <a:lnR>
                      <a:noFill/>
                    </a:lnR>
                    <a:lnT>
                      <a:noFill/>
                    </a:lnT>
                    <a:lnB>
                      <a:noFill/>
                    </a:lnB>
                    <a:solidFill>
                      <a:srgbClr val="FFFF00"/>
                    </a:solidFill>
                  </a:tcPr>
                </a:tc>
                <a:tc>
                  <a:txBody>
                    <a:bodyPr/>
                    <a:lstStyle/>
                    <a:p>
                      <a:pPr algn="r" fontAlgn="b"/>
                      <a:r>
                        <a:rPr lang="en-US" altLang="zh-CN" sz="1100" b="0" i="0" u="none" strike="noStrike">
                          <a:solidFill>
                            <a:srgbClr val="000000"/>
                          </a:solidFill>
                          <a:effectLst/>
                          <a:latin typeface="宋体"/>
                        </a:rPr>
                        <a:t>6</a:t>
                      </a:r>
                    </a:p>
                  </a:txBody>
                  <a:tcPr marL="9527" marR="9527" marT="9495" marB="0" anchor="b">
                    <a:lnL>
                      <a:noFill/>
                    </a:lnL>
                    <a:lnR>
                      <a:noFill/>
                    </a:lnR>
                    <a:lnT>
                      <a:noFill/>
                    </a:lnT>
                    <a:lnB>
                      <a:noFill/>
                    </a:lnB>
                  </a:tcPr>
                </a:tc>
                <a:extLst>
                  <a:ext uri="{0D108BD9-81ED-4DB2-BD59-A6C34878D82A}">
                    <a16:rowId xmlns:a16="http://schemas.microsoft.com/office/drawing/2014/main" val="10002"/>
                  </a:ext>
                </a:extLst>
              </a:tr>
              <a:tr h="177094">
                <a:tc>
                  <a:txBody>
                    <a:bodyPr/>
                    <a:lstStyle/>
                    <a:p>
                      <a:pPr algn="l" fontAlgn="b"/>
                      <a:r>
                        <a:rPr lang="en-US" sz="1100" b="0" i="0" u="none" strike="noStrike">
                          <a:solidFill>
                            <a:srgbClr val="000000"/>
                          </a:solidFill>
                          <a:effectLst/>
                          <a:latin typeface="宋体"/>
                        </a:rPr>
                        <a:t>X3</a:t>
                      </a:r>
                    </a:p>
                  </a:txBody>
                  <a:tcPr marL="9527" marR="9527" marT="949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9</a:t>
                      </a:r>
                    </a:p>
                  </a:txBody>
                  <a:tcPr marL="9527" marR="9527" marT="949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8</a:t>
                      </a:r>
                    </a:p>
                  </a:txBody>
                  <a:tcPr marL="9527" marR="9527" marT="9495" marB="0" anchor="b">
                    <a:lnL>
                      <a:noFill/>
                    </a:lnL>
                    <a:lnR>
                      <a:noFill/>
                    </a:lnR>
                    <a:lnT>
                      <a:noFill/>
                    </a:lnT>
                    <a:lnB>
                      <a:noFill/>
                    </a:lnB>
                    <a:solidFill>
                      <a:srgbClr val="FFFF00"/>
                    </a:solidFill>
                  </a:tcPr>
                </a:tc>
                <a:extLst>
                  <a:ext uri="{0D108BD9-81ED-4DB2-BD59-A6C34878D82A}">
                    <a16:rowId xmlns:a16="http://schemas.microsoft.com/office/drawing/2014/main" val="10003"/>
                  </a:ext>
                </a:extLst>
              </a:tr>
              <a:tr h="177094">
                <a:tc>
                  <a:txBody>
                    <a:bodyPr/>
                    <a:lstStyle/>
                    <a:p>
                      <a:pPr algn="l" fontAlgn="b"/>
                      <a:r>
                        <a:rPr lang="en-US" sz="1100" b="0" i="0" u="none" strike="noStrike">
                          <a:solidFill>
                            <a:srgbClr val="000000"/>
                          </a:solidFill>
                          <a:effectLst/>
                          <a:latin typeface="宋体"/>
                        </a:rPr>
                        <a:t>X4</a:t>
                      </a:r>
                    </a:p>
                  </a:txBody>
                  <a:tcPr marL="9527" marR="9527" marT="949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7</a:t>
                      </a:r>
                    </a:p>
                  </a:txBody>
                  <a:tcPr marL="9527" marR="9527" marT="949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6</a:t>
                      </a:r>
                    </a:p>
                  </a:txBody>
                  <a:tcPr marL="9527" marR="9527" marT="9495" marB="0" anchor="b">
                    <a:lnL>
                      <a:noFill/>
                    </a:lnL>
                    <a:lnR>
                      <a:noFill/>
                    </a:lnR>
                    <a:lnT>
                      <a:noFill/>
                    </a:lnT>
                    <a:lnB>
                      <a:noFill/>
                    </a:lnB>
                    <a:solidFill>
                      <a:srgbClr val="FFFF00"/>
                    </a:solidFill>
                  </a:tcPr>
                </a:tc>
                <a:extLst>
                  <a:ext uri="{0D108BD9-81ED-4DB2-BD59-A6C34878D82A}">
                    <a16:rowId xmlns:a16="http://schemas.microsoft.com/office/drawing/2014/main" val="10004"/>
                  </a:ext>
                </a:extLst>
              </a:tr>
              <a:tr h="177094">
                <a:tc>
                  <a:txBody>
                    <a:bodyPr/>
                    <a:lstStyle/>
                    <a:p>
                      <a:pPr algn="l" fontAlgn="b"/>
                      <a:r>
                        <a:rPr lang="en-US" sz="1100" b="0" i="0" u="none" strike="noStrike">
                          <a:solidFill>
                            <a:srgbClr val="000000"/>
                          </a:solidFill>
                          <a:effectLst/>
                          <a:latin typeface="宋体"/>
                        </a:rPr>
                        <a:t>X6</a:t>
                      </a:r>
                    </a:p>
                  </a:txBody>
                  <a:tcPr marL="9527" marR="9527" marT="949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2</a:t>
                      </a:r>
                    </a:p>
                  </a:txBody>
                  <a:tcPr marL="9527" marR="9527" marT="9495" marB="0" anchor="b">
                    <a:lnL>
                      <a:noFill/>
                    </a:lnL>
                    <a:lnR>
                      <a:noFill/>
                    </a:lnR>
                    <a:lnT>
                      <a:noFill/>
                    </a:lnT>
                    <a:lnB>
                      <a:noFill/>
                    </a:lnB>
                    <a:solidFill>
                      <a:srgbClr val="FFFF00"/>
                    </a:solidFill>
                  </a:tcPr>
                </a:tc>
                <a:tc>
                  <a:txBody>
                    <a:bodyPr/>
                    <a:lstStyle/>
                    <a:p>
                      <a:pPr algn="r" fontAlgn="b"/>
                      <a:r>
                        <a:rPr lang="en-US" altLang="zh-CN" sz="1100" b="0" i="0" u="none" strike="noStrike" dirty="0">
                          <a:solidFill>
                            <a:srgbClr val="000000"/>
                          </a:solidFill>
                          <a:effectLst/>
                          <a:latin typeface="宋体"/>
                        </a:rPr>
                        <a:t>3</a:t>
                      </a:r>
                    </a:p>
                  </a:txBody>
                  <a:tcPr marL="9527" marR="9527" marT="9495" marB="0" anchor="b">
                    <a:lnL>
                      <a:noFill/>
                    </a:lnL>
                    <a:lnR>
                      <a:noFill/>
                    </a:lnR>
                    <a:lnT>
                      <a:noFill/>
                    </a:lnT>
                    <a:lnB>
                      <a:noFill/>
                    </a:lnB>
                  </a:tcPr>
                </a:tc>
                <a:extLst>
                  <a:ext uri="{0D108BD9-81ED-4DB2-BD59-A6C34878D82A}">
                    <a16:rowId xmlns:a16="http://schemas.microsoft.com/office/drawing/2014/main" val="10005"/>
                  </a:ext>
                </a:extLst>
              </a:tr>
              <a:tr h="177094">
                <a:tc>
                  <a:txBody>
                    <a:bodyPr/>
                    <a:lstStyle/>
                    <a:p>
                      <a:pPr algn="l" fontAlgn="b"/>
                      <a:r>
                        <a:rPr lang="en-US" sz="1100" b="0" i="0" u="none" strike="noStrike">
                          <a:solidFill>
                            <a:srgbClr val="000000"/>
                          </a:solidFill>
                          <a:effectLst/>
                          <a:latin typeface="宋体"/>
                        </a:rPr>
                        <a:t>X7</a:t>
                      </a:r>
                    </a:p>
                  </a:txBody>
                  <a:tcPr marL="9527" marR="9527" marT="949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2</a:t>
                      </a:r>
                    </a:p>
                  </a:txBody>
                  <a:tcPr marL="9527" marR="9527" marT="9495" marB="0" anchor="b">
                    <a:lnL>
                      <a:noFill/>
                    </a:lnL>
                    <a:lnR>
                      <a:noFill/>
                    </a:lnR>
                    <a:lnT>
                      <a:noFill/>
                    </a:lnT>
                    <a:lnB>
                      <a:noFill/>
                    </a:lnB>
                    <a:solidFill>
                      <a:srgbClr val="FFFF00"/>
                    </a:solidFill>
                  </a:tcPr>
                </a:tc>
                <a:tc>
                  <a:txBody>
                    <a:bodyPr/>
                    <a:lstStyle/>
                    <a:p>
                      <a:pPr algn="r" fontAlgn="b"/>
                      <a:r>
                        <a:rPr lang="en-US" altLang="zh-CN" sz="1100" b="0" i="0" u="none" strike="noStrike">
                          <a:solidFill>
                            <a:srgbClr val="000000"/>
                          </a:solidFill>
                          <a:effectLst/>
                          <a:latin typeface="宋体"/>
                        </a:rPr>
                        <a:t>3</a:t>
                      </a:r>
                    </a:p>
                  </a:txBody>
                  <a:tcPr marL="9527" marR="9527" marT="9495" marB="0" anchor="b">
                    <a:lnL>
                      <a:noFill/>
                    </a:lnL>
                    <a:lnR>
                      <a:noFill/>
                    </a:lnR>
                    <a:lnT>
                      <a:noFill/>
                    </a:lnT>
                    <a:lnB>
                      <a:noFill/>
                    </a:lnB>
                  </a:tcPr>
                </a:tc>
                <a:extLst>
                  <a:ext uri="{0D108BD9-81ED-4DB2-BD59-A6C34878D82A}">
                    <a16:rowId xmlns:a16="http://schemas.microsoft.com/office/drawing/2014/main" val="10006"/>
                  </a:ext>
                </a:extLst>
              </a:tr>
              <a:tr h="177094">
                <a:tc>
                  <a:txBody>
                    <a:bodyPr/>
                    <a:lstStyle/>
                    <a:p>
                      <a:pPr algn="l" fontAlgn="b"/>
                      <a:r>
                        <a:rPr lang="en-US" sz="1100" b="0" i="0" u="none" strike="noStrike">
                          <a:solidFill>
                            <a:srgbClr val="000000"/>
                          </a:solidFill>
                          <a:effectLst/>
                          <a:latin typeface="宋体"/>
                        </a:rPr>
                        <a:t>X8</a:t>
                      </a:r>
                    </a:p>
                  </a:txBody>
                  <a:tcPr marL="9527" marR="9527" marT="949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3</a:t>
                      </a:r>
                    </a:p>
                  </a:txBody>
                  <a:tcPr marL="9527" marR="9527" marT="9495"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2</a:t>
                      </a:r>
                    </a:p>
                  </a:txBody>
                  <a:tcPr marL="9527" marR="9527" marT="9495" marB="0" anchor="b">
                    <a:lnL>
                      <a:noFill/>
                    </a:lnL>
                    <a:lnR>
                      <a:noFill/>
                    </a:lnR>
                    <a:lnT>
                      <a:noFill/>
                    </a:lnT>
                    <a:lnB>
                      <a:noFill/>
                    </a:lnB>
                    <a:solidFill>
                      <a:srgbClr val="FFFF00"/>
                    </a:solidFill>
                  </a:tcPr>
                </a:tc>
                <a:extLst>
                  <a:ext uri="{0D108BD9-81ED-4DB2-BD59-A6C34878D82A}">
                    <a16:rowId xmlns:a16="http://schemas.microsoft.com/office/drawing/2014/main" val="10007"/>
                  </a:ext>
                </a:extLst>
              </a:tr>
              <a:tr h="177094">
                <a:tc>
                  <a:txBody>
                    <a:bodyPr/>
                    <a:lstStyle/>
                    <a:p>
                      <a:pPr algn="l" fontAlgn="b"/>
                      <a:r>
                        <a:rPr lang="en-US" sz="1100" b="0" i="0" u="none" strike="noStrike">
                          <a:solidFill>
                            <a:srgbClr val="000000"/>
                          </a:solidFill>
                          <a:effectLst/>
                          <a:latin typeface="宋体"/>
                        </a:rPr>
                        <a:t>X10</a:t>
                      </a:r>
                    </a:p>
                  </a:txBody>
                  <a:tcPr marL="9527" marR="9527" marT="9495" marB="0" anchor="b">
                    <a:lnL>
                      <a:noFill/>
                    </a:lnL>
                    <a:lnR>
                      <a:noFill/>
                    </a:lnR>
                    <a:lnT>
                      <a:noFill/>
                    </a:lnT>
                    <a:lnB>
                      <a:noFill/>
                    </a:lnB>
                  </a:tcPr>
                </a:tc>
                <a:tc>
                  <a:txBody>
                    <a:bodyPr/>
                    <a:lstStyle/>
                    <a:p>
                      <a:pPr algn="r" fontAlgn="b"/>
                      <a:r>
                        <a:rPr lang="en-US" altLang="zh-CN" sz="1100" b="0" i="0" u="none" strike="noStrike" dirty="0">
                          <a:solidFill>
                            <a:srgbClr val="000000"/>
                          </a:solidFill>
                          <a:effectLst/>
                          <a:latin typeface="宋体"/>
                        </a:rPr>
                        <a:t>5</a:t>
                      </a:r>
                    </a:p>
                  </a:txBody>
                  <a:tcPr marL="9527" marR="9527" marT="9495" marB="0" anchor="b">
                    <a:lnL>
                      <a:noFill/>
                    </a:lnL>
                    <a:lnR>
                      <a:noFill/>
                    </a:lnR>
                    <a:lnT>
                      <a:noFill/>
                    </a:lnT>
                    <a:lnB>
                      <a:noFill/>
                    </a:lnB>
                  </a:tcPr>
                </a:tc>
                <a:tc>
                  <a:txBody>
                    <a:bodyPr/>
                    <a:lstStyle/>
                    <a:p>
                      <a:pPr algn="r" fontAlgn="b"/>
                      <a:r>
                        <a:rPr lang="en-US" altLang="zh-CN" sz="1100" b="0" i="0" u="none" strike="noStrike" dirty="0">
                          <a:solidFill>
                            <a:srgbClr val="000000"/>
                          </a:solidFill>
                          <a:effectLst/>
                          <a:latin typeface="宋体"/>
                        </a:rPr>
                        <a:t>2</a:t>
                      </a:r>
                    </a:p>
                  </a:txBody>
                  <a:tcPr marL="9527" marR="9527" marT="9495" marB="0" anchor="b">
                    <a:lnL>
                      <a:noFill/>
                    </a:lnL>
                    <a:lnR>
                      <a:noFill/>
                    </a:lnR>
                    <a:lnT>
                      <a:noFill/>
                    </a:lnT>
                    <a:lnB>
                      <a:noFill/>
                    </a:lnB>
                    <a:solidFill>
                      <a:srgbClr val="FFFF00"/>
                    </a:solidFill>
                  </a:tcPr>
                </a:tc>
                <a:extLst>
                  <a:ext uri="{0D108BD9-81ED-4DB2-BD59-A6C34878D82A}">
                    <a16:rowId xmlns:a16="http://schemas.microsoft.com/office/drawing/2014/main" val="10008"/>
                  </a:ext>
                </a:extLst>
              </a:tr>
            </a:tbl>
          </a:graphicData>
        </a:graphic>
      </p:graphicFrame>
      <p:graphicFrame>
        <p:nvGraphicFramePr>
          <p:cNvPr id="22" name="表格 21">
            <a:extLst>
              <a:ext uri="{FF2B5EF4-FFF2-40B4-BE49-F238E27FC236}">
                <a16:creationId xmlns:a16="http://schemas.microsoft.com/office/drawing/2014/main" id="{0F802FD4-AB1B-44EA-B374-C3C66E0EB6BF}"/>
              </a:ext>
            </a:extLst>
          </p:cNvPr>
          <p:cNvGraphicFramePr>
            <a:graphicFrameLocks noGrp="1"/>
          </p:cNvGraphicFramePr>
          <p:nvPr>
            <p:extLst>
              <p:ext uri="{D42A27DB-BD31-4B8C-83A1-F6EECF244321}">
                <p14:modId xmlns:p14="http://schemas.microsoft.com/office/powerpoint/2010/main" val="1601076554"/>
              </p:ext>
            </p:extLst>
          </p:nvPr>
        </p:nvGraphicFramePr>
        <p:xfrm>
          <a:off x="6645945" y="1261021"/>
          <a:ext cx="2141537" cy="1654173"/>
        </p:xfrm>
        <a:graphic>
          <a:graphicData uri="http://schemas.openxmlformats.org/drawingml/2006/table">
            <a:tbl>
              <a:tblPr/>
              <a:tblGrid>
                <a:gridCol w="1024213">
                  <a:extLst>
                    <a:ext uri="{9D8B030D-6E8A-4147-A177-3AD203B41FA5}">
                      <a16:colId xmlns:a16="http://schemas.microsoft.com/office/drawing/2014/main" val="20000"/>
                    </a:ext>
                  </a:extLst>
                </a:gridCol>
                <a:gridCol w="558662">
                  <a:extLst>
                    <a:ext uri="{9D8B030D-6E8A-4147-A177-3AD203B41FA5}">
                      <a16:colId xmlns:a16="http://schemas.microsoft.com/office/drawing/2014/main" val="20001"/>
                    </a:ext>
                  </a:extLst>
                </a:gridCol>
                <a:gridCol w="558662">
                  <a:extLst>
                    <a:ext uri="{9D8B030D-6E8A-4147-A177-3AD203B41FA5}">
                      <a16:colId xmlns:a16="http://schemas.microsoft.com/office/drawing/2014/main" val="20002"/>
                    </a:ext>
                  </a:extLst>
                </a:gridCol>
              </a:tblGrid>
              <a:tr h="183797">
                <a:tc>
                  <a:txBody>
                    <a:bodyPr/>
                    <a:lstStyle/>
                    <a:p>
                      <a:pPr algn="l" fontAlgn="b"/>
                      <a:endParaRPr lang="zh-CN" altLang="en-US" sz="1100" b="0" i="0" u="none" strike="noStrike" dirty="0">
                        <a:solidFill>
                          <a:srgbClr val="000000"/>
                        </a:solidFill>
                        <a:effectLst/>
                        <a:latin typeface="宋体"/>
                      </a:endParaRPr>
                    </a:p>
                  </a:txBody>
                  <a:tcPr marL="9530" marR="9530" marT="9532" marB="0" anchor="b">
                    <a:lnL>
                      <a:noFill/>
                    </a:lnL>
                    <a:lnR>
                      <a:noFill/>
                    </a:lnR>
                    <a:lnT>
                      <a:noFill/>
                    </a:lnT>
                    <a:lnB>
                      <a:noFill/>
                    </a:lnB>
                  </a:tcPr>
                </a:tc>
                <a:tc>
                  <a:txBody>
                    <a:bodyPr/>
                    <a:lstStyle/>
                    <a:p>
                      <a:pPr algn="l" fontAlgn="b"/>
                      <a:r>
                        <a:rPr lang="en-US" sz="1100" b="0" i="0" u="none" strike="noStrike">
                          <a:solidFill>
                            <a:srgbClr val="000000"/>
                          </a:solidFill>
                          <a:effectLst/>
                          <a:latin typeface="宋体"/>
                        </a:rPr>
                        <a:t>to X3</a:t>
                      </a:r>
                    </a:p>
                  </a:txBody>
                  <a:tcPr marL="9530" marR="9530" marT="9532" marB="0" anchor="b">
                    <a:lnL>
                      <a:noFill/>
                    </a:lnL>
                    <a:lnR>
                      <a:noFill/>
                    </a:lnR>
                    <a:lnT>
                      <a:noFill/>
                    </a:lnT>
                    <a:lnB>
                      <a:noFill/>
                    </a:lnB>
                  </a:tcPr>
                </a:tc>
                <a:tc>
                  <a:txBody>
                    <a:bodyPr/>
                    <a:lstStyle/>
                    <a:p>
                      <a:pPr algn="l" fontAlgn="b"/>
                      <a:r>
                        <a:rPr lang="en-US" sz="1100" b="0" i="0" u="none" strike="noStrike">
                          <a:solidFill>
                            <a:srgbClr val="000000"/>
                          </a:solidFill>
                          <a:effectLst/>
                          <a:latin typeface="宋体"/>
                        </a:rPr>
                        <a:t>to X9</a:t>
                      </a:r>
                    </a:p>
                  </a:txBody>
                  <a:tcPr marL="9530" marR="9530" marT="9532" marB="0" anchor="b">
                    <a:lnL>
                      <a:noFill/>
                    </a:lnL>
                    <a:lnR>
                      <a:noFill/>
                    </a:lnR>
                    <a:lnT>
                      <a:noFill/>
                    </a:lnT>
                    <a:lnB>
                      <a:noFill/>
                    </a:lnB>
                  </a:tcPr>
                </a:tc>
                <a:extLst>
                  <a:ext uri="{0D108BD9-81ED-4DB2-BD59-A6C34878D82A}">
                    <a16:rowId xmlns:a16="http://schemas.microsoft.com/office/drawing/2014/main" val="10000"/>
                  </a:ext>
                </a:extLst>
              </a:tr>
              <a:tr h="183797">
                <a:tc>
                  <a:txBody>
                    <a:bodyPr/>
                    <a:lstStyle/>
                    <a:p>
                      <a:pPr algn="l" fontAlgn="b"/>
                      <a:r>
                        <a:rPr lang="en-US" sz="1100" b="0" i="0" u="none" strike="noStrike" dirty="0">
                          <a:solidFill>
                            <a:srgbClr val="000000"/>
                          </a:solidFill>
                          <a:effectLst/>
                          <a:latin typeface="宋体"/>
                        </a:rPr>
                        <a:t>X1</a:t>
                      </a:r>
                    </a:p>
                  </a:txBody>
                  <a:tcPr marL="9530" marR="9530" marT="9532" marB="0" anchor="b">
                    <a:lnL>
                      <a:noFill/>
                    </a:lnL>
                    <a:lnR>
                      <a:noFill/>
                    </a:lnR>
                    <a:lnT>
                      <a:noFill/>
                    </a:lnT>
                    <a:lnB>
                      <a:noFill/>
                    </a:lnB>
                  </a:tcPr>
                </a:tc>
                <a:tc>
                  <a:txBody>
                    <a:bodyPr/>
                    <a:lstStyle/>
                    <a:p>
                      <a:pPr algn="r" fontAlgn="b"/>
                      <a:r>
                        <a:rPr lang="en-US" altLang="zh-CN" sz="1100" b="0" i="0" u="none" strike="noStrike" dirty="0">
                          <a:solidFill>
                            <a:srgbClr val="000000"/>
                          </a:solidFill>
                          <a:effectLst/>
                          <a:latin typeface="宋体"/>
                        </a:rPr>
                        <a:t>3</a:t>
                      </a:r>
                    </a:p>
                  </a:txBody>
                  <a:tcPr marL="9530" marR="9530" marT="9532" marB="0" anchor="b">
                    <a:lnL>
                      <a:noFill/>
                    </a:lnL>
                    <a:lnR>
                      <a:noFill/>
                    </a:lnR>
                    <a:lnT>
                      <a:noFill/>
                    </a:lnT>
                    <a:lnB>
                      <a:noFill/>
                    </a:lnB>
                    <a:solidFill>
                      <a:srgbClr val="FFFF00"/>
                    </a:solidFill>
                  </a:tcPr>
                </a:tc>
                <a:tc>
                  <a:txBody>
                    <a:bodyPr/>
                    <a:lstStyle/>
                    <a:p>
                      <a:pPr algn="r" fontAlgn="b"/>
                      <a:r>
                        <a:rPr lang="en-US" altLang="zh-CN" sz="1100" b="0" i="0" u="none" strike="noStrike" dirty="0">
                          <a:solidFill>
                            <a:srgbClr val="000000"/>
                          </a:solidFill>
                          <a:effectLst/>
                          <a:latin typeface="宋体"/>
                        </a:rPr>
                        <a:t>7</a:t>
                      </a:r>
                    </a:p>
                  </a:txBody>
                  <a:tcPr marL="9530" marR="9530" marT="9532" marB="0" anchor="b">
                    <a:lnL>
                      <a:noFill/>
                    </a:lnL>
                    <a:lnR>
                      <a:noFill/>
                    </a:lnR>
                    <a:lnT>
                      <a:noFill/>
                    </a:lnT>
                    <a:lnB>
                      <a:noFill/>
                    </a:lnB>
                  </a:tcPr>
                </a:tc>
                <a:extLst>
                  <a:ext uri="{0D108BD9-81ED-4DB2-BD59-A6C34878D82A}">
                    <a16:rowId xmlns:a16="http://schemas.microsoft.com/office/drawing/2014/main" val="10001"/>
                  </a:ext>
                </a:extLst>
              </a:tr>
              <a:tr h="183797">
                <a:tc>
                  <a:txBody>
                    <a:bodyPr/>
                    <a:lstStyle/>
                    <a:p>
                      <a:pPr algn="l" fontAlgn="b"/>
                      <a:r>
                        <a:rPr lang="en-US" sz="1100" b="0" i="0" u="none" strike="noStrike">
                          <a:solidFill>
                            <a:srgbClr val="000000"/>
                          </a:solidFill>
                          <a:effectLst/>
                          <a:latin typeface="宋体"/>
                        </a:rPr>
                        <a:t>X2</a:t>
                      </a:r>
                    </a:p>
                  </a:txBody>
                  <a:tcPr marL="9530" marR="9530" marT="9532"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4</a:t>
                      </a:r>
                    </a:p>
                  </a:txBody>
                  <a:tcPr marL="9530" marR="9530" marT="9532" marB="0" anchor="b">
                    <a:lnL>
                      <a:noFill/>
                    </a:lnL>
                    <a:lnR>
                      <a:noFill/>
                    </a:lnR>
                    <a:lnT>
                      <a:noFill/>
                    </a:lnT>
                    <a:lnB>
                      <a:noFill/>
                    </a:lnB>
                    <a:solidFill>
                      <a:srgbClr val="FFFF00"/>
                    </a:solidFill>
                  </a:tcPr>
                </a:tc>
                <a:tc>
                  <a:txBody>
                    <a:bodyPr/>
                    <a:lstStyle/>
                    <a:p>
                      <a:pPr algn="r" fontAlgn="b"/>
                      <a:r>
                        <a:rPr lang="en-US" altLang="zh-CN" sz="1100" b="0" i="0" u="none" strike="noStrike">
                          <a:solidFill>
                            <a:srgbClr val="000000"/>
                          </a:solidFill>
                          <a:effectLst/>
                          <a:latin typeface="宋体"/>
                        </a:rPr>
                        <a:t>6</a:t>
                      </a:r>
                    </a:p>
                  </a:txBody>
                  <a:tcPr marL="9530" marR="9530" marT="9532" marB="0" anchor="b">
                    <a:lnL>
                      <a:noFill/>
                    </a:lnL>
                    <a:lnR>
                      <a:noFill/>
                    </a:lnR>
                    <a:lnT>
                      <a:noFill/>
                    </a:lnT>
                    <a:lnB>
                      <a:noFill/>
                    </a:lnB>
                  </a:tcPr>
                </a:tc>
                <a:extLst>
                  <a:ext uri="{0D108BD9-81ED-4DB2-BD59-A6C34878D82A}">
                    <a16:rowId xmlns:a16="http://schemas.microsoft.com/office/drawing/2014/main" val="10002"/>
                  </a:ext>
                </a:extLst>
              </a:tr>
              <a:tr h="183797">
                <a:tc>
                  <a:txBody>
                    <a:bodyPr/>
                    <a:lstStyle/>
                    <a:p>
                      <a:pPr algn="l" fontAlgn="b"/>
                      <a:r>
                        <a:rPr lang="en-US" sz="1100" b="0" i="0" u="none" strike="noStrike">
                          <a:solidFill>
                            <a:srgbClr val="000000"/>
                          </a:solidFill>
                          <a:effectLst/>
                          <a:latin typeface="宋体"/>
                        </a:rPr>
                        <a:t>X4</a:t>
                      </a:r>
                    </a:p>
                  </a:txBody>
                  <a:tcPr marL="9530" marR="9530" marT="9532"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2</a:t>
                      </a:r>
                    </a:p>
                  </a:txBody>
                  <a:tcPr marL="9530" marR="9530" marT="9532" marB="0" anchor="b">
                    <a:lnL>
                      <a:noFill/>
                    </a:lnL>
                    <a:lnR>
                      <a:noFill/>
                    </a:lnR>
                    <a:lnT>
                      <a:noFill/>
                    </a:lnT>
                    <a:lnB>
                      <a:noFill/>
                    </a:lnB>
                    <a:solidFill>
                      <a:srgbClr val="FFFF00"/>
                    </a:solidFill>
                  </a:tcPr>
                </a:tc>
                <a:tc>
                  <a:txBody>
                    <a:bodyPr/>
                    <a:lstStyle/>
                    <a:p>
                      <a:pPr algn="r" fontAlgn="b"/>
                      <a:r>
                        <a:rPr lang="en-US" altLang="zh-CN" sz="1100" b="0" i="0" u="none" strike="noStrike" dirty="0">
                          <a:solidFill>
                            <a:srgbClr val="000000"/>
                          </a:solidFill>
                          <a:effectLst/>
                          <a:latin typeface="宋体"/>
                        </a:rPr>
                        <a:t>6</a:t>
                      </a:r>
                    </a:p>
                  </a:txBody>
                  <a:tcPr marL="9530" marR="9530" marT="9532" marB="0" anchor="b">
                    <a:lnL>
                      <a:noFill/>
                    </a:lnL>
                    <a:lnR>
                      <a:noFill/>
                    </a:lnR>
                    <a:lnT>
                      <a:noFill/>
                    </a:lnT>
                    <a:lnB>
                      <a:noFill/>
                    </a:lnB>
                  </a:tcPr>
                </a:tc>
                <a:extLst>
                  <a:ext uri="{0D108BD9-81ED-4DB2-BD59-A6C34878D82A}">
                    <a16:rowId xmlns:a16="http://schemas.microsoft.com/office/drawing/2014/main" val="10003"/>
                  </a:ext>
                </a:extLst>
              </a:tr>
              <a:tr h="183797">
                <a:tc>
                  <a:txBody>
                    <a:bodyPr/>
                    <a:lstStyle/>
                    <a:p>
                      <a:pPr algn="l" fontAlgn="b"/>
                      <a:r>
                        <a:rPr lang="en-US" sz="1100" b="0" i="0" u="none" strike="noStrike">
                          <a:solidFill>
                            <a:srgbClr val="000000"/>
                          </a:solidFill>
                          <a:effectLst/>
                          <a:latin typeface="宋体"/>
                        </a:rPr>
                        <a:t>X5</a:t>
                      </a:r>
                    </a:p>
                  </a:txBody>
                  <a:tcPr marL="9530" marR="9530" marT="9532"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9</a:t>
                      </a:r>
                    </a:p>
                  </a:txBody>
                  <a:tcPr marL="9530" marR="9530" marT="9532"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5</a:t>
                      </a:r>
                    </a:p>
                  </a:txBody>
                  <a:tcPr marL="9530" marR="9530" marT="9532" marB="0" anchor="b">
                    <a:lnL>
                      <a:noFill/>
                    </a:lnL>
                    <a:lnR>
                      <a:noFill/>
                    </a:lnR>
                    <a:lnT>
                      <a:noFill/>
                    </a:lnT>
                    <a:lnB>
                      <a:noFill/>
                    </a:lnB>
                    <a:solidFill>
                      <a:srgbClr val="FFFF00"/>
                    </a:solidFill>
                  </a:tcPr>
                </a:tc>
                <a:extLst>
                  <a:ext uri="{0D108BD9-81ED-4DB2-BD59-A6C34878D82A}">
                    <a16:rowId xmlns:a16="http://schemas.microsoft.com/office/drawing/2014/main" val="10004"/>
                  </a:ext>
                </a:extLst>
              </a:tr>
              <a:tr h="183797">
                <a:tc>
                  <a:txBody>
                    <a:bodyPr/>
                    <a:lstStyle/>
                    <a:p>
                      <a:pPr algn="l" fontAlgn="b"/>
                      <a:r>
                        <a:rPr lang="en-US" sz="1100" b="0" i="0" u="none" strike="noStrike">
                          <a:solidFill>
                            <a:srgbClr val="000000"/>
                          </a:solidFill>
                          <a:effectLst/>
                          <a:latin typeface="宋体"/>
                        </a:rPr>
                        <a:t>X6</a:t>
                      </a:r>
                    </a:p>
                  </a:txBody>
                  <a:tcPr marL="9530" marR="9530" marT="9532"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7</a:t>
                      </a:r>
                    </a:p>
                  </a:txBody>
                  <a:tcPr marL="9530" marR="9530" marT="9532"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3</a:t>
                      </a:r>
                    </a:p>
                  </a:txBody>
                  <a:tcPr marL="9530" marR="9530" marT="9532" marB="0" anchor="b">
                    <a:lnL>
                      <a:noFill/>
                    </a:lnL>
                    <a:lnR>
                      <a:noFill/>
                    </a:lnR>
                    <a:lnT>
                      <a:noFill/>
                    </a:lnT>
                    <a:lnB>
                      <a:noFill/>
                    </a:lnB>
                    <a:solidFill>
                      <a:srgbClr val="FFFF00"/>
                    </a:solidFill>
                  </a:tcPr>
                </a:tc>
                <a:extLst>
                  <a:ext uri="{0D108BD9-81ED-4DB2-BD59-A6C34878D82A}">
                    <a16:rowId xmlns:a16="http://schemas.microsoft.com/office/drawing/2014/main" val="10005"/>
                  </a:ext>
                </a:extLst>
              </a:tr>
              <a:tr h="183797">
                <a:tc>
                  <a:txBody>
                    <a:bodyPr/>
                    <a:lstStyle/>
                    <a:p>
                      <a:pPr algn="l" fontAlgn="b"/>
                      <a:r>
                        <a:rPr lang="en-US" sz="1100" b="0" i="0" u="none" strike="noStrike">
                          <a:solidFill>
                            <a:srgbClr val="000000"/>
                          </a:solidFill>
                          <a:effectLst/>
                          <a:latin typeface="宋体"/>
                        </a:rPr>
                        <a:t>X7</a:t>
                      </a:r>
                    </a:p>
                  </a:txBody>
                  <a:tcPr marL="9530" marR="9530" marT="9532"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9</a:t>
                      </a:r>
                    </a:p>
                  </a:txBody>
                  <a:tcPr marL="9530" marR="9530" marT="9532"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3</a:t>
                      </a:r>
                    </a:p>
                  </a:txBody>
                  <a:tcPr marL="9530" marR="9530" marT="9532" marB="0" anchor="b">
                    <a:lnL>
                      <a:noFill/>
                    </a:lnL>
                    <a:lnR>
                      <a:noFill/>
                    </a:lnR>
                    <a:lnT>
                      <a:noFill/>
                    </a:lnT>
                    <a:lnB>
                      <a:noFill/>
                    </a:lnB>
                    <a:solidFill>
                      <a:srgbClr val="FFFF00"/>
                    </a:solidFill>
                  </a:tcPr>
                </a:tc>
                <a:extLst>
                  <a:ext uri="{0D108BD9-81ED-4DB2-BD59-A6C34878D82A}">
                    <a16:rowId xmlns:a16="http://schemas.microsoft.com/office/drawing/2014/main" val="10006"/>
                  </a:ext>
                </a:extLst>
              </a:tr>
              <a:tr h="183797">
                <a:tc>
                  <a:txBody>
                    <a:bodyPr/>
                    <a:lstStyle/>
                    <a:p>
                      <a:pPr algn="l" fontAlgn="b"/>
                      <a:r>
                        <a:rPr lang="en-US" sz="1100" b="0" i="0" u="none" strike="noStrike">
                          <a:solidFill>
                            <a:srgbClr val="000000"/>
                          </a:solidFill>
                          <a:effectLst/>
                          <a:latin typeface="宋体"/>
                        </a:rPr>
                        <a:t>X8</a:t>
                      </a:r>
                    </a:p>
                  </a:txBody>
                  <a:tcPr marL="9530" marR="9530" marT="9532"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8</a:t>
                      </a:r>
                    </a:p>
                  </a:txBody>
                  <a:tcPr marL="9530" marR="9530" marT="9532"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2</a:t>
                      </a:r>
                    </a:p>
                  </a:txBody>
                  <a:tcPr marL="9530" marR="9530" marT="9532" marB="0" anchor="b">
                    <a:lnL>
                      <a:noFill/>
                    </a:lnL>
                    <a:lnR>
                      <a:noFill/>
                    </a:lnR>
                    <a:lnT>
                      <a:noFill/>
                    </a:lnT>
                    <a:lnB>
                      <a:noFill/>
                    </a:lnB>
                    <a:solidFill>
                      <a:srgbClr val="FFFF00"/>
                    </a:solidFill>
                  </a:tcPr>
                </a:tc>
                <a:extLst>
                  <a:ext uri="{0D108BD9-81ED-4DB2-BD59-A6C34878D82A}">
                    <a16:rowId xmlns:a16="http://schemas.microsoft.com/office/drawing/2014/main" val="10007"/>
                  </a:ext>
                </a:extLst>
              </a:tr>
              <a:tr h="183797">
                <a:tc>
                  <a:txBody>
                    <a:bodyPr/>
                    <a:lstStyle/>
                    <a:p>
                      <a:pPr algn="l" fontAlgn="b"/>
                      <a:r>
                        <a:rPr lang="en-US" sz="1100" b="0" i="0" u="none" strike="noStrike">
                          <a:solidFill>
                            <a:srgbClr val="000000"/>
                          </a:solidFill>
                          <a:effectLst/>
                          <a:latin typeface="宋体"/>
                        </a:rPr>
                        <a:t>X10</a:t>
                      </a:r>
                    </a:p>
                  </a:txBody>
                  <a:tcPr marL="9530" marR="9530" marT="9532" marB="0" anchor="b">
                    <a:lnL>
                      <a:noFill/>
                    </a:lnL>
                    <a:lnR>
                      <a:noFill/>
                    </a:lnR>
                    <a:lnT>
                      <a:noFill/>
                    </a:lnT>
                    <a:lnB>
                      <a:noFill/>
                    </a:lnB>
                  </a:tcPr>
                </a:tc>
                <a:tc>
                  <a:txBody>
                    <a:bodyPr/>
                    <a:lstStyle/>
                    <a:p>
                      <a:pPr algn="r" fontAlgn="b"/>
                      <a:r>
                        <a:rPr lang="en-US" altLang="zh-CN" sz="1100" b="0" i="0" u="none" strike="noStrike">
                          <a:solidFill>
                            <a:srgbClr val="000000"/>
                          </a:solidFill>
                          <a:effectLst/>
                          <a:latin typeface="宋体"/>
                        </a:rPr>
                        <a:t>6</a:t>
                      </a:r>
                    </a:p>
                  </a:txBody>
                  <a:tcPr marL="9530" marR="9530" marT="9532" marB="0" anchor="b">
                    <a:lnL>
                      <a:noFill/>
                    </a:lnL>
                    <a:lnR>
                      <a:noFill/>
                    </a:lnR>
                    <a:lnT>
                      <a:noFill/>
                    </a:lnT>
                    <a:lnB>
                      <a:noFill/>
                    </a:lnB>
                  </a:tcPr>
                </a:tc>
                <a:tc>
                  <a:txBody>
                    <a:bodyPr/>
                    <a:lstStyle/>
                    <a:p>
                      <a:pPr algn="r" fontAlgn="b"/>
                      <a:r>
                        <a:rPr lang="en-US" altLang="zh-CN" sz="1100" b="0" i="0" u="none" strike="noStrike" dirty="0">
                          <a:solidFill>
                            <a:srgbClr val="000000"/>
                          </a:solidFill>
                          <a:effectLst/>
                          <a:latin typeface="宋体"/>
                        </a:rPr>
                        <a:t>2</a:t>
                      </a:r>
                    </a:p>
                  </a:txBody>
                  <a:tcPr marL="9530" marR="9530" marT="9532" marB="0" anchor="b">
                    <a:lnL>
                      <a:noFill/>
                    </a:lnL>
                    <a:lnR>
                      <a:noFill/>
                    </a:lnR>
                    <a:lnT>
                      <a:noFill/>
                    </a:lnT>
                    <a:lnB>
                      <a:noFill/>
                    </a:lnB>
                    <a:solidFill>
                      <a:srgbClr val="FFFF00"/>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265036547"/>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PAM: A Typical K-Medoids Algorithm</a:t>
            </a:r>
          </a:p>
        </p:txBody>
      </p:sp>
      <p:sp>
        <p:nvSpPr>
          <p:cNvPr id="3" name="Rectangle 4">
            <a:extLst>
              <a:ext uri="{FF2B5EF4-FFF2-40B4-BE49-F238E27FC236}">
                <a16:creationId xmlns:a16="http://schemas.microsoft.com/office/drawing/2014/main" id="{24C2AE42-1723-424F-AD66-0927CDF98E3D}"/>
              </a:ext>
            </a:extLst>
          </p:cNvPr>
          <p:cNvSpPr>
            <a:spLocks noChangeArrowheads="1"/>
          </p:cNvSpPr>
          <p:nvPr/>
        </p:nvSpPr>
        <p:spPr bwMode="auto">
          <a:xfrm>
            <a:off x="510406" y="1569244"/>
            <a:ext cx="2698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908050" indent="-436563">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304925" indent="-395288">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93863" indent="-38735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93913" indent="-398463">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eaLnBrk="1" hangingPunct="1">
              <a:spcBef>
                <a:spcPct val="0"/>
              </a:spcBef>
              <a:buClrTx/>
              <a:buFontTx/>
              <a:buNone/>
            </a:pPr>
            <a:r>
              <a:rPr lang="en-US" altLang="zh-CN" sz="1600" b="0">
                <a:solidFill>
                  <a:srgbClr val="000000"/>
                </a:solidFill>
                <a:latin typeface="Tahoma" panose="020B0604030504040204" pitchFamily="34" charset="0"/>
                <a:ea typeface="MS PGothic" panose="020B0600070205080204" pitchFamily="34" charset="-128"/>
              </a:rPr>
              <a:t>X3 and X9 are new medoids</a:t>
            </a:r>
            <a:endParaRPr lang="en-US" altLang="zh-CN" sz="1800" b="0" i="1">
              <a:solidFill>
                <a:srgbClr val="000000"/>
              </a:solidFill>
              <a:latin typeface="Tahoma" panose="020B0604030504040204" pitchFamily="34" charset="0"/>
              <a:ea typeface="MS PGothic" panose="020B0600070205080204" pitchFamily="34" charset="-128"/>
            </a:endParaRPr>
          </a:p>
        </p:txBody>
      </p:sp>
      <p:sp>
        <p:nvSpPr>
          <p:cNvPr id="4" name="Rectangle 6">
            <a:extLst>
              <a:ext uri="{FF2B5EF4-FFF2-40B4-BE49-F238E27FC236}">
                <a16:creationId xmlns:a16="http://schemas.microsoft.com/office/drawing/2014/main" id="{C49A336F-4954-4E2A-8D09-A8ED51FA34CC}"/>
              </a:ext>
            </a:extLst>
          </p:cNvPr>
          <p:cNvSpPr>
            <a:spLocks noChangeArrowheads="1"/>
          </p:cNvSpPr>
          <p:nvPr/>
        </p:nvSpPr>
        <p:spPr bwMode="auto">
          <a:xfrm>
            <a:off x="3307581" y="4431506"/>
            <a:ext cx="5260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908050" indent="-436563">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304925" indent="-395288">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93863" indent="-38735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93913" indent="-398463">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eaLnBrk="1" hangingPunct="1">
              <a:spcBef>
                <a:spcPct val="0"/>
              </a:spcBef>
              <a:buClrTx/>
              <a:buFontTx/>
              <a:buNone/>
            </a:pPr>
            <a:r>
              <a:rPr lang="en-US" altLang="zh-CN" sz="1600" b="0">
                <a:solidFill>
                  <a:srgbClr val="000000"/>
                </a:solidFill>
                <a:latin typeface="Tahoma" panose="020B0604030504040204" pitchFamily="34" charset="0"/>
                <a:ea typeface="MS PGothic" panose="020B0600070205080204" pitchFamily="34" charset="-128"/>
              </a:rPr>
              <a:t>Current clustering: {X1,X2,X3,X4},{X5,X6,X7,X8,X9,X10}</a:t>
            </a:r>
            <a:endParaRPr lang="en-US" altLang="zh-CN" sz="1800" b="0" i="1">
              <a:solidFill>
                <a:srgbClr val="000000"/>
              </a:solidFill>
              <a:latin typeface="Tahoma" panose="020B0604030504040204" pitchFamily="34" charset="0"/>
              <a:ea typeface="MS PGothic" panose="020B0600070205080204" pitchFamily="34" charset="-128"/>
            </a:endParaRPr>
          </a:p>
        </p:txBody>
      </p:sp>
      <p:pic>
        <p:nvPicPr>
          <p:cNvPr id="5" name="图片 21">
            <a:extLst>
              <a:ext uri="{FF2B5EF4-FFF2-40B4-BE49-F238E27FC236}">
                <a16:creationId xmlns:a16="http://schemas.microsoft.com/office/drawing/2014/main" id="{BF72F7A0-998B-4E91-84EA-291B1A92B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642394"/>
            <a:ext cx="2459037" cy="1573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grpSp>
        <p:nvGrpSpPr>
          <p:cNvPr id="6" name="Group 16">
            <a:extLst>
              <a:ext uri="{FF2B5EF4-FFF2-40B4-BE49-F238E27FC236}">
                <a16:creationId xmlns:a16="http://schemas.microsoft.com/office/drawing/2014/main" id="{554CA501-00D3-42CF-A8D9-E973EB59B35E}"/>
              </a:ext>
            </a:extLst>
          </p:cNvPr>
          <p:cNvGrpSpPr>
            <a:grpSpLocks/>
          </p:cNvGrpSpPr>
          <p:nvPr/>
        </p:nvGrpSpPr>
        <p:grpSpPr bwMode="auto">
          <a:xfrm>
            <a:off x="3591744" y="1170781"/>
            <a:ext cx="5094287" cy="2781300"/>
            <a:chOff x="2240" y="1098"/>
            <a:chExt cx="3209" cy="1752"/>
          </a:xfrm>
        </p:grpSpPr>
        <p:pic>
          <p:nvPicPr>
            <p:cNvPr id="7" name="图片 25">
              <a:extLst>
                <a:ext uri="{FF2B5EF4-FFF2-40B4-BE49-F238E27FC236}">
                  <a16:creationId xmlns:a16="http://schemas.microsoft.com/office/drawing/2014/main" id="{AB434421-60DC-4F51-BBB8-402033C747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0" y="1098"/>
              <a:ext cx="3209" cy="17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sp>
          <p:nvSpPr>
            <p:cNvPr id="8" name="Freeform 12">
              <a:extLst>
                <a:ext uri="{FF2B5EF4-FFF2-40B4-BE49-F238E27FC236}">
                  <a16:creationId xmlns:a16="http://schemas.microsoft.com/office/drawing/2014/main" id="{4C2B2B0B-2578-4B5B-A765-8F9853797207}"/>
                </a:ext>
              </a:extLst>
            </p:cNvPr>
            <p:cNvSpPr>
              <a:spLocks/>
            </p:cNvSpPr>
            <p:nvPr/>
          </p:nvSpPr>
          <p:spPr bwMode="auto">
            <a:xfrm>
              <a:off x="2628" y="1282"/>
              <a:ext cx="984" cy="943"/>
            </a:xfrm>
            <a:custGeom>
              <a:avLst/>
              <a:gdLst>
                <a:gd name="T0" fmla="*/ 301 w 984"/>
                <a:gd name="T1" fmla="*/ 97 h 943"/>
                <a:gd name="T2" fmla="*/ 601 w 984"/>
                <a:gd name="T3" fmla="*/ 25 h 943"/>
                <a:gd name="T4" fmla="*/ 979 w 984"/>
                <a:gd name="T5" fmla="*/ 247 h 943"/>
                <a:gd name="T6" fmla="*/ 629 w 984"/>
                <a:gd name="T7" fmla="*/ 904 h 943"/>
                <a:gd name="T8" fmla="*/ 58 w 984"/>
                <a:gd name="T9" fmla="*/ 482 h 943"/>
                <a:gd name="T10" fmla="*/ 301 w 984"/>
                <a:gd name="T11" fmla="*/ 97 h 943"/>
                <a:gd name="T12" fmla="*/ 0 60000 65536"/>
                <a:gd name="T13" fmla="*/ 0 60000 65536"/>
                <a:gd name="T14" fmla="*/ 0 60000 65536"/>
                <a:gd name="T15" fmla="*/ 0 60000 65536"/>
                <a:gd name="T16" fmla="*/ 0 60000 65536"/>
                <a:gd name="T17" fmla="*/ 0 60000 65536"/>
                <a:gd name="T18" fmla="*/ 0 w 984"/>
                <a:gd name="T19" fmla="*/ 0 h 943"/>
                <a:gd name="T20" fmla="*/ 984 w 984"/>
                <a:gd name="T21" fmla="*/ 943 h 943"/>
              </a:gdLst>
              <a:ahLst/>
              <a:cxnLst>
                <a:cxn ang="T12">
                  <a:pos x="T0" y="T1"/>
                </a:cxn>
                <a:cxn ang="T13">
                  <a:pos x="T2" y="T3"/>
                </a:cxn>
                <a:cxn ang="T14">
                  <a:pos x="T4" y="T5"/>
                </a:cxn>
                <a:cxn ang="T15">
                  <a:pos x="T6" y="T7"/>
                </a:cxn>
                <a:cxn ang="T16">
                  <a:pos x="T8" y="T9"/>
                </a:cxn>
                <a:cxn ang="T17">
                  <a:pos x="T10" y="T11"/>
                </a:cxn>
              </a:cxnLst>
              <a:rect l="T18" t="T19" r="T20" b="T21"/>
              <a:pathLst>
                <a:path w="984" h="943">
                  <a:moveTo>
                    <a:pt x="301" y="97"/>
                  </a:moveTo>
                  <a:cubicBezTo>
                    <a:pt x="392" y="21"/>
                    <a:pt x="488" y="0"/>
                    <a:pt x="601" y="25"/>
                  </a:cubicBezTo>
                  <a:cubicBezTo>
                    <a:pt x="714" y="50"/>
                    <a:pt x="974" y="101"/>
                    <a:pt x="979" y="247"/>
                  </a:cubicBezTo>
                  <a:cubicBezTo>
                    <a:pt x="984" y="393"/>
                    <a:pt x="782" y="865"/>
                    <a:pt x="629" y="904"/>
                  </a:cubicBezTo>
                  <a:cubicBezTo>
                    <a:pt x="476" y="943"/>
                    <a:pt x="116" y="615"/>
                    <a:pt x="58" y="482"/>
                  </a:cubicBezTo>
                  <a:cubicBezTo>
                    <a:pt x="0" y="349"/>
                    <a:pt x="210" y="173"/>
                    <a:pt x="301" y="97"/>
                  </a:cubicBezTo>
                  <a:close/>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 name="Freeform 13">
              <a:extLst>
                <a:ext uri="{FF2B5EF4-FFF2-40B4-BE49-F238E27FC236}">
                  <a16:creationId xmlns:a16="http://schemas.microsoft.com/office/drawing/2014/main" id="{F4C8C290-C1D1-4281-9BE0-5E40848DFC98}"/>
                </a:ext>
              </a:extLst>
            </p:cNvPr>
            <p:cNvSpPr>
              <a:spLocks/>
            </p:cNvSpPr>
            <p:nvPr/>
          </p:nvSpPr>
          <p:spPr bwMode="auto">
            <a:xfrm>
              <a:off x="3750" y="1560"/>
              <a:ext cx="895" cy="990"/>
            </a:xfrm>
            <a:custGeom>
              <a:avLst/>
              <a:gdLst>
                <a:gd name="T0" fmla="*/ 72 w 895"/>
                <a:gd name="T1" fmla="*/ 804 h 990"/>
                <a:gd name="T2" fmla="*/ 64 w 895"/>
                <a:gd name="T3" fmla="*/ 262 h 990"/>
                <a:gd name="T4" fmla="*/ 457 w 895"/>
                <a:gd name="T5" fmla="*/ 4 h 990"/>
                <a:gd name="T6" fmla="*/ 864 w 895"/>
                <a:gd name="T7" fmla="*/ 283 h 990"/>
                <a:gd name="T8" fmla="*/ 272 w 895"/>
                <a:gd name="T9" fmla="*/ 904 h 990"/>
                <a:gd name="T10" fmla="*/ 72 w 895"/>
                <a:gd name="T11" fmla="*/ 804 h 990"/>
                <a:gd name="T12" fmla="*/ 0 60000 65536"/>
                <a:gd name="T13" fmla="*/ 0 60000 65536"/>
                <a:gd name="T14" fmla="*/ 0 60000 65536"/>
                <a:gd name="T15" fmla="*/ 0 60000 65536"/>
                <a:gd name="T16" fmla="*/ 0 60000 65536"/>
                <a:gd name="T17" fmla="*/ 0 60000 65536"/>
                <a:gd name="T18" fmla="*/ 0 w 895"/>
                <a:gd name="T19" fmla="*/ 0 h 990"/>
                <a:gd name="T20" fmla="*/ 895 w 895"/>
                <a:gd name="T21" fmla="*/ 990 h 990"/>
              </a:gdLst>
              <a:ahLst/>
              <a:cxnLst>
                <a:cxn ang="T12">
                  <a:pos x="T0" y="T1"/>
                </a:cxn>
                <a:cxn ang="T13">
                  <a:pos x="T2" y="T3"/>
                </a:cxn>
                <a:cxn ang="T14">
                  <a:pos x="T4" y="T5"/>
                </a:cxn>
                <a:cxn ang="T15">
                  <a:pos x="T6" y="T7"/>
                </a:cxn>
                <a:cxn ang="T16">
                  <a:pos x="T8" y="T9"/>
                </a:cxn>
                <a:cxn ang="T17">
                  <a:pos x="T10" y="T11"/>
                </a:cxn>
              </a:cxnLst>
              <a:rect l="T18" t="T19" r="T20" b="T21"/>
              <a:pathLst>
                <a:path w="895" h="990">
                  <a:moveTo>
                    <a:pt x="72" y="804"/>
                  </a:moveTo>
                  <a:cubicBezTo>
                    <a:pt x="37" y="697"/>
                    <a:pt x="0" y="395"/>
                    <a:pt x="64" y="262"/>
                  </a:cubicBezTo>
                  <a:cubicBezTo>
                    <a:pt x="128" y="129"/>
                    <a:pt x="324" y="0"/>
                    <a:pt x="457" y="4"/>
                  </a:cubicBezTo>
                  <a:cubicBezTo>
                    <a:pt x="590" y="8"/>
                    <a:pt x="895" y="133"/>
                    <a:pt x="864" y="283"/>
                  </a:cubicBezTo>
                  <a:cubicBezTo>
                    <a:pt x="833" y="433"/>
                    <a:pt x="402" y="818"/>
                    <a:pt x="272" y="904"/>
                  </a:cubicBezTo>
                  <a:cubicBezTo>
                    <a:pt x="142" y="990"/>
                    <a:pt x="107" y="911"/>
                    <a:pt x="72" y="804"/>
                  </a:cubicBezTo>
                  <a:close/>
                </a:path>
              </a:pathLst>
            </a:custGeom>
            <a:noFill/>
            <a:ln w="12700">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0" name="Rectangle 14">
            <a:extLst>
              <a:ext uri="{FF2B5EF4-FFF2-40B4-BE49-F238E27FC236}">
                <a16:creationId xmlns:a16="http://schemas.microsoft.com/office/drawing/2014/main" id="{389C0ADD-F092-4096-AB9E-D249B4CC0170}"/>
              </a:ext>
            </a:extLst>
          </p:cNvPr>
          <p:cNvSpPr>
            <a:spLocks noChangeArrowheads="1"/>
          </p:cNvSpPr>
          <p:nvPr/>
        </p:nvSpPr>
        <p:spPr bwMode="auto">
          <a:xfrm>
            <a:off x="1161281" y="5152231"/>
            <a:ext cx="7297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908050" indent="-436563">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304925" indent="-395288">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93863" indent="-38735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93913" indent="-398463">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eaLnBrk="1" hangingPunct="1">
              <a:spcBef>
                <a:spcPct val="0"/>
              </a:spcBef>
              <a:buClrTx/>
              <a:buFontTx/>
              <a:buNone/>
            </a:pPr>
            <a:r>
              <a:rPr lang="en-US" altLang="zh-CN" sz="2400" b="0" dirty="0">
                <a:solidFill>
                  <a:srgbClr val="0070C0"/>
                </a:solidFill>
                <a:latin typeface="Tahoma" panose="020B0604030504040204" pitchFamily="34" charset="0"/>
                <a:ea typeface="MS PGothic" panose="020B0600070205080204" pitchFamily="34" charset="-128"/>
              </a:rPr>
              <a:t>No change in medoids yields better quality </a:t>
            </a:r>
            <a:r>
              <a:rPr lang="en-US" altLang="zh-CN" sz="2400" b="0" dirty="0">
                <a:solidFill>
                  <a:srgbClr val="0070C0"/>
                </a:solidFill>
                <a:latin typeface="Tahoma" panose="020B0604030504040204" pitchFamily="34" charset="0"/>
                <a:ea typeface="MS PGothic" panose="020B0600070205080204" pitchFamily="34" charset="-128"/>
                <a:sym typeface="Symbol" panose="05050102010706020507" pitchFamily="18" charset="2"/>
              </a:rPr>
              <a:t> DONE!</a:t>
            </a:r>
            <a:endParaRPr lang="en-US" altLang="zh-CN" sz="2000" b="0" i="1" dirty="0">
              <a:solidFill>
                <a:srgbClr val="0070C0"/>
              </a:solidFill>
              <a:latin typeface="Tahoma" panose="020B0604030504040204" pitchFamily="34" charset="0"/>
              <a:ea typeface="MS PGothic" panose="020B0600070205080204" pitchFamily="34" charset="-128"/>
            </a:endParaRPr>
          </a:p>
        </p:txBody>
      </p:sp>
    </p:spTree>
    <p:extLst>
      <p:ext uri="{BB962C8B-B14F-4D97-AF65-F5344CB8AC3E}">
        <p14:creationId xmlns:p14="http://schemas.microsoft.com/office/powerpoint/2010/main" val="1089168671"/>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6.3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划分方法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PAM: A Typical K-Medoids Algorithm</a:t>
            </a:r>
          </a:p>
        </p:txBody>
      </p:sp>
      <p:sp>
        <p:nvSpPr>
          <p:cNvPr id="3" name="内容占位符 2">
            <a:extLst>
              <a:ext uri="{FF2B5EF4-FFF2-40B4-BE49-F238E27FC236}">
                <a16:creationId xmlns:a16="http://schemas.microsoft.com/office/drawing/2014/main" id="{AC9EB05E-C520-4971-A2AF-18D7C2DDF938}"/>
              </a:ext>
            </a:extLst>
          </p:cNvPr>
          <p:cNvSpPr txBox="1">
            <a:spLocks/>
          </p:cNvSpPr>
          <p:nvPr/>
        </p:nvSpPr>
        <p:spPr>
          <a:xfrm>
            <a:off x="457200" y="1166019"/>
            <a:ext cx="8229600" cy="45259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600"/>
              </a:spcBef>
              <a:buSzPct val="100000"/>
              <a:buFont typeface="Wingdings" panose="05000000000000000000" pitchFamily="2" charset="2"/>
              <a:buChar char="n"/>
              <a:defRPr/>
            </a:pPr>
            <a:r>
              <a:rPr lang="zh-CN" altLang="en-US" sz="2800" b="0" kern="1200" dirty="0">
                <a:solidFill>
                  <a:srgbClr val="0070C0"/>
                </a:solidFill>
                <a:latin typeface="方正兰亭中黑_GBK" panose="02000000000000000000" pitchFamily="2" charset="-122"/>
                <a:ea typeface="方正兰亭中黑_GBK" panose="02000000000000000000" pitchFamily="2" charset="-122"/>
                <a:cs typeface="Calibri" pitchFamily="34" charset="0"/>
              </a:rPr>
              <a:t>当存在噪声和离群点时，</a:t>
            </a:r>
            <a:r>
              <a:rPr lang="en-US" altLang="ko-KR" sz="2800" b="0" kern="0" dirty="0">
                <a:latin typeface="Calibri" pitchFamily="34" charset="0"/>
                <a:ea typeface="Gulim" pitchFamily="34" charset="-127"/>
                <a:cs typeface="Calibri" pitchFamily="34" charset="0"/>
              </a:rPr>
              <a:t> </a:t>
            </a:r>
            <a:r>
              <a:rPr lang="en-US" altLang="zh-CN" sz="2800" b="0" kern="0" dirty="0">
                <a:solidFill>
                  <a:srgbClr val="FF0000"/>
                </a:solidFill>
                <a:latin typeface="Calibri" pitchFamily="34" charset="0"/>
                <a:ea typeface="Gulim" pitchFamily="34" charset="-127"/>
                <a:cs typeface="Calibri" pitchFamily="34" charset="0"/>
              </a:rPr>
              <a:t>k</a:t>
            </a:r>
            <a:r>
              <a:rPr lang="en-US" altLang="ko-KR" sz="2800" b="0" kern="0" dirty="0">
                <a:solidFill>
                  <a:srgbClr val="FF0000"/>
                </a:solidFill>
                <a:latin typeface="Calibri" pitchFamily="34" charset="0"/>
                <a:ea typeface="Gulim" pitchFamily="34" charset="-127"/>
                <a:cs typeface="Calibri" pitchFamily="34" charset="0"/>
              </a:rPr>
              <a:t>-</a:t>
            </a:r>
            <a:r>
              <a:rPr lang="en-US" altLang="zh-CN" sz="2800" b="0" kern="0" dirty="0">
                <a:solidFill>
                  <a:srgbClr val="FF0000"/>
                </a:solidFill>
                <a:latin typeface="Calibri" pitchFamily="34" charset="0"/>
                <a:ea typeface="Gulim" pitchFamily="34" charset="-127"/>
                <a:cs typeface="Calibri" pitchFamily="34" charset="0"/>
              </a:rPr>
              <a:t>m</a:t>
            </a:r>
            <a:r>
              <a:rPr lang="en-US" altLang="ko-KR" sz="2800" b="0" kern="0" dirty="0">
                <a:solidFill>
                  <a:srgbClr val="FF0000"/>
                </a:solidFill>
                <a:latin typeface="Calibri" pitchFamily="34" charset="0"/>
                <a:ea typeface="Gulim" pitchFamily="34" charset="-127"/>
                <a:cs typeface="Calibri" pitchFamily="34" charset="0"/>
              </a:rPr>
              <a:t>edoids</a:t>
            </a:r>
            <a:r>
              <a:rPr lang="zh-CN" altLang="en-US" sz="2800" b="0" dirty="0">
                <a:solidFill>
                  <a:srgbClr val="0070C0"/>
                </a:solidFill>
                <a:latin typeface="方正兰亭中黑_GBK" panose="02000000000000000000" pitchFamily="2" charset="-122"/>
                <a:ea typeface="方正兰亭中黑_GBK" panose="02000000000000000000" pitchFamily="2" charset="-122"/>
                <a:cs typeface="Calibri" pitchFamily="34" charset="0"/>
              </a:rPr>
              <a:t>比</a:t>
            </a:r>
            <a:r>
              <a:rPr lang="en-US" altLang="zh-CN" sz="2800" b="0" kern="0" dirty="0">
                <a:solidFill>
                  <a:srgbClr val="FF0000"/>
                </a:solidFill>
                <a:latin typeface="Calibri" pitchFamily="34" charset="0"/>
                <a:ea typeface="Gulim" pitchFamily="34" charset="-127"/>
                <a:cs typeface="Calibri" pitchFamily="34" charset="0"/>
              </a:rPr>
              <a:t>k-means</a:t>
            </a:r>
            <a:r>
              <a:rPr lang="zh-CN" altLang="en-US" sz="2800" b="0" dirty="0">
                <a:solidFill>
                  <a:srgbClr val="0070C0"/>
                </a:solidFill>
                <a:latin typeface="方正兰亭中黑_GBK" panose="02000000000000000000" pitchFamily="2" charset="-122"/>
                <a:ea typeface="方正兰亭中黑_GBK" panose="02000000000000000000" pitchFamily="2" charset="-122"/>
                <a:cs typeface="Calibri" pitchFamily="34" charset="0"/>
              </a:rPr>
              <a:t>更加鲁棒</a:t>
            </a:r>
            <a:endParaRPr lang="en-US" altLang="zh-CN" sz="2800" b="0" dirty="0">
              <a:solidFill>
                <a:srgbClr val="0070C0"/>
              </a:solidFill>
              <a:latin typeface="方正兰亭中黑_GBK" panose="02000000000000000000" pitchFamily="2" charset="-122"/>
              <a:ea typeface="方正兰亭中黑_GBK" panose="02000000000000000000" pitchFamily="2" charset="-122"/>
              <a:cs typeface="Calibri" pitchFamily="34" charset="0"/>
            </a:endParaRPr>
          </a:p>
          <a:p>
            <a:pPr lvl="1" eaLnBrk="1" hangingPunct="1">
              <a:lnSpc>
                <a:spcPct val="120000"/>
              </a:lnSpc>
              <a:spcBef>
                <a:spcPts val="600"/>
              </a:spcBef>
              <a:buFont typeface="Wingdings" panose="05000000000000000000" pitchFamily="2" charset="2"/>
              <a:buChar char="ü"/>
              <a:defRPr/>
            </a:pPr>
            <a:r>
              <a:rPr lang="zh-CN" altLang="en-US" sz="2400" b="0" kern="0" dirty="0"/>
              <a:t>中心点较少的受离群点影响</a:t>
            </a:r>
            <a:endParaRPr lang="en-US" altLang="zh-CN" sz="2400" b="0" kern="0" dirty="0"/>
          </a:p>
          <a:p>
            <a:pPr eaLnBrk="1" hangingPunct="1">
              <a:lnSpc>
                <a:spcPct val="130000"/>
              </a:lnSpc>
              <a:spcBef>
                <a:spcPts val="600"/>
              </a:spcBef>
              <a:buSzPct val="100000"/>
              <a:buFont typeface="Wingdings" panose="05000000000000000000" pitchFamily="2" charset="2"/>
              <a:buChar char="n"/>
              <a:defRPr/>
            </a:pPr>
            <a:r>
              <a:rPr lang="en-US" altLang="zh-CN" sz="2800" b="0" kern="0" dirty="0">
                <a:solidFill>
                  <a:srgbClr val="FF0000"/>
                </a:solidFill>
                <a:latin typeface="Calibri" pitchFamily="34" charset="0"/>
                <a:ea typeface="Gulim" pitchFamily="34" charset="-127"/>
                <a:cs typeface="Calibri" pitchFamily="34" charset="0"/>
              </a:rPr>
              <a:t>k</a:t>
            </a:r>
            <a:r>
              <a:rPr lang="en-US" altLang="ko-KR" sz="2800" b="0" kern="0" dirty="0">
                <a:solidFill>
                  <a:srgbClr val="FF0000"/>
                </a:solidFill>
                <a:latin typeface="Calibri" pitchFamily="34" charset="0"/>
                <a:ea typeface="Gulim" pitchFamily="34" charset="-127"/>
                <a:cs typeface="Calibri" pitchFamily="34" charset="0"/>
              </a:rPr>
              <a:t>-</a:t>
            </a:r>
            <a:r>
              <a:rPr lang="en-US" altLang="zh-CN" sz="2800" b="0" kern="0" dirty="0">
                <a:solidFill>
                  <a:srgbClr val="FF0000"/>
                </a:solidFill>
                <a:latin typeface="Calibri" pitchFamily="34" charset="0"/>
                <a:ea typeface="Gulim" pitchFamily="34" charset="-127"/>
                <a:cs typeface="Calibri" pitchFamily="34" charset="0"/>
              </a:rPr>
              <a:t>m</a:t>
            </a:r>
            <a:r>
              <a:rPr lang="en-US" altLang="ko-KR" sz="2800" b="0" kern="0" dirty="0">
                <a:solidFill>
                  <a:srgbClr val="FF0000"/>
                </a:solidFill>
                <a:latin typeface="Calibri" pitchFamily="34" charset="0"/>
                <a:ea typeface="Gulim" pitchFamily="34" charset="-127"/>
                <a:cs typeface="Calibri" pitchFamily="34" charset="0"/>
              </a:rPr>
              <a:t>edoids</a:t>
            </a:r>
            <a:r>
              <a:rPr lang="zh-CN" altLang="en-US" sz="2800" b="0" dirty="0">
                <a:solidFill>
                  <a:srgbClr val="0070C0"/>
                </a:solidFill>
                <a:latin typeface="方正兰亭中黑_GBK" panose="02000000000000000000" pitchFamily="2" charset="-122"/>
                <a:ea typeface="方正兰亭中黑_GBK" panose="02000000000000000000" pitchFamily="2" charset="-122"/>
                <a:cs typeface="Calibri" pitchFamily="34" charset="0"/>
              </a:rPr>
              <a:t>方法的执行代价比</a:t>
            </a:r>
            <a:r>
              <a:rPr lang="en-US" altLang="zh-CN" sz="2800" b="0" kern="0" dirty="0">
                <a:solidFill>
                  <a:srgbClr val="FF0000"/>
                </a:solidFill>
                <a:latin typeface="Calibri" pitchFamily="34" charset="0"/>
                <a:ea typeface="Gulim" pitchFamily="34" charset="-127"/>
                <a:cs typeface="Calibri" pitchFamily="34" charset="0"/>
              </a:rPr>
              <a:t>k-means</a:t>
            </a:r>
            <a:r>
              <a:rPr lang="zh-CN" altLang="en-US" sz="2800" b="0" dirty="0">
                <a:solidFill>
                  <a:srgbClr val="0070C0"/>
                </a:solidFill>
                <a:latin typeface="方正兰亭中黑_GBK" panose="02000000000000000000" pitchFamily="2" charset="-122"/>
                <a:ea typeface="方正兰亭中黑_GBK" panose="02000000000000000000" pitchFamily="2" charset="-122"/>
                <a:cs typeface="Calibri" pitchFamily="34" charset="0"/>
              </a:rPr>
              <a:t>方法要高</a:t>
            </a:r>
            <a:endParaRPr lang="en-US" altLang="zh-CN" sz="2800" b="0" dirty="0">
              <a:solidFill>
                <a:srgbClr val="0070C0"/>
              </a:solidFill>
              <a:latin typeface="方正兰亭中黑_GBK" panose="02000000000000000000" pitchFamily="2" charset="-122"/>
              <a:ea typeface="方正兰亭中黑_GBK" panose="02000000000000000000" pitchFamily="2" charset="-122"/>
              <a:cs typeface="Calibri" pitchFamily="34" charset="0"/>
            </a:endParaRPr>
          </a:p>
          <a:p>
            <a:pPr lvl="1" eaLnBrk="1" hangingPunct="1">
              <a:lnSpc>
                <a:spcPct val="120000"/>
              </a:lnSpc>
              <a:spcBef>
                <a:spcPts val="600"/>
              </a:spcBef>
              <a:buFont typeface="Wingdings" panose="05000000000000000000" pitchFamily="2" charset="2"/>
              <a:buChar char="ü"/>
              <a:defRPr/>
            </a:pPr>
            <a:r>
              <a:rPr lang="en-US" altLang="zh-CN" sz="2400" b="0" kern="0" dirty="0">
                <a:solidFill>
                  <a:srgbClr val="0070C0"/>
                </a:solidFill>
                <a:latin typeface="Calibri" pitchFamily="34" charset="0"/>
                <a:cs typeface="Calibri" pitchFamily="34" charset="0"/>
              </a:rPr>
              <a:t>k-means</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方法：</a:t>
            </a:r>
            <a:r>
              <a:rPr lang="en-US" altLang="zh-CN"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 </a:t>
            </a:r>
            <a:r>
              <a:rPr lang="en-US" altLang="zh-CN" sz="2400" b="0" i="1" kern="0" dirty="0">
                <a:solidFill>
                  <a:srgbClr val="0000FF"/>
                </a:solidFill>
                <a:effectLst>
                  <a:outerShdw blurRad="38100" dist="38100" dir="2700000" algn="tl">
                    <a:srgbClr val="000000">
                      <a:alpha val="43137"/>
                    </a:srgbClr>
                  </a:outerShdw>
                </a:effectLst>
                <a:latin typeface="Calibri" pitchFamily="34" charset="0"/>
                <a:cs typeface="Calibri" pitchFamily="34" charset="0"/>
              </a:rPr>
              <a:t>O(</a:t>
            </a:r>
            <a:r>
              <a:rPr lang="en-US" altLang="zh-CN" sz="2400" b="0" i="1" kern="0" dirty="0" err="1">
                <a:solidFill>
                  <a:srgbClr val="0000FF"/>
                </a:solidFill>
                <a:effectLst>
                  <a:outerShdw blurRad="38100" dist="38100" dir="2700000" algn="tl">
                    <a:srgbClr val="000000">
                      <a:alpha val="43137"/>
                    </a:srgbClr>
                  </a:outerShdw>
                </a:effectLst>
                <a:latin typeface="Calibri" pitchFamily="34" charset="0"/>
                <a:cs typeface="Calibri" pitchFamily="34" charset="0"/>
              </a:rPr>
              <a:t>nkt</a:t>
            </a:r>
            <a:r>
              <a:rPr lang="en-US" altLang="zh-CN" sz="2400" b="0" i="1" kern="0" dirty="0">
                <a:solidFill>
                  <a:srgbClr val="0000FF"/>
                </a:solidFill>
                <a:effectLst>
                  <a:outerShdw blurRad="38100" dist="38100" dir="2700000" algn="tl">
                    <a:srgbClr val="000000">
                      <a:alpha val="43137"/>
                    </a:srgbClr>
                  </a:outerShdw>
                </a:effectLst>
                <a:latin typeface="Calibri" pitchFamily="34" charset="0"/>
                <a:cs typeface="Calibri" pitchFamily="34" charset="0"/>
              </a:rPr>
              <a:t>)</a:t>
            </a:r>
          </a:p>
          <a:p>
            <a:pPr lvl="1" eaLnBrk="1" hangingPunct="1">
              <a:lnSpc>
                <a:spcPct val="120000"/>
              </a:lnSpc>
              <a:spcBef>
                <a:spcPts val="600"/>
              </a:spcBef>
              <a:buFont typeface="Wingdings" panose="05000000000000000000" pitchFamily="2" charset="2"/>
              <a:buChar char="ü"/>
              <a:defRPr/>
            </a:pPr>
            <a:r>
              <a:rPr lang="en-US" altLang="zh-CN" sz="2400" b="0" kern="0" dirty="0">
                <a:solidFill>
                  <a:srgbClr val="0070C0"/>
                </a:solidFill>
                <a:latin typeface="Calibri" pitchFamily="34" charset="0"/>
                <a:cs typeface="Calibri" pitchFamily="34" charset="0"/>
              </a:rPr>
              <a:t>k-medoids</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方法：</a:t>
            </a:r>
            <a:r>
              <a:rPr lang="en-US" altLang="zh-CN" sz="2400" b="0" i="1" kern="0" dirty="0">
                <a:solidFill>
                  <a:srgbClr val="0000FF"/>
                </a:solidFill>
                <a:effectLst>
                  <a:outerShdw blurRad="38100" dist="38100" dir="2700000" algn="tl">
                    <a:srgbClr val="000000">
                      <a:alpha val="43137"/>
                    </a:srgbClr>
                  </a:outerShdw>
                </a:effectLst>
                <a:latin typeface="Calibri" pitchFamily="34" charset="0"/>
                <a:cs typeface="Calibri" pitchFamily="34" charset="0"/>
              </a:rPr>
              <a:t>O(k(n-k)</a:t>
            </a:r>
            <a:r>
              <a:rPr lang="en-US" altLang="zh-CN" sz="2400" b="0" i="1" kern="0" baseline="30000" dirty="0">
                <a:solidFill>
                  <a:srgbClr val="0000FF"/>
                </a:solidFill>
                <a:effectLst>
                  <a:outerShdw blurRad="38100" dist="38100" dir="2700000" algn="tl">
                    <a:srgbClr val="000000">
                      <a:alpha val="43137"/>
                    </a:srgbClr>
                  </a:outerShdw>
                </a:effectLst>
                <a:latin typeface="Calibri" pitchFamily="34" charset="0"/>
                <a:cs typeface="Calibri" pitchFamily="34" charset="0"/>
              </a:rPr>
              <a:t>2</a:t>
            </a:r>
            <a:r>
              <a:rPr lang="en-US" altLang="zh-CN" sz="2400" b="0" i="1" kern="0" dirty="0">
                <a:solidFill>
                  <a:srgbClr val="0000FF"/>
                </a:solidFill>
                <a:effectLst>
                  <a:outerShdw blurRad="38100" dist="38100" dir="2700000" algn="tl">
                    <a:srgbClr val="000000">
                      <a:alpha val="43137"/>
                    </a:srgbClr>
                  </a:outerShdw>
                </a:effectLst>
                <a:latin typeface="Calibri" pitchFamily="34" charset="0"/>
                <a:cs typeface="Calibri" pitchFamily="34" charset="0"/>
              </a:rPr>
              <a:t>)</a:t>
            </a:r>
          </a:p>
          <a:p>
            <a:pPr eaLnBrk="1" hangingPunct="1">
              <a:lnSpc>
                <a:spcPct val="130000"/>
              </a:lnSpc>
              <a:spcBef>
                <a:spcPts val="600"/>
              </a:spcBef>
              <a:buSzPct val="100000"/>
              <a:buFont typeface="Wingdings" panose="05000000000000000000" pitchFamily="2" charset="2"/>
              <a:buChar char="n"/>
              <a:defRPr/>
            </a:pPr>
            <a:r>
              <a:rPr lang="zh-CN" altLang="en-US" sz="2800" b="0" dirty="0">
                <a:solidFill>
                  <a:srgbClr val="0070C0"/>
                </a:solidFill>
                <a:latin typeface="方正兰亭中黑_GBK" panose="02000000000000000000" pitchFamily="2" charset="-122"/>
                <a:ea typeface="方正兰亭中黑_GBK" panose="02000000000000000000" pitchFamily="2" charset="-122"/>
                <a:cs typeface="Calibri" pitchFamily="34" charset="0"/>
              </a:rPr>
              <a:t>两种方法都要用户指定簇的数目</a:t>
            </a:r>
            <a:r>
              <a:rPr lang="en-US" altLang="zh-CN" sz="2800" b="0" i="1" kern="1200" dirty="0">
                <a:solidFill>
                  <a:srgbClr val="0000FF"/>
                </a:solidFill>
                <a:latin typeface="Calibri" pitchFamily="34" charset="0"/>
                <a:cs typeface="Calibri" pitchFamily="34" charset="0"/>
              </a:rPr>
              <a:t>k</a:t>
            </a:r>
            <a:endParaRPr lang="zh-CN" altLang="en-US" sz="2800" b="0" i="1" kern="1200" dirty="0">
              <a:solidFill>
                <a:srgbClr val="0000FF"/>
              </a:solidFill>
              <a:latin typeface="Calibri" pitchFamily="34" charset="0"/>
              <a:cs typeface="Calibri" pitchFamily="34" charset="0"/>
            </a:endParaRPr>
          </a:p>
        </p:txBody>
      </p:sp>
    </p:spTree>
    <p:extLst>
      <p:ext uri="{BB962C8B-B14F-4D97-AF65-F5344CB8AC3E}">
        <p14:creationId xmlns:p14="http://schemas.microsoft.com/office/powerpoint/2010/main" val="2716339648"/>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646331"/>
          </a:xfrm>
          <a:prstGeom prst="rect">
            <a:avLst/>
          </a:prstGeom>
        </p:spPr>
        <p:txBody>
          <a:bodyPr wrap="square">
            <a:spAutoFit/>
          </a:bodyPr>
          <a:lstStyle/>
          <a:p>
            <a:pPr algn="ct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本章内容</a:t>
            </a:r>
            <a:endPar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6" name="内容占位符 2">
            <a:extLst>
              <a:ext uri="{FF2B5EF4-FFF2-40B4-BE49-F238E27FC236}">
                <a16:creationId xmlns:a16="http://schemas.microsoft.com/office/drawing/2014/main" id="{B9E30321-BB50-45A3-826C-9D54F1EEEE92}"/>
              </a:ext>
            </a:extLst>
          </p:cNvPr>
          <p:cNvSpPr txBox="1">
            <a:spLocks noChangeArrowheads="1"/>
          </p:cNvSpPr>
          <p:nvPr/>
        </p:nvSpPr>
        <p:spPr>
          <a:xfrm>
            <a:off x="611560" y="1094492"/>
            <a:ext cx="8137525" cy="29825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20000"/>
              </a:lnSpc>
              <a:spcBef>
                <a:spcPts val="600"/>
              </a:spcBef>
              <a:buFont typeface="Wingdings" panose="05000000000000000000" pitchFamily="2" charset="2"/>
              <a:buNone/>
            </a:pPr>
            <a:r>
              <a:rPr lang="en-US" altLang="zh-CN" sz="2800" b="0" kern="0" dirty="0">
                <a:solidFill>
                  <a:srgbClr val="0070C0"/>
                </a:solidFill>
                <a:latin typeface="Times New Roman" panose="02020603050405020304" pitchFamily="18" charset="0"/>
                <a:cs typeface="Times New Roman" panose="02020603050405020304" pitchFamily="18" charset="0"/>
              </a:rPr>
              <a:t>6.1  </a:t>
            </a:r>
            <a:r>
              <a:rPr lang="zh-CN" altLang="zh-CN" sz="2800" b="0" kern="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rPr>
              <a:t>什么是聚类分析</a:t>
            </a:r>
          </a:p>
          <a:p>
            <a:pPr marL="0" indent="0" eaLnBrk="1" hangingPunct="1">
              <a:lnSpc>
                <a:spcPct val="120000"/>
              </a:lnSpc>
              <a:spcBef>
                <a:spcPts val="600"/>
              </a:spcBef>
              <a:buFont typeface="Wingdings" panose="05000000000000000000" pitchFamily="2" charset="2"/>
              <a:buNone/>
            </a:pPr>
            <a:r>
              <a:rPr lang="en-US" altLang="zh-CN" sz="2800" b="0" kern="0" dirty="0">
                <a:solidFill>
                  <a:srgbClr val="0070C0"/>
                </a:solidFill>
                <a:latin typeface="Times New Roman" panose="02020603050405020304" pitchFamily="18" charset="0"/>
                <a:cs typeface="Times New Roman" panose="02020603050405020304" pitchFamily="18" charset="0"/>
              </a:rPr>
              <a:t>6.2  </a:t>
            </a:r>
            <a:r>
              <a:rPr lang="zh-CN" altLang="zh-CN" sz="2800" b="0" kern="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rPr>
              <a:t>聚类分析中的数据类型</a:t>
            </a:r>
          </a:p>
          <a:p>
            <a:pPr marL="0" indent="0" eaLnBrk="1" hangingPunct="1">
              <a:lnSpc>
                <a:spcPct val="120000"/>
              </a:lnSpc>
              <a:spcBef>
                <a:spcPts val="600"/>
              </a:spcBef>
              <a:buFont typeface="Wingdings" panose="05000000000000000000" pitchFamily="2" charset="2"/>
              <a:buNone/>
            </a:pPr>
            <a:r>
              <a:rPr lang="en-US" altLang="zh-CN" sz="2800" b="0" kern="0" dirty="0">
                <a:solidFill>
                  <a:srgbClr val="0070C0"/>
                </a:solidFill>
                <a:latin typeface="Times New Roman" panose="02020603050405020304" pitchFamily="18" charset="0"/>
                <a:cs typeface="Times New Roman" panose="02020603050405020304" pitchFamily="18" charset="0"/>
              </a:rPr>
              <a:t>6.3  </a:t>
            </a:r>
            <a:r>
              <a:rPr lang="zh-CN" altLang="zh-CN" sz="2800" b="0" kern="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rPr>
              <a:t>划分方法</a:t>
            </a:r>
          </a:p>
          <a:p>
            <a:pPr marL="0" indent="0" eaLnBrk="1" hangingPunct="1">
              <a:lnSpc>
                <a:spcPct val="120000"/>
              </a:lnSpc>
              <a:spcBef>
                <a:spcPts val="600"/>
              </a:spcBef>
              <a:buFont typeface="Wingdings" panose="05000000000000000000" pitchFamily="2" charset="2"/>
              <a:buNone/>
            </a:pPr>
            <a:r>
              <a:rPr lang="en-US" altLang="zh-CN" sz="2800" b="0" kern="0" dirty="0">
                <a:solidFill>
                  <a:srgbClr val="FF0000"/>
                </a:solidFill>
                <a:latin typeface="Times New Roman" panose="02020603050405020304" pitchFamily="18" charset="0"/>
                <a:cs typeface="Times New Roman" panose="02020603050405020304" pitchFamily="18" charset="0"/>
              </a:rPr>
              <a:t>6.4  </a:t>
            </a:r>
            <a:r>
              <a:rPr lang="zh-CN" altLang="zh-CN" sz="2800" b="0" kern="0" dirty="0">
                <a:solidFill>
                  <a:srgbClr val="FF0000"/>
                </a:solidFill>
                <a:latin typeface="方正兰亭中黑_GBK" panose="02000000000000000000" pitchFamily="2" charset="-122"/>
                <a:ea typeface="方正兰亭中黑_GBK" panose="02000000000000000000" pitchFamily="2" charset="-122"/>
                <a:cs typeface="Times New Roman" panose="02020603050405020304" pitchFamily="18" charset="0"/>
              </a:rPr>
              <a:t>层次方法</a:t>
            </a:r>
          </a:p>
          <a:p>
            <a:pPr marL="0" indent="0" eaLnBrk="1" hangingPunct="1">
              <a:lnSpc>
                <a:spcPct val="120000"/>
              </a:lnSpc>
              <a:spcBef>
                <a:spcPts val="600"/>
              </a:spcBef>
              <a:buFont typeface="Wingdings" panose="05000000000000000000" pitchFamily="2" charset="2"/>
              <a:buNone/>
            </a:pPr>
            <a:r>
              <a:rPr lang="en-US" altLang="zh-CN" sz="2800" b="0" kern="0" dirty="0">
                <a:solidFill>
                  <a:srgbClr val="0070C0"/>
                </a:solidFill>
                <a:latin typeface="Times New Roman" panose="02020603050405020304" pitchFamily="18" charset="0"/>
                <a:cs typeface="Times New Roman" panose="02020603050405020304" pitchFamily="18" charset="0"/>
              </a:rPr>
              <a:t>6.5  </a:t>
            </a:r>
            <a:r>
              <a:rPr lang="zh-CN" altLang="zh-CN" sz="2800" b="0" kern="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rPr>
              <a:t>基于密度的方法</a:t>
            </a:r>
          </a:p>
        </p:txBody>
      </p:sp>
    </p:spTree>
    <p:extLst>
      <p:ext uri="{BB962C8B-B14F-4D97-AF65-F5344CB8AC3E}">
        <p14:creationId xmlns:p14="http://schemas.microsoft.com/office/powerpoint/2010/main" val="4274161617"/>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6.4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层次方法</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en-US" altLang="zh-CN" sz="3600" b="0" kern="0"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Hierarchical Methods</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CD2C313B-99AA-4810-AFB6-441D45CAFB39}"/>
              </a:ext>
            </a:extLst>
          </p:cNvPr>
          <p:cNvSpPr txBox="1">
            <a:spLocks/>
          </p:cNvSpPr>
          <p:nvPr/>
        </p:nvSpPr>
        <p:spPr>
          <a:xfrm>
            <a:off x="179512" y="980728"/>
            <a:ext cx="8353425" cy="4267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20000"/>
              </a:lnSpc>
              <a:spcBef>
                <a:spcPts val="600"/>
              </a:spcBef>
              <a:buSzPct val="100000"/>
              <a:buFont typeface="Wingdings" panose="05000000000000000000"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层次聚类方法</a:t>
            </a:r>
            <a:r>
              <a:rPr lang="zh-CN" altLang="en-US" sz="2800" b="0" kern="1200" dirty="0">
                <a:solidFill>
                  <a:srgbClr val="0070C0"/>
                </a:solidFill>
                <a:latin typeface="方正兰亭中黑_GBK" panose="02000000000000000000" pitchFamily="2" charset="-122"/>
                <a:ea typeface="方正兰亭中黑_GBK" panose="02000000000000000000" pitchFamily="2" charset="-122"/>
                <a:cs typeface="Calibri" pitchFamily="34" charset="0"/>
              </a:rPr>
              <a:t>将数据对象组成一棵聚类的树</a:t>
            </a:r>
          </a:p>
          <a:p>
            <a:pPr eaLnBrk="1" hangingPunct="1">
              <a:lnSpc>
                <a:spcPct val="120000"/>
              </a:lnSpc>
              <a:spcBef>
                <a:spcPts val="600"/>
              </a:spcBef>
              <a:buSzPct val="100000"/>
              <a:buFont typeface="Wingdings" panose="05000000000000000000" pitchFamily="2" charset="2"/>
              <a:buChar char="n"/>
              <a:defRPr/>
            </a:pPr>
            <a:r>
              <a:rPr lang="zh-CN" altLang="en-US" sz="2800" b="0" dirty="0">
                <a:solidFill>
                  <a:srgbClr val="0070C0"/>
                </a:solidFill>
                <a:latin typeface="方正兰亭中黑_GBK" panose="02000000000000000000" pitchFamily="2" charset="-122"/>
                <a:ea typeface="方正兰亭中黑_GBK" panose="02000000000000000000" pitchFamily="2" charset="-122"/>
                <a:cs typeface="Calibri" pitchFamily="34" charset="0"/>
              </a:rPr>
              <a:t>根据层次分解是</a:t>
            </a:r>
            <a:r>
              <a:rPr lang="zh-CN" altLang="en-US" sz="2800" b="0" kern="1200" dirty="0">
                <a:solidFill>
                  <a:srgbClr val="FF0000"/>
                </a:solidFill>
                <a:latin typeface="方正兰亭中黑_GBK" panose="02000000000000000000" pitchFamily="2" charset="-122"/>
                <a:ea typeface="方正兰亭中黑_GBK" panose="02000000000000000000" pitchFamily="2" charset="-122"/>
                <a:cs typeface="Calibri" pitchFamily="34" charset="0"/>
              </a:rPr>
              <a:t>自底向上</a:t>
            </a:r>
            <a:r>
              <a:rPr lang="en-US" altLang="zh-CN" sz="2800" b="0" dirty="0">
                <a:solidFill>
                  <a:srgbClr val="0070C0"/>
                </a:solidFill>
                <a:latin typeface="方正兰亭中黑_GBK" panose="02000000000000000000" pitchFamily="2" charset="-122"/>
                <a:ea typeface="方正兰亭中黑_GBK" panose="02000000000000000000" pitchFamily="2" charset="-122"/>
                <a:cs typeface="Calibri" pitchFamily="34" charset="0"/>
              </a:rPr>
              <a:t>, </a:t>
            </a:r>
            <a:r>
              <a:rPr lang="zh-CN" altLang="en-US" sz="2800" b="0" dirty="0">
                <a:solidFill>
                  <a:srgbClr val="0070C0"/>
                </a:solidFill>
                <a:latin typeface="方正兰亭中黑_GBK" panose="02000000000000000000" pitchFamily="2" charset="-122"/>
                <a:ea typeface="方正兰亭中黑_GBK" panose="02000000000000000000" pitchFamily="2" charset="-122"/>
                <a:cs typeface="Calibri" pitchFamily="34" charset="0"/>
              </a:rPr>
              <a:t>还是</a:t>
            </a: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自顶向下</a:t>
            </a:r>
            <a:r>
              <a:rPr lang="zh-CN" altLang="en-US" sz="2800" b="0" dirty="0">
                <a:solidFill>
                  <a:srgbClr val="0070C0"/>
                </a:solidFill>
                <a:latin typeface="方正兰亭中黑_GBK" panose="02000000000000000000" pitchFamily="2" charset="-122"/>
                <a:ea typeface="方正兰亭中黑_GBK" panose="02000000000000000000" pitchFamily="2" charset="-122"/>
                <a:cs typeface="Calibri" pitchFamily="34" charset="0"/>
              </a:rPr>
              <a:t>形成</a:t>
            </a:r>
            <a:r>
              <a:rPr lang="en-US" altLang="zh-CN" sz="2800" b="0" dirty="0">
                <a:solidFill>
                  <a:srgbClr val="0070C0"/>
                </a:solidFill>
                <a:latin typeface="方正兰亭中黑_GBK" panose="02000000000000000000" pitchFamily="2" charset="-122"/>
                <a:ea typeface="方正兰亭中黑_GBK" panose="02000000000000000000" pitchFamily="2" charset="-122"/>
                <a:cs typeface="Calibri" pitchFamily="34" charset="0"/>
              </a:rPr>
              <a:t>, </a:t>
            </a:r>
            <a:r>
              <a:rPr lang="zh-CN" altLang="en-US" sz="2800" b="0" dirty="0">
                <a:solidFill>
                  <a:srgbClr val="0070C0"/>
                </a:solidFill>
                <a:latin typeface="方正兰亭中黑_GBK" panose="02000000000000000000" pitchFamily="2" charset="-122"/>
                <a:ea typeface="方正兰亭中黑_GBK" panose="02000000000000000000" pitchFamily="2" charset="-122"/>
                <a:cs typeface="Calibri" pitchFamily="34" charset="0"/>
              </a:rPr>
              <a:t>层次聚类方法可分为</a:t>
            </a: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凝聚的</a:t>
            </a:r>
            <a:r>
              <a:rPr lang="en-US" altLang="zh-CN"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a:t>
            </a:r>
            <a:r>
              <a:rPr lang="en-US" altLang="zh-CN" sz="2800" b="0" dirty="0">
                <a:solidFill>
                  <a:srgbClr val="FF0000"/>
                </a:solidFill>
                <a:latin typeface="Calibri" panose="020F0502020204030204" pitchFamily="34" charset="0"/>
                <a:ea typeface="方正兰亭中黑_GBK" panose="02000000000000000000" pitchFamily="2" charset="-122"/>
                <a:cs typeface="Calibri" panose="020F0502020204030204" pitchFamily="34" charset="0"/>
              </a:rPr>
              <a:t>agglomerative</a:t>
            </a:r>
            <a:r>
              <a:rPr lang="en-US" altLang="zh-CN"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a:t>
            </a:r>
            <a:r>
              <a:rPr lang="zh-CN" altLang="en-US" sz="2800" b="0" dirty="0">
                <a:solidFill>
                  <a:srgbClr val="0070C0"/>
                </a:solidFill>
                <a:latin typeface="方正兰亭中黑_GBK" panose="02000000000000000000" pitchFamily="2" charset="-122"/>
                <a:ea typeface="方正兰亭中黑_GBK" panose="02000000000000000000" pitchFamily="2" charset="-122"/>
                <a:cs typeface="Calibri" pitchFamily="34" charset="0"/>
              </a:rPr>
              <a:t>和</a:t>
            </a: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分裂的</a:t>
            </a:r>
            <a:r>
              <a:rPr lang="en-US" altLang="zh-CN"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a:t>
            </a:r>
            <a:r>
              <a:rPr lang="en-US" altLang="zh-CN" sz="2800" b="0" dirty="0">
                <a:solidFill>
                  <a:srgbClr val="FF0000"/>
                </a:solidFill>
                <a:latin typeface="Calibri" panose="020F0502020204030204" pitchFamily="34" charset="0"/>
                <a:ea typeface="方正兰亭中黑_GBK" panose="02000000000000000000" pitchFamily="2" charset="-122"/>
                <a:cs typeface="Calibri" panose="020F0502020204030204" pitchFamily="34" charset="0"/>
              </a:rPr>
              <a:t>divisive</a:t>
            </a:r>
            <a:r>
              <a:rPr lang="en-US" altLang="zh-CN"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a:t>
            </a:r>
            <a:endPar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endParaRPr>
          </a:p>
          <a:p>
            <a:pPr eaLnBrk="1" hangingPunct="1">
              <a:lnSpc>
                <a:spcPct val="120000"/>
              </a:lnSpc>
              <a:spcBef>
                <a:spcPts val="600"/>
              </a:spcBef>
              <a:buSzPct val="100000"/>
              <a:buFont typeface="Wingdings" panose="05000000000000000000"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聚类质量受限于如下特点</a:t>
            </a:r>
            <a:r>
              <a:rPr lang="zh-CN" altLang="en-US" sz="2800" b="0" kern="1200" dirty="0">
                <a:solidFill>
                  <a:srgbClr val="C00000"/>
                </a:solidFill>
                <a:effectLst>
                  <a:outerShdw blurRad="38100" dist="38100" dir="2700000" algn="tl">
                    <a:srgbClr val="000000">
                      <a:alpha val="43137"/>
                    </a:srgbClr>
                  </a:outerShdw>
                </a:effectLst>
                <a:latin typeface="Calibri" pitchFamily="34" charset="0"/>
                <a:cs typeface="Calibri" pitchFamily="34" charset="0"/>
              </a:rPr>
              <a:t>：</a:t>
            </a:r>
            <a:r>
              <a:rPr lang="zh-CN" altLang="en-US" sz="2800" b="0" dirty="0">
                <a:solidFill>
                  <a:srgbClr val="0070C0"/>
                </a:solidFill>
                <a:latin typeface="方正兰亭中黑_GBK" panose="02000000000000000000" pitchFamily="2" charset="-122"/>
                <a:ea typeface="方正兰亭中黑_GBK" panose="02000000000000000000" pitchFamily="2" charset="-122"/>
                <a:cs typeface="Calibri" pitchFamily="34" charset="0"/>
              </a:rPr>
              <a:t>一旦一个合并或分裂被执行，就不能修正 </a:t>
            </a:r>
          </a:p>
          <a:p>
            <a:pPr eaLnBrk="1" hangingPunct="1">
              <a:lnSpc>
                <a:spcPct val="120000"/>
              </a:lnSpc>
              <a:spcBef>
                <a:spcPts val="600"/>
              </a:spcBef>
              <a:buSzPct val="100000"/>
              <a:buFont typeface="Wingdings" panose="05000000000000000000" pitchFamily="2" charset="2"/>
              <a:buChar char="n"/>
              <a:defRPr/>
            </a:pPr>
            <a:r>
              <a:rPr lang="zh-CN" altLang="en-US" sz="2800" b="0" dirty="0">
                <a:solidFill>
                  <a:srgbClr val="0070C0"/>
                </a:solidFill>
                <a:latin typeface="方正兰亭中黑_GBK" panose="02000000000000000000" pitchFamily="2" charset="-122"/>
                <a:ea typeface="方正兰亭中黑_GBK" panose="02000000000000000000" pitchFamily="2" charset="-122"/>
                <a:cs typeface="Calibri" pitchFamily="34" charset="0"/>
              </a:rPr>
              <a:t>使用距离矩阵作为聚类标准</a:t>
            </a:r>
            <a:r>
              <a:rPr lang="en-US" altLang="zh-CN" sz="2800" b="0" dirty="0">
                <a:solidFill>
                  <a:srgbClr val="0070C0"/>
                </a:solidFill>
                <a:latin typeface="方正兰亭中黑_GBK" panose="02000000000000000000" pitchFamily="2" charset="-122"/>
                <a:ea typeface="方正兰亭中黑_GBK" panose="02000000000000000000" pitchFamily="2" charset="-122"/>
                <a:cs typeface="Calibri" pitchFamily="34" charset="0"/>
              </a:rPr>
              <a:t>.  </a:t>
            </a:r>
            <a:r>
              <a:rPr lang="zh-CN" altLang="en-US" sz="2800" b="0" dirty="0">
                <a:solidFill>
                  <a:srgbClr val="0070C0"/>
                </a:solidFill>
                <a:latin typeface="方正兰亭中黑_GBK" panose="02000000000000000000" pitchFamily="2" charset="-122"/>
                <a:ea typeface="方正兰亭中黑_GBK" panose="02000000000000000000" pitchFamily="2" charset="-122"/>
                <a:cs typeface="Calibri" pitchFamily="34" charset="0"/>
              </a:rPr>
              <a:t>该方法不需要输入聚类数目</a:t>
            </a:r>
            <a:r>
              <a:rPr lang="zh-CN" altLang="en-US" sz="2800" b="0" kern="1200" dirty="0">
                <a:latin typeface="Calibri" pitchFamily="34" charset="0"/>
                <a:cs typeface="Calibri" pitchFamily="34" charset="0"/>
              </a:rPr>
              <a:t> </a:t>
            </a:r>
            <a:r>
              <a:rPr lang="en-US" altLang="zh-CN" sz="2800" b="0" i="1" kern="1200" dirty="0">
                <a:solidFill>
                  <a:srgbClr val="0000FF"/>
                </a:solidFill>
                <a:effectLst>
                  <a:outerShdw blurRad="38100" dist="38100" dir="2700000" algn="tl">
                    <a:srgbClr val="000000">
                      <a:alpha val="43137"/>
                    </a:srgbClr>
                  </a:outerShdw>
                </a:effectLst>
                <a:latin typeface="Calibri" pitchFamily="34" charset="0"/>
                <a:cs typeface="Calibri" pitchFamily="34" charset="0"/>
              </a:rPr>
              <a:t>k</a:t>
            </a:r>
            <a:r>
              <a:rPr lang="en-US" altLang="zh-CN" sz="2800" b="0" dirty="0">
                <a:solidFill>
                  <a:srgbClr val="0070C0"/>
                </a:solidFill>
                <a:latin typeface="方正兰亭中黑_GBK" panose="02000000000000000000" pitchFamily="2" charset="-122"/>
                <a:ea typeface="方正兰亭中黑_GBK" panose="02000000000000000000" pitchFamily="2" charset="-122"/>
                <a:cs typeface="Calibri" pitchFamily="34" charset="0"/>
              </a:rPr>
              <a:t>, </a:t>
            </a:r>
            <a:r>
              <a:rPr lang="zh-CN" altLang="en-US" sz="2800" b="0" dirty="0">
                <a:solidFill>
                  <a:srgbClr val="0070C0"/>
                </a:solidFill>
                <a:latin typeface="方正兰亭中黑_GBK" panose="02000000000000000000" pitchFamily="2" charset="-122"/>
                <a:ea typeface="方正兰亭中黑_GBK" panose="02000000000000000000" pitchFamily="2" charset="-122"/>
                <a:cs typeface="Calibri" pitchFamily="34" charset="0"/>
              </a:rPr>
              <a:t>但需要终止条件</a:t>
            </a:r>
          </a:p>
        </p:txBody>
      </p:sp>
    </p:spTree>
    <p:extLst>
      <p:ext uri="{BB962C8B-B14F-4D97-AF65-F5344CB8AC3E}">
        <p14:creationId xmlns:p14="http://schemas.microsoft.com/office/powerpoint/2010/main" val="4104884254"/>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6.4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层次方法</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5EE0FA8B-3131-4A55-97A8-D69215FED541}"/>
              </a:ext>
            </a:extLst>
          </p:cNvPr>
          <p:cNvSpPr txBox="1">
            <a:spLocks/>
          </p:cNvSpPr>
          <p:nvPr/>
        </p:nvSpPr>
        <p:spPr>
          <a:xfrm>
            <a:off x="611560" y="1052736"/>
            <a:ext cx="8353425" cy="4267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20000"/>
              </a:lnSpc>
              <a:spcBef>
                <a:spcPts val="600"/>
              </a:spcBef>
              <a:buSzPct val="100000"/>
              <a:buFont typeface="Wingdings" panose="05000000000000000000"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凝聚的和分裂的层次聚类</a:t>
            </a:r>
            <a:endParaRPr lang="en-US" altLang="zh-CN" sz="2800" b="0" dirty="0">
              <a:solidFill>
                <a:srgbClr val="FF0000"/>
              </a:solidFill>
              <a:latin typeface="方正兰亭中黑_GBK" panose="02000000000000000000" pitchFamily="2" charset="-122"/>
              <a:ea typeface="方正兰亭中黑_GBK" panose="02000000000000000000" pitchFamily="2" charset="-122"/>
              <a:cs typeface="Calibri" pitchFamily="34" charset="0"/>
            </a:endParaRPr>
          </a:p>
        </p:txBody>
      </p:sp>
      <p:grpSp>
        <p:nvGrpSpPr>
          <p:cNvPr id="4" name="Group 4">
            <a:extLst>
              <a:ext uri="{FF2B5EF4-FFF2-40B4-BE49-F238E27FC236}">
                <a16:creationId xmlns:a16="http://schemas.microsoft.com/office/drawing/2014/main" id="{FAB437AB-473D-4972-A6E4-9344112F1FF4}"/>
              </a:ext>
            </a:extLst>
          </p:cNvPr>
          <p:cNvGrpSpPr>
            <a:grpSpLocks/>
          </p:cNvGrpSpPr>
          <p:nvPr/>
        </p:nvGrpSpPr>
        <p:grpSpPr bwMode="auto">
          <a:xfrm>
            <a:off x="1116385" y="1702023"/>
            <a:ext cx="7272338" cy="3946525"/>
            <a:chOff x="1200" y="1776"/>
            <a:chExt cx="4382" cy="2294"/>
          </a:xfrm>
        </p:grpSpPr>
        <p:sp>
          <p:nvSpPr>
            <p:cNvPr id="5" name="Line 5">
              <a:extLst>
                <a:ext uri="{FF2B5EF4-FFF2-40B4-BE49-F238E27FC236}">
                  <a16:creationId xmlns:a16="http://schemas.microsoft.com/office/drawing/2014/main" id="{E2D0FDC9-675F-4035-BCD9-104B7BAAFE9C}"/>
                </a:ext>
              </a:extLst>
            </p:cNvPr>
            <p:cNvSpPr>
              <a:spLocks noChangeShapeType="1"/>
            </p:cNvSpPr>
            <p:nvPr/>
          </p:nvSpPr>
          <p:spPr bwMode="auto">
            <a:xfrm>
              <a:off x="1200" y="2112"/>
              <a:ext cx="3216"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 name="Group 6">
              <a:extLst>
                <a:ext uri="{FF2B5EF4-FFF2-40B4-BE49-F238E27FC236}">
                  <a16:creationId xmlns:a16="http://schemas.microsoft.com/office/drawing/2014/main" id="{5786CC95-EBB1-4BD5-9798-40A0837551FB}"/>
                </a:ext>
              </a:extLst>
            </p:cNvPr>
            <p:cNvGrpSpPr>
              <a:grpSpLocks/>
            </p:cNvGrpSpPr>
            <p:nvPr/>
          </p:nvGrpSpPr>
          <p:grpSpPr bwMode="auto">
            <a:xfrm>
              <a:off x="1440" y="1785"/>
              <a:ext cx="480" cy="327"/>
              <a:chOff x="1104" y="1785"/>
              <a:chExt cx="480" cy="327"/>
            </a:xfrm>
          </p:grpSpPr>
          <p:sp>
            <p:nvSpPr>
              <p:cNvPr id="59" name="Line 7">
                <a:extLst>
                  <a:ext uri="{FF2B5EF4-FFF2-40B4-BE49-F238E27FC236}">
                    <a16:creationId xmlns:a16="http://schemas.microsoft.com/office/drawing/2014/main" id="{F04F76D7-CCF1-4D55-9BE6-24726F38E010}"/>
                  </a:ext>
                </a:extLst>
              </p:cNvPr>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Text Box 8">
                <a:extLst>
                  <a:ext uri="{FF2B5EF4-FFF2-40B4-BE49-F238E27FC236}">
                    <a16:creationId xmlns:a16="http://schemas.microsoft.com/office/drawing/2014/main" id="{618CE1E6-DA80-479B-924D-DA26EB4D1B99}"/>
                  </a:ext>
                </a:extLst>
              </p:cNvPr>
              <p:cNvSpPr txBox="1">
                <a:spLocks noChangeArrowheads="1"/>
              </p:cNvSpPr>
              <p:nvPr/>
            </p:nvSpPr>
            <p:spPr bwMode="auto">
              <a:xfrm>
                <a:off x="1104" y="1785"/>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50000"/>
                  </a:spcBef>
                  <a:buClrTx/>
                  <a:buFontTx/>
                  <a:buNone/>
                </a:pPr>
                <a:r>
                  <a:rPr lang="en-US" altLang="zh-CN" sz="1800">
                    <a:latin typeface="Times New Roman" panose="02020603050405020304" pitchFamily="18" charset="0"/>
                    <a:ea typeface="宋体" panose="02010600030101010101" pitchFamily="2" charset="-122"/>
                  </a:rPr>
                  <a:t>Step 0</a:t>
                </a:r>
                <a:endParaRPr lang="en-US" altLang="zh-CN" sz="2400">
                  <a:latin typeface="Times New Roman" panose="02020603050405020304" pitchFamily="18" charset="0"/>
                  <a:ea typeface="宋体" panose="02010600030101010101" pitchFamily="2" charset="-122"/>
                </a:endParaRPr>
              </a:p>
            </p:txBody>
          </p:sp>
        </p:grpSp>
        <p:grpSp>
          <p:nvGrpSpPr>
            <p:cNvPr id="7" name="Group 9">
              <a:extLst>
                <a:ext uri="{FF2B5EF4-FFF2-40B4-BE49-F238E27FC236}">
                  <a16:creationId xmlns:a16="http://schemas.microsoft.com/office/drawing/2014/main" id="{B2D3E21E-E4F1-4861-8CC3-F2C13AF08C65}"/>
                </a:ext>
              </a:extLst>
            </p:cNvPr>
            <p:cNvGrpSpPr>
              <a:grpSpLocks/>
            </p:cNvGrpSpPr>
            <p:nvPr/>
          </p:nvGrpSpPr>
          <p:grpSpPr bwMode="auto">
            <a:xfrm>
              <a:off x="1968" y="1776"/>
              <a:ext cx="480" cy="327"/>
              <a:chOff x="1104" y="1785"/>
              <a:chExt cx="480" cy="327"/>
            </a:xfrm>
          </p:grpSpPr>
          <p:sp>
            <p:nvSpPr>
              <p:cNvPr id="57" name="Line 10">
                <a:extLst>
                  <a:ext uri="{FF2B5EF4-FFF2-40B4-BE49-F238E27FC236}">
                    <a16:creationId xmlns:a16="http://schemas.microsoft.com/office/drawing/2014/main" id="{4B5691FF-35B0-46F2-83E1-A082EA9C6FF3}"/>
                  </a:ext>
                </a:extLst>
              </p:cNvPr>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Text Box 11">
                <a:extLst>
                  <a:ext uri="{FF2B5EF4-FFF2-40B4-BE49-F238E27FC236}">
                    <a16:creationId xmlns:a16="http://schemas.microsoft.com/office/drawing/2014/main" id="{4C5A4145-9700-450D-A66C-E4187E99C0AA}"/>
                  </a:ext>
                </a:extLst>
              </p:cNvPr>
              <p:cNvSpPr txBox="1">
                <a:spLocks noChangeArrowheads="1"/>
              </p:cNvSpPr>
              <p:nvPr/>
            </p:nvSpPr>
            <p:spPr bwMode="auto">
              <a:xfrm>
                <a:off x="1104" y="1785"/>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50000"/>
                  </a:spcBef>
                  <a:buClrTx/>
                  <a:buFontTx/>
                  <a:buNone/>
                </a:pPr>
                <a:r>
                  <a:rPr lang="en-US" altLang="zh-CN" sz="1800">
                    <a:latin typeface="Times New Roman" panose="02020603050405020304" pitchFamily="18" charset="0"/>
                    <a:ea typeface="宋体" panose="02010600030101010101" pitchFamily="2" charset="-122"/>
                  </a:rPr>
                  <a:t>Step 1</a:t>
                </a:r>
                <a:endParaRPr lang="en-US" altLang="zh-CN" sz="2400">
                  <a:latin typeface="Times New Roman" panose="02020603050405020304" pitchFamily="18" charset="0"/>
                  <a:ea typeface="宋体" panose="02010600030101010101" pitchFamily="2" charset="-122"/>
                </a:endParaRPr>
              </a:p>
            </p:txBody>
          </p:sp>
        </p:grpSp>
        <p:grpSp>
          <p:nvGrpSpPr>
            <p:cNvPr id="8" name="Group 12">
              <a:extLst>
                <a:ext uri="{FF2B5EF4-FFF2-40B4-BE49-F238E27FC236}">
                  <a16:creationId xmlns:a16="http://schemas.microsoft.com/office/drawing/2014/main" id="{52DBC4D2-81B9-4D79-BD5C-E9B409F7EE40}"/>
                </a:ext>
              </a:extLst>
            </p:cNvPr>
            <p:cNvGrpSpPr>
              <a:grpSpLocks/>
            </p:cNvGrpSpPr>
            <p:nvPr/>
          </p:nvGrpSpPr>
          <p:grpSpPr bwMode="auto">
            <a:xfrm>
              <a:off x="2496" y="1776"/>
              <a:ext cx="480" cy="327"/>
              <a:chOff x="1104" y="1785"/>
              <a:chExt cx="480" cy="327"/>
            </a:xfrm>
          </p:grpSpPr>
          <p:sp>
            <p:nvSpPr>
              <p:cNvPr id="55" name="Line 13">
                <a:extLst>
                  <a:ext uri="{FF2B5EF4-FFF2-40B4-BE49-F238E27FC236}">
                    <a16:creationId xmlns:a16="http://schemas.microsoft.com/office/drawing/2014/main" id="{8E69DC2E-5064-412F-9887-75B65D9D3622}"/>
                  </a:ext>
                </a:extLst>
              </p:cNvPr>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Text Box 14">
                <a:extLst>
                  <a:ext uri="{FF2B5EF4-FFF2-40B4-BE49-F238E27FC236}">
                    <a16:creationId xmlns:a16="http://schemas.microsoft.com/office/drawing/2014/main" id="{A4A174FA-D7CD-460A-8104-E2D5063DDFDB}"/>
                  </a:ext>
                </a:extLst>
              </p:cNvPr>
              <p:cNvSpPr txBox="1">
                <a:spLocks noChangeArrowheads="1"/>
              </p:cNvSpPr>
              <p:nvPr/>
            </p:nvSpPr>
            <p:spPr bwMode="auto">
              <a:xfrm>
                <a:off x="1104" y="1785"/>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50000"/>
                  </a:spcBef>
                  <a:buClrTx/>
                  <a:buFontTx/>
                  <a:buNone/>
                </a:pPr>
                <a:r>
                  <a:rPr lang="en-US" altLang="zh-CN" sz="1800">
                    <a:latin typeface="Times New Roman" panose="02020603050405020304" pitchFamily="18" charset="0"/>
                    <a:ea typeface="宋体" panose="02010600030101010101" pitchFamily="2" charset="-122"/>
                  </a:rPr>
                  <a:t>Step 2</a:t>
                </a:r>
                <a:endParaRPr lang="en-US" altLang="zh-CN" sz="2400">
                  <a:latin typeface="Times New Roman" panose="02020603050405020304" pitchFamily="18" charset="0"/>
                  <a:ea typeface="宋体" panose="02010600030101010101" pitchFamily="2" charset="-122"/>
                </a:endParaRPr>
              </a:p>
            </p:txBody>
          </p:sp>
        </p:grpSp>
        <p:grpSp>
          <p:nvGrpSpPr>
            <p:cNvPr id="9" name="Group 15">
              <a:extLst>
                <a:ext uri="{FF2B5EF4-FFF2-40B4-BE49-F238E27FC236}">
                  <a16:creationId xmlns:a16="http://schemas.microsoft.com/office/drawing/2014/main" id="{848F2F9A-4D1A-40F7-9EBF-00D00AD7E407}"/>
                </a:ext>
              </a:extLst>
            </p:cNvPr>
            <p:cNvGrpSpPr>
              <a:grpSpLocks/>
            </p:cNvGrpSpPr>
            <p:nvPr/>
          </p:nvGrpSpPr>
          <p:grpSpPr bwMode="auto">
            <a:xfrm>
              <a:off x="2976" y="1776"/>
              <a:ext cx="480" cy="327"/>
              <a:chOff x="1104" y="1785"/>
              <a:chExt cx="480" cy="327"/>
            </a:xfrm>
          </p:grpSpPr>
          <p:sp>
            <p:nvSpPr>
              <p:cNvPr id="53" name="Line 16">
                <a:extLst>
                  <a:ext uri="{FF2B5EF4-FFF2-40B4-BE49-F238E27FC236}">
                    <a16:creationId xmlns:a16="http://schemas.microsoft.com/office/drawing/2014/main" id="{F4A092EA-1A63-481D-AC45-BC72B76A2A3F}"/>
                  </a:ext>
                </a:extLst>
              </p:cNvPr>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Text Box 17">
                <a:extLst>
                  <a:ext uri="{FF2B5EF4-FFF2-40B4-BE49-F238E27FC236}">
                    <a16:creationId xmlns:a16="http://schemas.microsoft.com/office/drawing/2014/main" id="{7E65B6F1-99CE-48D9-89E9-7AAAD13A4595}"/>
                  </a:ext>
                </a:extLst>
              </p:cNvPr>
              <p:cNvSpPr txBox="1">
                <a:spLocks noChangeArrowheads="1"/>
              </p:cNvSpPr>
              <p:nvPr/>
            </p:nvSpPr>
            <p:spPr bwMode="auto">
              <a:xfrm>
                <a:off x="1104" y="1785"/>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50000"/>
                  </a:spcBef>
                  <a:buClrTx/>
                  <a:buFontTx/>
                  <a:buNone/>
                </a:pPr>
                <a:r>
                  <a:rPr lang="en-US" altLang="zh-CN" sz="1800">
                    <a:latin typeface="Times New Roman" panose="02020603050405020304" pitchFamily="18" charset="0"/>
                    <a:ea typeface="宋体" panose="02010600030101010101" pitchFamily="2" charset="-122"/>
                  </a:rPr>
                  <a:t>Step 3</a:t>
                </a:r>
                <a:endParaRPr lang="en-US" altLang="zh-CN" sz="2400">
                  <a:latin typeface="Times New Roman" panose="02020603050405020304" pitchFamily="18" charset="0"/>
                  <a:ea typeface="宋体" panose="02010600030101010101" pitchFamily="2" charset="-122"/>
                </a:endParaRPr>
              </a:p>
            </p:txBody>
          </p:sp>
        </p:grpSp>
        <p:grpSp>
          <p:nvGrpSpPr>
            <p:cNvPr id="10" name="Group 18">
              <a:extLst>
                <a:ext uri="{FF2B5EF4-FFF2-40B4-BE49-F238E27FC236}">
                  <a16:creationId xmlns:a16="http://schemas.microsoft.com/office/drawing/2014/main" id="{72C91618-1FA9-471C-8FC1-F6208C7520B4}"/>
                </a:ext>
              </a:extLst>
            </p:cNvPr>
            <p:cNvGrpSpPr>
              <a:grpSpLocks/>
            </p:cNvGrpSpPr>
            <p:nvPr/>
          </p:nvGrpSpPr>
          <p:grpSpPr bwMode="auto">
            <a:xfrm>
              <a:off x="3456" y="1776"/>
              <a:ext cx="480" cy="327"/>
              <a:chOff x="1104" y="1785"/>
              <a:chExt cx="480" cy="327"/>
            </a:xfrm>
          </p:grpSpPr>
          <p:sp>
            <p:nvSpPr>
              <p:cNvPr id="51" name="Line 19">
                <a:extLst>
                  <a:ext uri="{FF2B5EF4-FFF2-40B4-BE49-F238E27FC236}">
                    <a16:creationId xmlns:a16="http://schemas.microsoft.com/office/drawing/2014/main" id="{B359A5A4-AF50-4DEB-BDB8-F844BFE4E093}"/>
                  </a:ext>
                </a:extLst>
              </p:cNvPr>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Text Box 20">
                <a:extLst>
                  <a:ext uri="{FF2B5EF4-FFF2-40B4-BE49-F238E27FC236}">
                    <a16:creationId xmlns:a16="http://schemas.microsoft.com/office/drawing/2014/main" id="{213C4032-06C2-4F54-98A6-7FB3FEF10508}"/>
                  </a:ext>
                </a:extLst>
              </p:cNvPr>
              <p:cNvSpPr txBox="1">
                <a:spLocks noChangeArrowheads="1"/>
              </p:cNvSpPr>
              <p:nvPr/>
            </p:nvSpPr>
            <p:spPr bwMode="auto">
              <a:xfrm>
                <a:off x="1104" y="1785"/>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50000"/>
                  </a:spcBef>
                  <a:buClrTx/>
                  <a:buFontTx/>
                  <a:buNone/>
                </a:pPr>
                <a:r>
                  <a:rPr lang="en-US" altLang="zh-CN" sz="1800">
                    <a:latin typeface="Times New Roman" panose="02020603050405020304" pitchFamily="18" charset="0"/>
                    <a:ea typeface="宋体" panose="02010600030101010101" pitchFamily="2" charset="-122"/>
                  </a:rPr>
                  <a:t>Step 4</a:t>
                </a:r>
                <a:endParaRPr lang="en-US" altLang="zh-CN" sz="2400">
                  <a:latin typeface="Times New Roman" panose="02020603050405020304" pitchFamily="18" charset="0"/>
                  <a:ea typeface="宋体" panose="02010600030101010101" pitchFamily="2" charset="-122"/>
                </a:endParaRPr>
              </a:p>
            </p:txBody>
          </p:sp>
        </p:grpSp>
        <p:sp>
          <p:nvSpPr>
            <p:cNvPr id="11" name="Text Box 21">
              <a:extLst>
                <a:ext uri="{FF2B5EF4-FFF2-40B4-BE49-F238E27FC236}">
                  <a16:creationId xmlns:a16="http://schemas.microsoft.com/office/drawing/2014/main" id="{6100E4AA-4363-4FF1-99DE-648B5C2CEC33}"/>
                </a:ext>
              </a:extLst>
            </p:cNvPr>
            <p:cNvSpPr txBox="1">
              <a:spLocks noChangeArrowheads="1"/>
            </p:cNvSpPr>
            <p:nvPr/>
          </p:nvSpPr>
          <p:spPr bwMode="auto">
            <a:xfrm>
              <a:off x="1440" y="25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0"/>
                </a:spcBef>
                <a:buClrTx/>
                <a:buFontTx/>
                <a:buNone/>
              </a:pPr>
              <a:r>
                <a:rPr lang="en-US" altLang="zh-CN" sz="2400">
                  <a:latin typeface="Times New Roman" panose="02020603050405020304" pitchFamily="18" charset="0"/>
                  <a:ea typeface="宋体" panose="02010600030101010101" pitchFamily="2" charset="-122"/>
                </a:rPr>
                <a:t>b</a:t>
              </a:r>
            </a:p>
          </p:txBody>
        </p:sp>
        <p:sp>
          <p:nvSpPr>
            <p:cNvPr id="12" name="Text Box 22">
              <a:extLst>
                <a:ext uri="{FF2B5EF4-FFF2-40B4-BE49-F238E27FC236}">
                  <a16:creationId xmlns:a16="http://schemas.microsoft.com/office/drawing/2014/main" id="{BD1BF650-3A50-44B2-BBE4-35174BF85E08}"/>
                </a:ext>
              </a:extLst>
            </p:cNvPr>
            <p:cNvSpPr txBox="1">
              <a:spLocks noChangeArrowheads="1"/>
            </p:cNvSpPr>
            <p:nvPr/>
          </p:nvSpPr>
          <p:spPr bwMode="auto">
            <a:xfrm>
              <a:off x="1440" y="31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0"/>
                </a:spcBef>
                <a:buClrTx/>
                <a:buFontTx/>
                <a:buNone/>
              </a:pPr>
              <a:r>
                <a:rPr lang="en-US" altLang="zh-CN" sz="2400">
                  <a:latin typeface="Times New Roman" panose="02020603050405020304" pitchFamily="18" charset="0"/>
                  <a:ea typeface="宋体" panose="02010600030101010101" pitchFamily="2" charset="-122"/>
                </a:rPr>
                <a:t>d</a:t>
              </a:r>
            </a:p>
          </p:txBody>
        </p:sp>
        <p:sp>
          <p:nvSpPr>
            <p:cNvPr id="13" name="Text Box 23">
              <a:extLst>
                <a:ext uri="{FF2B5EF4-FFF2-40B4-BE49-F238E27FC236}">
                  <a16:creationId xmlns:a16="http://schemas.microsoft.com/office/drawing/2014/main" id="{85CDA55A-5555-4F60-9A07-4E768EE8D39C}"/>
                </a:ext>
              </a:extLst>
            </p:cNvPr>
            <p:cNvSpPr txBox="1">
              <a:spLocks noChangeArrowheads="1"/>
            </p:cNvSpPr>
            <p:nvPr/>
          </p:nvSpPr>
          <p:spPr bwMode="auto">
            <a:xfrm>
              <a:off x="1440" y="2808"/>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0"/>
                </a:spcBef>
                <a:buClrTx/>
                <a:buFontTx/>
                <a:buNone/>
              </a:pPr>
              <a:r>
                <a:rPr lang="en-US" altLang="zh-CN" sz="2400">
                  <a:latin typeface="Times New Roman" panose="02020603050405020304" pitchFamily="18" charset="0"/>
                  <a:ea typeface="宋体" panose="02010600030101010101" pitchFamily="2" charset="-122"/>
                </a:rPr>
                <a:t>c</a:t>
              </a:r>
            </a:p>
          </p:txBody>
        </p:sp>
        <p:sp>
          <p:nvSpPr>
            <p:cNvPr id="14" name="Text Box 24">
              <a:extLst>
                <a:ext uri="{FF2B5EF4-FFF2-40B4-BE49-F238E27FC236}">
                  <a16:creationId xmlns:a16="http://schemas.microsoft.com/office/drawing/2014/main" id="{78F7180F-9B31-40CE-8566-40CB69B81962}"/>
                </a:ext>
              </a:extLst>
            </p:cNvPr>
            <p:cNvSpPr txBox="1">
              <a:spLocks noChangeArrowheads="1"/>
            </p:cNvSpPr>
            <p:nvPr/>
          </p:nvSpPr>
          <p:spPr bwMode="auto">
            <a:xfrm>
              <a:off x="1440" y="3408"/>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0"/>
                </a:spcBef>
                <a:buClrTx/>
                <a:buFontTx/>
                <a:buNone/>
              </a:pPr>
              <a:r>
                <a:rPr lang="en-US" altLang="zh-CN" sz="2400">
                  <a:latin typeface="Times New Roman" panose="02020603050405020304" pitchFamily="18" charset="0"/>
                  <a:ea typeface="宋体" panose="02010600030101010101" pitchFamily="2" charset="-122"/>
                </a:rPr>
                <a:t>e</a:t>
              </a:r>
            </a:p>
          </p:txBody>
        </p:sp>
        <p:sp>
          <p:nvSpPr>
            <p:cNvPr id="15" name="Text Box 25">
              <a:extLst>
                <a:ext uri="{FF2B5EF4-FFF2-40B4-BE49-F238E27FC236}">
                  <a16:creationId xmlns:a16="http://schemas.microsoft.com/office/drawing/2014/main" id="{2780F103-1167-40E7-9B14-C0080524D37A}"/>
                </a:ext>
              </a:extLst>
            </p:cNvPr>
            <p:cNvSpPr txBox="1">
              <a:spLocks noChangeArrowheads="1"/>
            </p:cNvSpPr>
            <p:nvPr/>
          </p:nvSpPr>
          <p:spPr bwMode="auto">
            <a:xfrm>
              <a:off x="1440" y="2208"/>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0"/>
                </a:spcBef>
                <a:buClrTx/>
                <a:buFontTx/>
                <a:buNone/>
              </a:pPr>
              <a:r>
                <a:rPr lang="en-US" altLang="zh-CN" sz="2400">
                  <a:latin typeface="Times New Roman" panose="02020603050405020304" pitchFamily="18" charset="0"/>
                  <a:ea typeface="宋体" panose="02010600030101010101" pitchFamily="2" charset="-122"/>
                </a:rPr>
                <a:t>a</a:t>
              </a:r>
            </a:p>
          </p:txBody>
        </p:sp>
        <p:sp>
          <p:nvSpPr>
            <p:cNvPr id="17" name="Oval 26">
              <a:extLst>
                <a:ext uri="{FF2B5EF4-FFF2-40B4-BE49-F238E27FC236}">
                  <a16:creationId xmlns:a16="http://schemas.microsoft.com/office/drawing/2014/main" id="{434C8A22-9ED2-40C3-893F-3147EA1551B5}"/>
                </a:ext>
              </a:extLst>
            </p:cNvPr>
            <p:cNvSpPr>
              <a:spLocks noChangeArrowheads="1"/>
            </p:cNvSpPr>
            <p:nvPr/>
          </p:nvSpPr>
          <p:spPr bwMode="auto">
            <a:xfrm>
              <a:off x="1392" y="2256"/>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8" name="Oval 27">
              <a:extLst>
                <a:ext uri="{FF2B5EF4-FFF2-40B4-BE49-F238E27FC236}">
                  <a16:creationId xmlns:a16="http://schemas.microsoft.com/office/drawing/2014/main" id="{329B4CE2-10EC-45CF-A381-CD4D1436F5A2}"/>
                </a:ext>
              </a:extLst>
            </p:cNvPr>
            <p:cNvSpPr>
              <a:spLocks noChangeArrowheads="1"/>
            </p:cNvSpPr>
            <p:nvPr/>
          </p:nvSpPr>
          <p:spPr bwMode="auto">
            <a:xfrm>
              <a:off x="1392" y="2544"/>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9" name="Oval 28">
              <a:extLst>
                <a:ext uri="{FF2B5EF4-FFF2-40B4-BE49-F238E27FC236}">
                  <a16:creationId xmlns:a16="http://schemas.microsoft.com/office/drawing/2014/main" id="{947BE127-200C-456C-A1BF-A455221BD9AB}"/>
                </a:ext>
              </a:extLst>
            </p:cNvPr>
            <p:cNvSpPr>
              <a:spLocks noChangeArrowheads="1"/>
            </p:cNvSpPr>
            <p:nvPr/>
          </p:nvSpPr>
          <p:spPr bwMode="auto">
            <a:xfrm>
              <a:off x="1392" y="2832"/>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0" name="Oval 29">
              <a:extLst>
                <a:ext uri="{FF2B5EF4-FFF2-40B4-BE49-F238E27FC236}">
                  <a16:creationId xmlns:a16="http://schemas.microsoft.com/office/drawing/2014/main" id="{40F224C7-FD6E-4C5E-A0CF-15323D1B4207}"/>
                </a:ext>
              </a:extLst>
            </p:cNvPr>
            <p:cNvSpPr>
              <a:spLocks noChangeArrowheads="1"/>
            </p:cNvSpPr>
            <p:nvPr/>
          </p:nvSpPr>
          <p:spPr bwMode="auto">
            <a:xfrm>
              <a:off x="1392" y="3120"/>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1" name="Oval 30">
              <a:extLst>
                <a:ext uri="{FF2B5EF4-FFF2-40B4-BE49-F238E27FC236}">
                  <a16:creationId xmlns:a16="http://schemas.microsoft.com/office/drawing/2014/main" id="{4E72F42C-6324-4858-85C3-9A13138AAE6A}"/>
                </a:ext>
              </a:extLst>
            </p:cNvPr>
            <p:cNvSpPr>
              <a:spLocks noChangeArrowheads="1"/>
            </p:cNvSpPr>
            <p:nvPr/>
          </p:nvSpPr>
          <p:spPr bwMode="auto">
            <a:xfrm>
              <a:off x="1392" y="3408"/>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2" name="Text Box 31">
              <a:extLst>
                <a:ext uri="{FF2B5EF4-FFF2-40B4-BE49-F238E27FC236}">
                  <a16:creationId xmlns:a16="http://schemas.microsoft.com/office/drawing/2014/main" id="{856690D6-9A41-4E52-9646-7723148FE7B0}"/>
                </a:ext>
              </a:extLst>
            </p:cNvPr>
            <p:cNvSpPr txBox="1">
              <a:spLocks noChangeArrowheads="1"/>
            </p:cNvSpPr>
            <p:nvPr/>
          </p:nvSpPr>
          <p:spPr bwMode="auto">
            <a:xfrm>
              <a:off x="1968" y="2304"/>
              <a:ext cx="3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0"/>
                </a:spcBef>
                <a:buClrTx/>
                <a:buFontTx/>
                <a:buNone/>
              </a:pPr>
              <a:r>
                <a:rPr lang="en-US" altLang="zh-CN" sz="2400">
                  <a:latin typeface="Times New Roman" panose="02020603050405020304" pitchFamily="18" charset="0"/>
                  <a:ea typeface="宋体" panose="02010600030101010101" pitchFamily="2" charset="-122"/>
                </a:rPr>
                <a:t>a b</a:t>
              </a:r>
            </a:p>
          </p:txBody>
        </p:sp>
        <p:sp>
          <p:nvSpPr>
            <p:cNvPr id="23" name="Oval 32">
              <a:extLst>
                <a:ext uri="{FF2B5EF4-FFF2-40B4-BE49-F238E27FC236}">
                  <a16:creationId xmlns:a16="http://schemas.microsoft.com/office/drawing/2014/main" id="{A90C24EE-10BD-4254-8A83-02874E567324}"/>
                </a:ext>
              </a:extLst>
            </p:cNvPr>
            <p:cNvSpPr>
              <a:spLocks noChangeArrowheads="1"/>
            </p:cNvSpPr>
            <p:nvPr/>
          </p:nvSpPr>
          <p:spPr bwMode="auto">
            <a:xfrm>
              <a:off x="1872" y="2352"/>
              <a:ext cx="52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4" name="Text Box 33">
              <a:extLst>
                <a:ext uri="{FF2B5EF4-FFF2-40B4-BE49-F238E27FC236}">
                  <a16:creationId xmlns:a16="http://schemas.microsoft.com/office/drawing/2014/main" id="{FF491DBE-D19C-4399-B862-D23E0A5A2CC9}"/>
                </a:ext>
              </a:extLst>
            </p:cNvPr>
            <p:cNvSpPr txBox="1">
              <a:spLocks noChangeArrowheads="1"/>
            </p:cNvSpPr>
            <p:nvPr/>
          </p:nvSpPr>
          <p:spPr bwMode="auto">
            <a:xfrm>
              <a:off x="2496" y="3216"/>
              <a:ext cx="3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0"/>
                </a:spcBef>
                <a:buClrTx/>
                <a:buFontTx/>
                <a:buNone/>
              </a:pPr>
              <a:r>
                <a:rPr lang="en-US" altLang="zh-CN" sz="2400">
                  <a:latin typeface="Times New Roman" panose="02020603050405020304" pitchFamily="18" charset="0"/>
                  <a:ea typeface="宋体" panose="02010600030101010101" pitchFamily="2" charset="-122"/>
                </a:rPr>
                <a:t>d e</a:t>
              </a:r>
            </a:p>
          </p:txBody>
        </p:sp>
        <p:sp>
          <p:nvSpPr>
            <p:cNvPr id="25" name="Oval 34">
              <a:extLst>
                <a:ext uri="{FF2B5EF4-FFF2-40B4-BE49-F238E27FC236}">
                  <a16:creationId xmlns:a16="http://schemas.microsoft.com/office/drawing/2014/main" id="{9B4BE1E5-C4C3-42C5-9C94-7D2327EFF08F}"/>
                </a:ext>
              </a:extLst>
            </p:cNvPr>
            <p:cNvSpPr>
              <a:spLocks noChangeArrowheads="1"/>
            </p:cNvSpPr>
            <p:nvPr/>
          </p:nvSpPr>
          <p:spPr bwMode="auto">
            <a:xfrm>
              <a:off x="2400" y="3264"/>
              <a:ext cx="52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6" name="Text Box 35">
              <a:extLst>
                <a:ext uri="{FF2B5EF4-FFF2-40B4-BE49-F238E27FC236}">
                  <a16:creationId xmlns:a16="http://schemas.microsoft.com/office/drawing/2014/main" id="{624493FB-A2E3-408A-903F-570CC740277E}"/>
                </a:ext>
              </a:extLst>
            </p:cNvPr>
            <p:cNvSpPr txBox="1">
              <a:spLocks noChangeArrowheads="1"/>
            </p:cNvSpPr>
            <p:nvPr/>
          </p:nvSpPr>
          <p:spPr bwMode="auto">
            <a:xfrm>
              <a:off x="2880" y="2928"/>
              <a:ext cx="47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0"/>
                </a:spcBef>
                <a:buClrTx/>
                <a:buFontTx/>
                <a:buNone/>
              </a:pPr>
              <a:r>
                <a:rPr lang="en-US" altLang="zh-CN" sz="2400">
                  <a:latin typeface="Times New Roman" panose="02020603050405020304" pitchFamily="18" charset="0"/>
                  <a:ea typeface="宋体" panose="02010600030101010101" pitchFamily="2" charset="-122"/>
                </a:rPr>
                <a:t>c d e</a:t>
              </a:r>
            </a:p>
          </p:txBody>
        </p:sp>
        <p:sp>
          <p:nvSpPr>
            <p:cNvPr id="27" name="Oval 36">
              <a:extLst>
                <a:ext uri="{FF2B5EF4-FFF2-40B4-BE49-F238E27FC236}">
                  <a16:creationId xmlns:a16="http://schemas.microsoft.com/office/drawing/2014/main" id="{8F87DFA4-FF7B-4EA5-BEDA-F53038607973}"/>
                </a:ext>
              </a:extLst>
            </p:cNvPr>
            <p:cNvSpPr>
              <a:spLocks noChangeArrowheads="1"/>
            </p:cNvSpPr>
            <p:nvPr/>
          </p:nvSpPr>
          <p:spPr bwMode="auto">
            <a:xfrm>
              <a:off x="2784" y="2928"/>
              <a:ext cx="624"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8" name="Text Box 37">
              <a:extLst>
                <a:ext uri="{FF2B5EF4-FFF2-40B4-BE49-F238E27FC236}">
                  <a16:creationId xmlns:a16="http://schemas.microsoft.com/office/drawing/2014/main" id="{46B6D2B0-9DF8-4193-83B8-4A3572711227}"/>
                </a:ext>
              </a:extLst>
            </p:cNvPr>
            <p:cNvSpPr txBox="1">
              <a:spLocks noChangeArrowheads="1"/>
            </p:cNvSpPr>
            <p:nvPr/>
          </p:nvSpPr>
          <p:spPr bwMode="auto">
            <a:xfrm>
              <a:off x="3216" y="2592"/>
              <a:ext cx="7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0"/>
                </a:spcBef>
                <a:buClrTx/>
                <a:buFontTx/>
                <a:buNone/>
              </a:pPr>
              <a:r>
                <a:rPr lang="en-US" altLang="zh-CN" sz="2400">
                  <a:latin typeface="Times New Roman" panose="02020603050405020304" pitchFamily="18" charset="0"/>
                  <a:ea typeface="宋体" panose="02010600030101010101" pitchFamily="2" charset="-122"/>
                </a:rPr>
                <a:t>a b c d e</a:t>
              </a:r>
            </a:p>
          </p:txBody>
        </p:sp>
        <p:sp>
          <p:nvSpPr>
            <p:cNvPr id="29" name="Oval 38">
              <a:extLst>
                <a:ext uri="{FF2B5EF4-FFF2-40B4-BE49-F238E27FC236}">
                  <a16:creationId xmlns:a16="http://schemas.microsoft.com/office/drawing/2014/main" id="{E32E7C37-EA17-436D-BE6C-33778D4B62B0}"/>
                </a:ext>
              </a:extLst>
            </p:cNvPr>
            <p:cNvSpPr>
              <a:spLocks noChangeArrowheads="1"/>
            </p:cNvSpPr>
            <p:nvPr/>
          </p:nvSpPr>
          <p:spPr bwMode="auto">
            <a:xfrm>
              <a:off x="3120" y="2592"/>
              <a:ext cx="100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30" name="Line 39">
              <a:extLst>
                <a:ext uri="{FF2B5EF4-FFF2-40B4-BE49-F238E27FC236}">
                  <a16:creationId xmlns:a16="http://schemas.microsoft.com/office/drawing/2014/main" id="{3EE8F56C-0F09-4CC2-8772-B3E1781EB84C}"/>
                </a:ext>
              </a:extLst>
            </p:cNvPr>
            <p:cNvSpPr>
              <a:spLocks noChangeShapeType="1"/>
            </p:cNvSpPr>
            <p:nvPr/>
          </p:nvSpPr>
          <p:spPr bwMode="auto">
            <a:xfrm>
              <a:off x="1200" y="3753"/>
              <a:ext cx="3216"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40">
              <a:extLst>
                <a:ext uri="{FF2B5EF4-FFF2-40B4-BE49-F238E27FC236}">
                  <a16:creationId xmlns:a16="http://schemas.microsoft.com/office/drawing/2014/main" id="{9AB78E1C-B3D2-4A28-BFA4-7835EF36A731}"/>
                </a:ext>
              </a:extLst>
            </p:cNvPr>
            <p:cNvSpPr>
              <a:spLocks noChangeShapeType="1"/>
            </p:cNvSpPr>
            <p:nvPr/>
          </p:nvSpPr>
          <p:spPr bwMode="auto">
            <a:xfrm flipH="1">
              <a:off x="1536" y="3753"/>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41">
              <a:extLst>
                <a:ext uri="{FF2B5EF4-FFF2-40B4-BE49-F238E27FC236}">
                  <a16:creationId xmlns:a16="http://schemas.microsoft.com/office/drawing/2014/main" id="{ECBD23A5-8DA8-455E-AEB9-BD2A2A008DB7}"/>
                </a:ext>
              </a:extLst>
            </p:cNvPr>
            <p:cNvSpPr txBox="1">
              <a:spLocks noChangeArrowheads="1"/>
            </p:cNvSpPr>
            <p:nvPr/>
          </p:nvSpPr>
          <p:spPr bwMode="auto">
            <a:xfrm>
              <a:off x="1440" y="3810"/>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50000"/>
                </a:spcBef>
                <a:buClrTx/>
                <a:buFontTx/>
                <a:buNone/>
              </a:pPr>
              <a:r>
                <a:rPr lang="en-US" altLang="zh-CN" sz="1800">
                  <a:latin typeface="Times New Roman" panose="02020603050405020304" pitchFamily="18" charset="0"/>
                  <a:ea typeface="宋体" panose="02010600030101010101" pitchFamily="2" charset="-122"/>
                </a:rPr>
                <a:t>Step 4</a:t>
              </a:r>
              <a:endParaRPr lang="en-US" altLang="zh-CN" sz="2400">
                <a:latin typeface="Times New Roman" panose="02020603050405020304" pitchFamily="18" charset="0"/>
                <a:ea typeface="宋体" panose="02010600030101010101" pitchFamily="2" charset="-122"/>
              </a:endParaRPr>
            </a:p>
          </p:txBody>
        </p:sp>
        <p:sp>
          <p:nvSpPr>
            <p:cNvPr id="33" name="Line 42">
              <a:extLst>
                <a:ext uri="{FF2B5EF4-FFF2-40B4-BE49-F238E27FC236}">
                  <a16:creationId xmlns:a16="http://schemas.microsoft.com/office/drawing/2014/main" id="{5FCFDB8A-3BAF-48CF-A6B8-036EB6722686}"/>
                </a:ext>
              </a:extLst>
            </p:cNvPr>
            <p:cNvSpPr>
              <a:spLocks noChangeShapeType="1"/>
            </p:cNvSpPr>
            <p:nvPr/>
          </p:nvSpPr>
          <p:spPr bwMode="auto">
            <a:xfrm flipH="1">
              <a:off x="2064" y="374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43">
              <a:extLst>
                <a:ext uri="{FF2B5EF4-FFF2-40B4-BE49-F238E27FC236}">
                  <a16:creationId xmlns:a16="http://schemas.microsoft.com/office/drawing/2014/main" id="{9B943F69-9DB5-40F2-8144-32CD05F8F12D}"/>
                </a:ext>
              </a:extLst>
            </p:cNvPr>
            <p:cNvSpPr txBox="1">
              <a:spLocks noChangeArrowheads="1"/>
            </p:cNvSpPr>
            <p:nvPr/>
          </p:nvSpPr>
          <p:spPr bwMode="auto">
            <a:xfrm>
              <a:off x="1968" y="3801"/>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50000"/>
                </a:spcBef>
                <a:buClrTx/>
                <a:buFontTx/>
                <a:buNone/>
              </a:pPr>
              <a:r>
                <a:rPr lang="en-US" altLang="zh-CN" sz="1800">
                  <a:latin typeface="Times New Roman" panose="02020603050405020304" pitchFamily="18" charset="0"/>
                  <a:ea typeface="宋体" panose="02010600030101010101" pitchFamily="2" charset="-122"/>
                </a:rPr>
                <a:t>Step 3</a:t>
              </a:r>
              <a:endParaRPr lang="en-US" altLang="zh-CN" sz="2400">
                <a:latin typeface="Times New Roman" panose="02020603050405020304" pitchFamily="18" charset="0"/>
                <a:ea typeface="宋体" panose="02010600030101010101" pitchFamily="2" charset="-122"/>
              </a:endParaRPr>
            </a:p>
          </p:txBody>
        </p:sp>
        <p:sp>
          <p:nvSpPr>
            <p:cNvPr id="35" name="Line 44">
              <a:extLst>
                <a:ext uri="{FF2B5EF4-FFF2-40B4-BE49-F238E27FC236}">
                  <a16:creationId xmlns:a16="http://schemas.microsoft.com/office/drawing/2014/main" id="{6578D889-8724-4635-B7CA-C6E98A74D191}"/>
                </a:ext>
              </a:extLst>
            </p:cNvPr>
            <p:cNvSpPr>
              <a:spLocks noChangeShapeType="1"/>
            </p:cNvSpPr>
            <p:nvPr/>
          </p:nvSpPr>
          <p:spPr bwMode="auto">
            <a:xfrm flipH="1">
              <a:off x="2592" y="374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Text Box 45">
              <a:extLst>
                <a:ext uri="{FF2B5EF4-FFF2-40B4-BE49-F238E27FC236}">
                  <a16:creationId xmlns:a16="http://schemas.microsoft.com/office/drawing/2014/main" id="{5E9C44D2-565B-4E98-9134-FE487DC817BC}"/>
                </a:ext>
              </a:extLst>
            </p:cNvPr>
            <p:cNvSpPr txBox="1">
              <a:spLocks noChangeArrowheads="1"/>
            </p:cNvSpPr>
            <p:nvPr/>
          </p:nvSpPr>
          <p:spPr bwMode="auto">
            <a:xfrm>
              <a:off x="2496" y="3801"/>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50000"/>
                </a:spcBef>
                <a:buClrTx/>
                <a:buFontTx/>
                <a:buNone/>
              </a:pPr>
              <a:r>
                <a:rPr lang="en-US" altLang="zh-CN" sz="1800">
                  <a:latin typeface="Times New Roman" panose="02020603050405020304" pitchFamily="18" charset="0"/>
                  <a:ea typeface="宋体" panose="02010600030101010101" pitchFamily="2" charset="-122"/>
                </a:rPr>
                <a:t>Step 2</a:t>
              </a:r>
              <a:endParaRPr lang="en-US" altLang="zh-CN" sz="2400">
                <a:latin typeface="Times New Roman" panose="02020603050405020304" pitchFamily="18" charset="0"/>
                <a:ea typeface="宋体" panose="02010600030101010101" pitchFamily="2" charset="-122"/>
              </a:endParaRPr>
            </a:p>
          </p:txBody>
        </p:sp>
        <p:sp>
          <p:nvSpPr>
            <p:cNvPr id="37" name="Line 46">
              <a:extLst>
                <a:ext uri="{FF2B5EF4-FFF2-40B4-BE49-F238E27FC236}">
                  <a16:creationId xmlns:a16="http://schemas.microsoft.com/office/drawing/2014/main" id="{73F0E1FC-F547-40C9-88E1-4F13EF6047E6}"/>
                </a:ext>
              </a:extLst>
            </p:cNvPr>
            <p:cNvSpPr>
              <a:spLocks noChangeShapeType="1"/>
            </p:cNvSpPr>
            <p:nvPr/>
          </p:nvSpPr>
          <p:spPr bwMode="auto">
            <a:xfrm flipH="1">
              <a:off x="3072" y="374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Text Box 47">
              <a:extLst>
                <a:ext uri="{FF2B5EF4-FFF2-40B4-BE49-F238E27FC236}">
                  <a16:creationId xmlns:a16="http://schemas.microsoft.com/office/drawing/2014/main" id="{ABD2E7BD-413F-4EE9-A322-6820CB10B01D}"/>
                </a:ext>
              </a:extLst>
            </p:cNvPr>
            <p:cNvSpPr txBox="1">
              <a:spLocks noChangeArrowheads="1"/>
            </p:cNvSpPr>
            <p:nvPr/>
          </p:nvSpPr>
          <p:spPr bwMode="auto">
            <a:xfrm>
              <a:off x="2976" y="3801"/>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50000"/>
                </a:spcBef>
                <a:buClrTx/>
                <a:buFontTx/>
                <a:buNone/>
              </a:pPr>
              <a:r>
                <a:rPr lang="en-US" altLang="zh-CN" sz="1800">
                  <a:latin typeface="Times New Roman" panose="02020603050405020304" pitchFamily="18" charset="0"/>
                  <a:ea typeface="宋体" panose="02010600030101010101" pitchFamily="2" charset="-122"/>
                </a:rPr>
                <a:t>Step 1</a:t>
              </a:r>
              <a:endParaRPr lang="en-US" altLang="zh-CN" sz="2400">
                <a:latin typeface="Times New Roman" panose="02020603050405020304" pitchFamily="18" charset="0"/>
                <a:ea typeface="宋体" panose="02010600030101010101" pitchFamily="2" charset="-122"/>
              </a:endParaRPr>
            </a:p>
          </p:txBody>
        </p:sp>
        <p:sp>
          <p:nvSpPr>
            <p:cNvPr id="39" name="Line 48">
              <a:extLst>
                <a:ext uri="{FF2B5EF4-FFF2-40B4-BE49-F238E27FC236}">
                  <a16:creationId xmlns:a16="http://schemas.microsoft.com/office/drawing/2014/main" id="{B4018F1B-3725-4565-94D6-F73BF4A091C6}"/>
                </a:ext>
              </a:extLst>
            </p:cNvPr>
            <p:cNvSpPr>
              <a:spLocks noChangeShapeType="1"/>
            </p:cNvSpPr>
            <p:nvPr/>
          </p:nvSpPr>
          <p:spPr bwMode="auto">
            <a:xfrm flipH="1">
              <a:off x="3552" y="374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49">
              <a:extLst>
                <a:ext uri="{FF2B5EF4-FFF2-40B4-BE49-F238E27FC236}">
                  <a16:creationId xmlns:a16="http://schemas.microsoft.com/office/drawing/2014/main" id="{5E70E8D9-59D1-4DC0-8BD8-DEE47AF639E4}"/>
                </a:ext>
              </a:extLst>
            </p:cNvPr>
            <p:cNvSpPr txBox="1">
              <a:spLocks noChangeArrowheads="1"/>
            </p:cNvSpPr>
            <p:nvPr/>
          </p:nvSpPr>
          <p:spPr bwMode="auto">
            <a:xfrm>
              <a:off x="3456" y="3801"/>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spcBef>
                  <a:spcPct val="50000"/>
                </a:spcBef>
                <a:buClrTx/>
                <a:buFontTx/>
                <a:buNone/>
              </a:pPr>
              <a:r>
                <a:rPr lang="en-US" altLang="zh-CN" sz="1800">
                  <a:latin typeface="Times New Roman" panose="02020603050405020304" pitchFamily="18" charset="0"/>
                  <a:ea typeface="宋体" panose="02010600030101010101" pitchFamily="2" charset="-122"/>
                </a:rPr>
                <a:t>Step 0</a:t>
              </a:r>
              <a:endParaRPr lang="en-US" altLang="zh-CN" sz="2400">
                <a:latin typeface="Times New Roman" panose="02020603050405020304" pitchFamily="18" charset="0"/>
                <a:ea typeface="宋体" panose="02010600030101010101" pitchFamily="2" charset="-122"/>
              </a:endParaRPr>
            </a:p>
          </p:txBody>
        </p:sp>
        <p:sp>
          <p:nvSpPr>
            <p:cNvPr id="41" name="Line 50">
              <a:extLst>
                <a:ext uri="{FF2B5EF4-FFF2-40B4-BE49-F238E27FC236}">
                  <a16:creationId xmlns:a16="http://schemas.microsoft.com/office/drawing/2014/main" id="{EA11B26B-1570-4325-BA76-BB02636629CE}"/>
                </a:ext>
              </a:extLst>
            </p:cNvPr>
            <p:cNvSpPr>
              <a:spLocks noChangeShapeType="1"/>
            </p:cNvSpPr>
            <p:nvPr/>
          </p:nvSpPr>
          <p:spPr bwMode="auto">
            <a:xfrm>
              <a:off x="1680" y="2352"/>
              <a:ext cx="192"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51">
              <a:extLst>
                <a:ext uri="{FF2B5EF4-FFF2-40B4-BE49-F238E27FC236}">
                  <a16:creationId xmlns:a16="http://schemas.microsoft.com/office/drawing/2014/main" id="{49ECCD52-581B-41EB-8FA7-6C147CDDF191}"/>
                </a:ext>
              </a:extLst>
            </p:cNvPr>
            <p:cNvSpPr>
              <a:spLocks noChangeShapeType="1"/>
            </p:cNvSpPr>
            <p:nvPr/>
          </p:nvSpPr>
          <p:spPr bwMode="auto">
            <a:xfrm flipV="1">
              <a:off x="1680" y="2448"/>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52">
              <a:extLst>
                <a:ext uri="{FF2B5EF4-FFF2-40B4-BE49-F238E27FC236}">
                  <a16:creationId xmlns:a16="http://schemas.microsoft.com/office/drawing/2014/main" id="{363D6D3C-DC6F-4F93-B8EB-EBEA235D96F2}"/>
                </a:ext>
              </a:extLst>
            </p:cNvPr>
            <p:cNvSpPr>
              <a:spLocks noChangeShapeType="1"/>
            </p:cNvSpPr>
            <p:nvPr/>
          </p:nvSpPr>
          <p:spPr bwMode="auto">
            <a:xfrm>
              <a:off x="1680" y="3216"/>
              <a:ext cx="72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53">
              <a:extLst>
                <a:ext uri="{FF2B5EF4-FFF2-40B4-BE49-F238E27FC236}">
                  <a16:creationId xmlns:a16="http://schemas.microsoft.com/office/drawing/2014/main" id="{38F956AA-CEF0-42AB-AB58-B4F76879468E}"/>
                </a:ext>
              </a:extLst>
            </p:cNvPr>
            <p:cNvSpPr>
              <a:spLocks noChangeShapeType="1"/>
            </p:cNvSpPr>
            <p:nvPr/>
          </p:nvSpPr>
          <p:spPr bwMode="auto">
            <a:xfrm flipV="1">
              <a:off x="1680" y="3360"/>
              <a:ext cx="72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54">
              <a:extLst>
                <a:ext uri="{FF2B5EF4-FFF2-40B4-BE49-F238E27FC236}">
                  <a16:creationId xmlns:a16="http://schemas.microsoft.com/office/drawing/2014/main" id="{0000734D-E46A-438F-8396-9C7740568B22}"/>
                </a:ext>
              </a:extLst>
            </p:cNvPr>
            <p:cNvSpPr>
              <a:spLocks noChangeShapeType="1"/>
            </p:cNvSpPr>
            <p:nvPr/>
          </p:nvSpPr>
          <p:spPr bwMode="auto">
            <a:xfrm>
              <a:off x="1680" y="2976"/>
              <a:ext cx="110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55">
              <a:extLst>
                <a:ext uri="{FF2B5EF4-FFF2-40B4-BE49-F238E27FC236}">
                  <a16:creationId xmlns:a16="http://schemas.microsoft.com/office/drawing/2014/main" id="{1E1658A4-81A8-4AF8-8758-2DFA131966EB}"/>
                </a:ext>
              </a:extLst>
            </p:cNvPr>
            <p:cNvSpPr>
              <a:spLocks noChangeShapeType="1"/>
            </p:cNvSpPr>
            <p:nvPr/>
          </p:nvSpPr>
          <p:spPr bwMode="auto">
            <a:xfrm flipV="1">
              <a:off x="2688" y="3072"/>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56">
              <a:extLst>
                <a:ext uri="{FF2B5EF4-FFF2-40B4-BE49-F238E27FC236}">
                  <a16:creationId xmlns:a16="http://schemas.microsoft.com/office/drawing/2014/main" id="{7559D65C-4EAC-4CB1-B811-AE65844D2046}"/>
                </a:ext>
              </a:extLst>
            </p:cNvPr>
            <p:cNvSpPr>
              <a:spLocks noChangeShapeType="1"/>
            </p:cNvSpPr>
            <p:nvPr/>
          </p:nvSpPr>
          <p:spPr bwMode="auto">
            <a:xfrm>
              <a:off x="2400" y="2496"/>
              <a:ext cx="72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57">
              <a:extLst>
                <a:ext uri="{FF2B5EF4-FFF2-40B4-BE49-F238E27FC236}">
                  <a16:creationId xmlns:a16="http://schemas.microsoft.com/office/drawing/2014/main" id="{A0E04420-6538-4C8F-ABEE-37AE49609ED0}"/>
                </a:ext>
              </a:extLst>
            </p:cNvPr>
            <p:cNvSpPr>
              <a:spLocks noChangeShapeType="1"/>
            </p:cNvSpPr>
            <p:nvPr/>
          </p:nvSpPr>
          <p:spPr bwMode="auto">
            <a:xfrm flipV="1">
              <a:off x="3072" y="2736"/>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Text Box 58">
              <a:extLst>
                <a:ext uri="{FF2B5EF4-FFF2-40B4-BE49-F238E27FC236}">
                  <a16:creationId xmlns:a16="http://schemas.microsoft.com/office/drawing/2014/main" id="{43DB7C53-4617-4822-AD7F-2DFFCD198588}"/>
                </a:ext>
              </a:extLst>
            </p:cNvPr>
            <p:cNvSpPr txBox="1">
              <a:spLocks noChangeArrowheads="1"/>
            </p:cNvSpPr>
            <p:nvPr/>
          </p:nvSpPr>
          <p:spPr bwMode="auto">
            <a:xfrm>
              <a:off x="4305" y="1824"/>
              <a:ext cx="12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a:spcBef>
                  <a:spcPct val="0"/>
                </a:spcBef>
                <a:buClrTx/>
                <a:buFontTx/>
                <a:buNone/>
              </a:pPr>
              <a:r>
                <a:rPr lang="en-US" altLang="zh-CN" sz="2400">
                  <a:latin typeface="Times New Roman" panose="02020603050405020304" pitchFamily="18" charset="0"/>
                  <a:ea typeface="宋体" panose="02010600030101010101" pitchFamily="2" charset="-122"/>
                </a:rPr>
                <a:t>agglomerative</a:t>
              </a:r>
            </a:p>
            <a:p>
              <a:pPr algn="ctr">
                <a:spcBef>
                  <a:spcPct val="0"/>
                </a:spcBef>
                <a:buClrTx/>
                <a:buFontTx/>
                <a:buNone/>
              </a:pPr>
              <a:r>
                <a:rPr lang="en-US" altLang="zh-CN" sz="2400">
                  <a:latin typeface="Times New Roman" panose="02020603050405020304" pitchFamily="18" charset="0"/>
                  <a:ea typeface="宋体" panose="02010600030101010101" pitchFamily="2" charset="-122"/>
                </a:rPr>
                <a:t>(AGNES)</a:t>
              </a:r>
            </a:p>
          </p:txBody>
        </p:sp>
        <p:sp>
          <p:nvSpPr>
            <p:cNvPr id="50" name="Text Box 59">
              <a:extLst>
                <a:ext uri="{FF2B5EF4-FFF2-40B4-BE49-F238E27FC236}">
                  <a16:creationId xmlns:a16="http://schemas.microsoft.com/office/drawing/2014/main" id="{D3F2CF4D-0E88-4B6A-9E9F-C665E51DB1E4}"/>
                </a:ext>
              </a:extLst>
            </p:cNvPr>
            <p:cNvSpPr txBox="1">
              <a:spLocks noChangeArrowheads="1"/>
            </p:cNvSpPr>
            <p:nvPr/>
          </p:nvSpPr>
          <p:spPr bwMode="auto">
            <a:xfrm>
              <a:off x="4401" y="3552"/>
              <a:ext cx="875"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a:spcBef>
                  <a:spcPct val="0"/>
                </a:spcBef>
                <a:buClrTx/>
                <a:buFontTx/>
                <a:buNone/>
              </a:pPr>
              <a:r>
                <a:rPr lang="en-US" altLang="zh-CN" sz="2400">
                  <a:latin typeface="Times New Roman" panose="02020603050405020304" pitchFamily="18" charset="0"/>
                  <a:ea typeface="宋体" panose="02010600030101010101" pitchFamily="2" charset="-122"/>
                </a:rPr>
                <a:t>divisive</a:t>
              </a:r>
            </a:p>
            <a:p>
              <a:pPr algn="ctr">
                <a:spcBef>
                  <a:spcPct val="0"/>
                </a:spcBef>
                <a:buClrTx/>
                <a:buFontTx/>
                <a:buNone/>
              </a:pPr>
              <a:r>
                <a:rPr lang="en-US" altLang="zh-CN" sz="2400">
                  <a:latin typeface="Times New Roman" panose="02020603050405020304" pitchFamily="18" charset="0"/>
                  <a:ea typeface="宋体" panose="02010600030101010101" pitchFamily="2" charset="-122"/>
                </a:rPr>
                <a:t>(DIANA)</a:t>
              </a:r>
            </a:p>
          </p:txBody>
        </p:sp>
      </p:grpSp>
    </p:spTree>
    <p:extLst>
      <p:ext uri="{BB962C8B-B14F-4D97-AF65-F5344CB8AC3E}">
        <p14:creationId xmlns:p14="http://schemas.microsoft.com/office/powerpoint/2010/main" val="327242092"/>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6.1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什么是聚类分析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难点</a:t>
            </a:r>
            <a:endPar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ADF40403-AB35-4AB8-AAD6-2CFC95D58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0646" r="880"/>
          <a:stretch>
            <a:fillRect/>
          </a:stretch>
        </p:blipFill>
        <p:spPr bwMode="auto">
          <a:xfrm>
            <a:off x="1728813" y="1268760"/>
            <a:ext cx="5975350" cy="474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5876011"/>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6.4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层次方法</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CF64896D-5758-4878-B5D2-57784AF95534}"/>
              </a:ext>
            </a:extLst>
          </p:cNvPr>
          <p:cNvSpPr txBox="1">
            <a:spLocks/>
          </p:cNvSpPr>
          <p:nvPr/>
        </p:nvSpPr>
        <p:spPr>
          <a:xfrm>
            <a:off x="395287" y="908720"/>
            <a:ext cx="8353425" cy="4267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20000"/>
              </a:lnSpc>
              <a:spcBef>
                <a:spcPts val="600"/>
              </a:spcBef>
              <a:buSzPct val="100000"/>
              <a:buFont typeface="Wingdings" panose="05000000000000000000" pitchFamily="2" charset="2"/>
              <a:buChar char="n"/>
              <a:defRPr/>
            </a:pPr>
            <a:r>
              <a:rPr lang="en-US" altLang="zh-CN" sz="2800" b="0" kern="1200" dirty="0">
                <a:solidFill>
                  <a:srgbClr val="FF0000"/>
                </a:solidFill>
                <a:latin typeface="Calibri" panose="020F0502020204030204" pitchFamily="34" charset="0"/>
                <a:cs typeface="Calibri" pitchFamily="34" charset="0"/>
              </a:rPr>
              <a:t>AGNES (Agglomerative Nesting)</a:t>
            </a:r>
            <a:r>
              <a:rPr lang="zh-CN" altLang="en-US" sz="2800" b="0" kern="1200" dirty="0">
                <a:solidFill>
                  <a:srgbClr val="FF0000"/>
                </a:solidFill>
                <a:latin typeface="Calibri" panose="020F0502020204030204" pitchFamily="34" charset="0"/>
                <a:cs typeface="Calibri" pitchFamily="34" charset="0"/>
              </a:rPr>
              <a:t>：</a:t>
            </a:r>
            <a:r>
              <a:rPr lang="zh-CN" altLang="en-US" sz="28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由 </a:t>
            </a:r>
            <a:r>
              <a:rPr lang="en-US" altLang="zh-CN" sz="2800" b="0" kern="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Kaufmann</a:t>
            </a:r>
            <a:r>
              <a:rPr lang="zh-CN" altLang="en-US" sz="28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和</a:t>
            </a:r>
            <a:r>
              <a:rPr lang="en-US" altLang="zh-CN" sz="2800" b="0" kern="0" dirty="0" err="1">
                <a:solidFill>
                  <a:srgbClr val="0070C0"/>
                </a:solidFill>
                <a:latin typeface="Calibri" panose="020F0502020204030204" pitchFamily="34" charset="0"/>
                <a:ea typeface="方正兰亭中黑_GBK" panose="02000000000000000000" pitchFamily="2" charset="-122"/>
                <a:cs typeface="Calibri" panose="020F0502020204030204" pitchFamily="34" charset="0"/>
              </a:rPr>
              <a:t>Rousseeuw</a:t>
            </a:r>
            <a:r>
              <a:rPr lang="zh-CN" altLang="en-US" sz="28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提出(</a:t>
            </a:r>
            <a:r>
              <a:rPr lang="zh-CN" altLang="en-US" sz="2800" b="0" kern="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1990</a:t>
            </a:r>
            <a:r>
              <a:rPr lang="zh-CN" altLang="en-US" sz="28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a:t>
            </a:r>
            <a:endParaRPr lang="en-US" altLang="zh-CN" sz="2800" b="0" kern="0" dirty="0">
              <a:solidFill>
                <a:srgbClr val="0070C0"/>
              </a:solidFill>
              <a:latin typeface="方正兰亭中黑_GBK" panose="02000000000000000000" pitchFamily="2" charset="-122"/>
              <a:ea typeface="方正兰亭中黑_GBK" panose="02000000000000000000" pitchFamily="2" charset="-122"/>
              <a:cs typeface="Calibri" pitchFamily="34" charset="0"/>
            </a:endParaRPr>
          </a:p>
          <a:p>
            <a:pPr lvl="1" eaLnBrk="1" hangingPunct="1">
              <a:lnSpc>
                <a:spcPct val="120000"/>
              </a:lnSpc>
              <a:spcBef>
                <a:spcPts val="600"/>
              </a:spcBef>
              <a:buFont typeface="Wingdings" panose="05000000000000000000" pitchFamily="2" charset="2"/>
              <a:buChar char="ü"/>
              <a:defRPr/>
            </a:pP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使用</a:t>
            </a:r>
            <a:r>
              <a:rPr lang="zh-CN" altLang="en-US" sz="2400"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单链接(</a:t>
            </a:r>
            <a:r>
              <a:rPr lang="en-US" altLang="zh-CN" sz="2400" b="0" kern="0" dirty="0">
                <a:solidFill>
                  <a:srgbClr val="0000FF"/>
                </a:solidFill>
                <a:latin typeface="Calibri" panose="020F0502020204030204" pitchFamily="34" charset="0"/>
                <a:ea typeface="方正兰亭中黑_GBK" panose="02000000000000000000" pitchFamily="2" charset="-122"/>
                <a:cs typeface="Calibri" panose="020F0502020204030204" pitchFamily="34" charset="0"/>
              </a:rPr>
              <a:t>Single-Link</a:t>
            </a:r>
            <a:r>
              <a:rPr lang="en-US" altLang="zh-CN" sz="2400"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a:t>
            </a:r>
            <a:r>
              <a:rPr lang="zh-CN" altLang="en-US" sz="2400"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方法</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和</a:t>
            </a:r>
            <a:r>
              <a:rPr lang="zh-CN" altLang="en-US" sz="2400"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相异度矩阵 </a:t>
            </a:r>
          </a:p>
          <a:p>
            <a:pPr lvl="1" eaLnBrk="1" hangingPunct="1">
              <a:lnSpc>
                <a:spcPct val="120000"/>
              </a:lnSpc>
              <a:spcBef>
                <a:spcPts val="600"/>
              </a:spcBef>
              <a:buFont typeface="Wingdings" panose="05000000000000000000" pitchFamily="2" charset="2"/>
              <a:buChar char="ü"/>
              <a:defRPr/>
            </a:pP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合并具有</a:t>
            </a:r>
            <a:r>
              <a:rPr lang="zh-CN" altLang="en-US" sz="2400"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最小相异度</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的节点</a:t>
            </a:r>
          </a:p>
          <a:p>
            <a:pPr lvl="1" eaLnBrk="1" hangingPunct="1">
              <a:lnSpc>
                <a:spcPct val="120000"/>
              </a:lnSpc>
              <a:spcBef>
                <a:spcPts val="600"/>
              </a:spcBef>
              <a:buFont typeface="Wingdings" panose="05000000000000000000" pitchFamily="2" charset="2"/>
              <a:buChar char="ü"/>
              <a:defRPr/>
            </a:pP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以非递减的方式继续</a:t>
            </a:r>
          </a:p>
          <a:p>
            <a:pPr lvl="1" eaLnBrk="1" hangingPunct="1">
              <a:lnSpc>
                <a:spcPct val="120000"/>
              </a:lnSpc>
              <a:spcBef>
                <a:spcPts val="600"/>
              </a:spcBef>
              <a:buFont typeface="Wingdings" panose="05000000000000000000" pitchFamily="2" charset="2"/>
              <a:buChar char="ü"/>
              <a:defRPr/>
            </a:pP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最终所有的节点属于同一个簇</a:t>
            </a:r>
          </a:p>
          <a:p>
            <a:pPr eaLnBrk="1" hangingPunct="1">
              <a:lnSpc>
                <a:spcPct val="120000"/>
              </a:lnSpc>
              <a:spcBef>
                <a:spcPts val="600"/>
              </a:spcBef>
              <a:buSzPct val="100000"/>
              <a:buFont typeface="Wingdings" panose="05000000000000000000" pitchFamily="2" charset="2"/>
              <a:buChar char="n"/>
              <a:defRPr/>
            </a:pPr>
            <a:endParaRPr lang="zh-CN" altLang="en-US" sz="2800" b="0" kern="0" dirty="0">
              <a:latin typeface="Calibri" pitchFamily="34" charset="0"/>
              <a:cs typeface="Calibri" pitchFamily="34" charset="0"/>
            </a:endParaRPr>
          </a:p>
          <a:p>
            <a:pPr eaLnBrk="1" hangingPunct="1">
              <a:lnSpc>
                <a:spcPct val="120000"/>
              </a:lnSpc>
              <a:spcBef>
                <a:spcPts val="600"/>
              </a:spcBef>
              <a:buSzPct val="100000"/>
              <a:buFont typeface="Wingdings" panose="05000000000000000000" pitchFamily="2" charset="2"/>
              <a:buChar char="n"/>
              <a:defRPr/>
            </a:pPr>
            <a:endParaRPr lang="en-US" altLang="zh-CN" sz="2800" b="0" kern="1200" dirty="0">
              <a:solidFill>
                <a:srgbClr val="C00000"/>
              </a:solidFill>
              <a:effectLst>
                <a:outerShdw blurRad="38100" dist="38100" dir="2700000" algn="tl">
                  <a:srgbClr val="000000">
                    <a:alpha val="43137"/>
                  </a:srgbClr>
                </a:outerShdw>
              </a:effectLst>
              <a:latin typeface="Calibri" pitchFamily="34" charset="0"/>
              <a:cs typeface="Calibri" pitchFamily="34" charset="0"/>
            </a:endParaRPr>
          </a:p>
        </p:txBody>
      </p:sp>
      <p:grpSp>
        <p:nvGrpSpPr>
          <p:cNvPr id="4" name="Group 4">
            <a:extLst>
              <a:ext uri="{FF2B5EF4-FFF2-40B4-BE49-F238E27FC236}">
                <a16:creationId xmlns:a16="http://schemas.microsoft.com/office/drawing/2014/main" id="{0EBE318A-4847-4B43-9F63-52DEFBB5E0E2}"/>
              </a:ext>
            </a:extLst>
          </p:cNvPr>
          <p:cNvGrpSpPr>
            <a:grpSpLocks/>
          </p:cNvGrpSpPr>
          <p:nvPr/>
        </p:nvGrpSpPr>
        <p:grpSpPr bwMode="auto">
          <a:xfrm>
            <a:off x="434975" y="4137695"/>
            <a:ext cx="2209800" cy="2017712"/>
            <a:chOff x="384" y="2496"/>
            <a:chExt cx="1392" cy="1271"/>
          </a:xfrm>
        </p:grpSpPr>
        <p:graphicFrame>
          <p:nvGraphicFramePr>
            <p:cNvPr id="5" name="Object 5">
              <a:extLst>
                <a:ext uri="{FF2B5EF4-FFF2-40B4-BE49-F238E27FC236}">
                  <a16:creationId xmlns:a16="http://schemas.microsoft.com/office/drawing/2014/main" id="{098B305A-8888-4467-9384-102533029807}"/>
                </a:ext>
              </a:extLst>
            </p:cNvPr>
            <p:cNvGraphicFramePr>
              <a:graphicFrameLocks noChangeAspect="1"/>
            </p:cNvGraphicFramePr>
            <p:nvPr/>
          </p:nvGraphicFramePr>
          <p:xfrm>
            <a:off x="384" y="2496"/>
            <a:ext cx="1392" cy="1271"/>
          </p:xfrm>
          <a:graphic>
            <a:graphicData uri="http://schemas.openxmlformats.org/presentationml/2006/ole">
              <mc:AlternateContent xmlns:mc="http://schemas.openxmlformats.org/markup-compatibility/2006">
                <mc:Choice xmlns:v="urn:schemas-microsoft-com:vml" Requires="v">
                  <p:oleObj spid="_x0000_s32776" name="Worksheet" r:id="rId4" imgW="2598840" imgH="2452680" progId="Excel.Sheet.8">
                    <p:embed/>
                  </p:oleObj>
                </mc:Choice>
                <mc:Fallback>
                  <p:oleObj name="Worksheet" r:id="rId4" imgW="2598840" imgH="2452680" progId="Excel.Sheet.8">
                    <p:embed/>
                    <p:pic>
                      <p:nvPicPr>
                        <p:cNvPr id="121873" name="Object 5">
                          <a:extLst>
                            <a:ext uri="{FF2B5EF4-FFF2-40B4-BE49-F238E27FC236}">
                              <a16:creationId xmlns:a16="http://schemas.microsoft.com/office/drawing/2014/main" id="{CD6AA808-EB79-41FB-BECF-3B32B74308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6">
              <a:extLst>
                <a:ext uri="{FF2B5EF4-FFF2-40B4-BE49-F238E27FC236}">
                  <a16:creationId xmlns:a16="http://schemas.microsoft.com/office/drawing/2014/main" id="{A3E3A4EE-7524-4D58-8500-DD2F7097DD63}"/>
                </a:ext>
              </a:extLst>
            </p:cNvPr>
            <p:cNvSpPr>
              <a:spLocks noChangeArrowheads="1"/>
            </p:cNvSpPr>
            <p:nvPr/>
          </p:nvSpPr>
          <p:spPr bwMode="auto">
            <a:xfrm>
              <a:off x="816" y="2736"/>
              <a:ext cx="288" cy="288"/>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7" name="Oval 7">
              <a:extLst>
                <a:ext uri="{FF2B5EF4-FFF2-40B4-BE49-F238E27FC236}">
                  <a16:creationId xmlns:a16="http://schemas.microsoft.com/office/drawing/2014/main" id="{E0E07340-F607-4DC9-B30E-B04BA445A8BA}"/>
                </a:ext>
              </a:extLst>
            </p:cNvPr>
            <p:cNvSpPr>
              <a:spLocks noChangeArrowheads="1"/>
            </p:cNvSpPr>
            <p:nvPr/>
          </p:nvSpPr>
          <p:spPr bwMode="auto">
            <a:xfrm>
              <a:off x="816" y="3024"/>
              <a:ext cx="288" cy="288"/>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8" name="Oval 8">
              <a:extLst>
                <a:ext uri="{FF2B5EF4-FFF2-40B4-BE49-F238E27FC236}">
                  <a16:creationId xmlns:a16="http://schemas.microsoft.com/office/drawing/2014/main" id="{39A0EA63-51BA-4FDD-8108-EC4958B41F87}"/>
                </a:ext>
              </a:extLst>
            </p:cNvPr>
            <p:cNvSpPr>
              <a:spLocks noChangeArrowheads="1"/>
            </p:cNvSpPr>
            <p:nvPr/>
          </p:nvSpPr>
          <p:spPr bwMode="auto">
            <a:xfrm>
              <a:off x="1392" y="3024"/>
              <a:ext cx="144" cy="288"/>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grpSp>
      <p:grpSp>
        <p:nvGrpSpPr>
          <p:cNvPr id="9" name="Group 9">
            <a:extLst>
              <a:ext uri="{FF2B5EF4-FFF2-40B4-BE49-F238E27FC236}">
                <a16:creationId xmlns:a16="http://schemas.microsoft.com/office/drawing/2014/main" id="{8EA67F7E-CA07-47A7-8C56-0F1391B40214}"/>
              </a:ext>
            </a:extLst>
          </p:cNvPr>
          <p:cNvGrpSpPr>
            <a:grpSpLocks/>
          </p:cNvGrpSpPr>
          <p:nvPr/>
        </p:nvGrpSpPr>
        <p:grpSpPr bwMode="auto">
          <a:xfrm>
            <a:off x="3254375" y="4137695"/>
            <a:ext cx="2209800" cy="2017712"/>
            <a:chOff x="1968" y="2496"/>
            <a:chExt cx="1392" cy="1271"/>
          </a:xfrm>
        </p:grpSpPr>
        <p:graphicFrame>
          <p:nvGraphicFramePr>
            <p:cNvPr id="10" name="Object 10">
              <a:extLst>
                <a:ext uri="{FF2B5EF4-FFF2-40B4-BE49-F238E27FC236}">
                  <a16:creationId xmlns:a16="http://schemas.microsoft.com/office/drawing/2014/main" id="{7E8ACE13-168F-484D-93DE-B587627CF069}"/>
                </a:ext>
              </a:extLst>
            </p:cNvPr>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32777" name="Worksheet" r:id="rId6" imgW="2598840" imgH="2452680" progId="Excel.Sheet.8">
                    <p:embed/>
                  </p:oleObj>
                </mc:Choice>
                <mc:Fallback>
                  <p:oleObj name="Worksheet" r:id="rId6" imgW="2598840" imgH="2452680" progId="Excel.Sheet.8">
                    <p:embed/>
                    <p:pic>
                      <p:nvPicPr>
                        <p:cNvPr id="121868" name="Object 10">
                          <a:extLst>
                            <a:ext uri="{FF2B5EF4-FFF2-40B4-BE49-F238E27FC236}">
                              <a16:creationId xmlns:a16="http://schemas.microsoft.com/office/drawing/2014/main" id="{01C0DCD5-99E3-47CB-900B-2A6B3423F0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Oval 11">
              <a:extLst>
                <a:ext uri="{FF2B5EF4-FFF2-40B4-BE49-F238E27FC236}">
                  <a16:creationId xmlns:a16="http://schemas.microsoft.com/office/drawing/2014/main" id="{07B48EC4-A3B2-4BA8-8195-A9BD4FC06FB0}"/>
                </a:ext>
              </a:extLst>
            </p:cNvPr>
            <p:cNvSpPr>
              <a:spLocks noChangeArrowheads="1"/>
            </p:cNvSpPr>
            <p:nvPr/>
          </p:nvSpPr>
          <p:spPr bwMode="auto">
            <a:xfrm>
              <a:off x="2736" y="3312"/>
              <a:ext cx="288" cy="192"/>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2" name="Oval 12">
              <a:extLst>
                <a:ext uri="{FF2B5EF4-FFF2-40B4-BE49-F238E27FC236}">
                  <a16:creationId xmlns:a16="http://schemas.microsoft.com/office/drawing/2014/main" id="{40FE9B07-36F9-4C16-826D-ACB8E15BACF7}"/>
                </a:ext>
              </a:extLst>
            </p:cNvPr>
            <p:cNvSpPr>
              <a:spLocks noChangeArrowheads="1"/>
            </p:cNvSpPr>
            <p:nvPr/>
          </p:nvSpPr>
          <p:spPr bwMode="auto">
            <a:xfrm>
              <a:off x="2256" y="2688"/>
              <a:ext cx="384" cy="38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3" name="Oval 13">
              <a:extLst>
                <a:ext uri="{FF2B5EF4-FFF2-40B4-BE49-F238E27FC236}">
                  <a16:creationId xmlns:a16="http://schemas.microsoft.com/office/drawing/2014/main" id="{16BC22B1-ED61-40D0-B3F6-3C811CC8D4E6}"/>
                </a:ext>
              </a:extLst>
            </p:cNvPr>
            <p:cNvSpPr>
              <a:spLocks noChangeArrowheads="1"/>
            </p:cNvSpPr>
            <p:nvPr/>
          </p:nvSpPr>
          <p:spPr bwMode="auto">
            <a:xfrm>
              <a:off x="2352" y="3024"/>
              <a:ext cx="384" cy="240"/>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4" name="Oval 14">
              <a:extLst>
                <a:ext uri="{FF2B5EF4-FFF2-40B4-BE49-F238E27FC236}">
                  <a16:creationId xmlns:a16="http://schemas.microsoft.com/office/drawing/2014/main" id="{032885A9-FA04-4A07-85DE-624BCE336746}"/>
                </a:ext>
              </a:extLst>
            </p:cNvPr>
            <p:cNvSpPr>
              <a:spLocks noChangeArrowheads="1"/>
            </p:cNvSpPr>
            <p:nvPr/>
          </p:nvSpPr>
          <p:spPr bwMode="auto">
            <a:xfrm>
              <a:off x="2832" y="3024"/>
              <a:ext cx="288" cy="288"/>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grpSp>
      <p:grpSp>
        <p:nvGrpSpPr>
          <p:cNvPr id="15" name="Group 15">
            <a:extLst>
              <a:ext uri="{FF2B5EF4-FFF2-40B4-BE49-F238E27FC236}">
                <a16:creationId xmlns:a16="http://schemas.microsoft.com/office/drawing/2014/main" id="{726253B0-2AA7-403B-8FF4-97907D2DFDFC}"/>
              </a:ext>
            </a:extLst>
          </p:cNvPr>
          <p:cNvGrpSpPr>
            <a:grpSpLocks/>
          </p:cNvGrpSpPr>
          <p:nvPr/>
        </p:nvGrpSpPr>
        <p:grpSpPr bwMode="auto">
          <a:xfrm>
            <a:off x="6073775" y="4137695"/>
            <a:ext cx="2209800" cy="2017712"/>
            <a:chOff x="3552" y="2496"/>
            <a:chExt cx="1392" cy="1271"/>
          </a:xfrm>
        </p:grpSpPr>
        <p:graphicFrame>
          <p:nvGraphicFramePr>
            <p:cNvPr id="17" name="Object 16">
              <a:extLst>
                <a:ext uri="{FF2B5EF4-FFF2-40B4-BE49-F238E27FC236}">
                  <a16:creationId xmlns:a16="http://schemas.microsoft.com/office/drawing/2014/main" id="{54DB30F3-32A2-4850-AAFC-99DEF07A84C1}"/>
                </a:ext>
              </a:extLst>
            </p:cNvPr>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32778" name="Worksheet" r:id="rId7" imgW="2598840" imgH="2452680" progId="Excel.Sheet.8">
                    <p:embed/>
                  </p:oleObj>
                </mc:Choice>
                <mc:Fallback>
                  <p:oleObj name="Worksheet" r:id="rId7" imgW="2598840" imgH="2452680" progId="Excel.Sheet.8">
                    <p:embed/>
                    <p:pic>
                      <p:nvPicPr>
                        <p:cNvPr id="121865" name="Object 16">
                          <a:extLst>
                            <a:ext uri="{FF2B5EF4-FFF2-40B4-BE49-F238E27FC236}">
                              <a16:creationId xmlns:a16="http://schemas.microsoft.com/office/drawing/2014/main" id="{A046423D-15CD-452A-B7F8-A03895640A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Oval 17">
              <a:extLst>
                <a:ext uri="{FF2B5EF4-FFF2-40B4-BE49-F238E27FC236}">
                  <a16:creationId xmlns:a16="http://schemas.microsoft.com/office/drawing/2014/main" id="{F50D04E2-933C-4840-9E6E-29537CDB0362}"/>
                </a:ext>
              </a:extLst>
            </p:cNvPr>
            <p:cNvSpPr>
              <a:spLocks noChangeArrowheads="1"/>
            </p:cNvSpPr>
            <p:nvPr/>
          </p:nvSpPr>
          <p:spPr bwMode="auto">
            <a:xfrm>
              <a:off x="3888" y="2688"/>
              <a:ext cx="384" cy="62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9" name="Oval 18">
              <a:extLst>
                <a:ext uri="{FF2B5EF4-FFF2-40B4-BE49-F238E27FC236}">
                  <a16:creationId xmlns:a16="http://schemas.microsoft.com/office/drawing/2014/main" id="{785D4D4E-0101-4331-80B0-9CB8A808D588}"/>
                </a:ext>
              </a:extLst>
            </p:cNvPr>
            <p:cNvSpPr>
              <a:spLocks noChangeArrowheads="1"/>
            </p:cNvSpPr>
            <p:nvPr/>
          </p:nvSpPr>
          <p:spPr bwMode="auto">
            <a:xfrm>
              <a:off x="4272" y="3024"/>
              <a:ext cx="480" cy="480"/>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grpSp>
      <p:sp>
        <p:nvSpPr>
          <p:cNvPr id="20" name="Line 19">
            <a:extLst>
              <a:ext uri="{FF2B5EF4-FFF2-40B4-BE49-F238E27FC236}">
                <a16:creationId xmlns:a16="http://schemas.microsoft.com/office/drawing/2014/main" id="{3119B805-8BBA-4933-BA72-E0EDF7F8EED5}"/>
              </a:ext>
            </a:extLst>
          </p:cNvPr>
          <p:cNvSpPr>
            <a:spLocks noChangeShapeType="1"/>
          </p:cNvSpPr>
          <p:nvPr/>
        </p:nvSpPr>
        <p:spPr bwMode="auto">
          <a:xfrm>
            <a:off x="2873375" y="5052095"/>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 name="Line 20">
            <a:extLst>
              <a:ext uri="{FF2B5EF4-FFF2-40B4-BE49-F238E27FC236}">
                <a16:creationId xmlns:a16="http://schemas.microsoft.com/office/drawing/2014/main" id="{677FA940-9A5F-4EA3-82B4-ADB6C66075CF}"/>
              </a:ext>
            </a:extLst>
          </p:cNvPr>
          <p:cNvSpPr>
            <a:spLocks noChangeShapeType="1"/>
          </p:cNvSpPr>
          <p:nvPr/>
        </p:nvSpPr>
        <p:spPr bwMode="auto">
          <a:xfrm>
            <a:off x="5692775" y="4975895"/>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extLst>
      <p:ext uri="{BB962C8B-B14F-4D97-AF65-F5344CB8AC3E}">
        <p14:creationId xmlns:p14="http://schemas.microsoft.com/office/powerpoint/2010/main" val="3460859446"/>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6.4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层次方法</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E57CB5F7-E00B-44BA-A42E-8A2F571EEDD2}"/>
              </a:ext>
            </a:extLst>
          </p:cNvPr>
          <p:cNvSpPr txBox="1">
            <a:spLocks/>
          </p:cNvSpPr>
          <p:nvPr/>
        </p:nvSpPr>
        <p:spPr>
          <a:xfrm>
            <a:off x="395287" y="1196752"/>
            <a:ext cx="8353425" cy="4267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20000"/>
              </a:lnSpc>
              <a:spcBef>
                <a:spcPts val="600"/>
              </a:spcBef>
              <a:buSzPct val="100000"/>
              <a:buFont typeface="Wingdings" panose="05000000000000000000" pitchFamily="2" charset="2"/>
              <a:buChar char="n"/>
              <a:defRPr/>
            </a:pPr>
            <a:r>
              <a:rPr lang="en-US" altLang="zh-CN" sz="2800" b="0" dirty="0">
                <a:solidFill>
                  <a:srgbClr val="FF0000"/>
                </a:solidFill>
                <a:latin typeface="Calibri" panose="020F0502020204030204" pitchFamily="34" charset="0"/>
                <a:cs typeface="Calibri" pitchFamily="34" charset="0"/>
              </a:rPr>
              <a:t>DIANA (Divisive Analysis)</a:t>
            </a:r>
            <a:r>
              <a:rPr lang="zh-CN" altLang="en-US" sz="2800" b="0" dirty="0">
                <a:solidFill>
                  <a:srgbClr val="FF0000"/>
                </a:solidFill>
                <a:latin typeface="Calibri" panose="020F0502020204030204" pitchFamily="34" charset="0"/>
                <a:cs typeface="Calibri" pitchFamily="34" charset="0"/>
              </a:rPr>
              <a:t>：</a:t>
            </a:r>
            <a:r>
              <a:rPr lang="zh-CN" altLang="en-US" sz="28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由 </a:t>
            </a:r>
            <a:r>
              <a:rPr lang="en-US" altLang="zh-CN" sz="2800" b="0" kern="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Kaufmann</a:t>
            </a:r>
            <a:r>
              <a:rPr lang="zh-CN" altLang="en-US" sz="28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和</a:t>
            </a:r>
            <a:r>
              <a:rPr lang="en-US" altLang="zh-CN" sz="2800" b="0" kern="0" dirty="0" err="1">
                <a:solidFill>
                  <a:srgbClr val="0070C0"/>
                </a:solidFill>
                <a:latin typeface="Calibri" panose="020F0502020204030204" pitchFamily="34" charset="0"/>
                <a:ea typeface="方正兰亭中黑_GBK" panose="02000000000000000000" pitchFamily="2" charset="-122"/>
                <a:cs typeface="Calibri" panose="020F0502020204030204" pitchFamily="34" charset="0"/>
              </a:rPr>
              <a:t>Rousseeuw</a:t>
            </a:r>
            <a:r>
              <a:rPr lang="zh-CN" altLang="en-US" sz="28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提出(</a:t>
            </a:r>
            <a:r>
              <a:rPr lang="zh-CN" altLang="en-US" sz="2800" b="0" kern="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1990</a:t>
            </a:r>
            <a:r>
              <a:rPr lang="zh-CN" altLang="en-US" sz="28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a:t>
            </a:r>
            <a:endParaRPr lang="en-US" altLang="zh-CN" sz="2800" b="0" kern="0" dirty="0">
              <a:solidFill>
                <a:srgbClr val="0070C0"/>
              </a:solidFill>
              <a:latin typeface="方正兰亭中黑_GBK" panose="02000000000000000000" pitchFamily="2" charset="-122"/>
              <a:ea typeface="方正兰亭中黑_GBK" panose="02000000000000000000" pitchFamily="2" charset="-122"/>
              <a:cs typeface="Calibri" pitchFamily="34" charset="0"/>
            </a:endParaRPr>
          </a:p>
          <a:p>
            <a:pPr lvl="1" eaLnBrk="1" hangingPunct="1">
              <a:lnSpc>
                <a:spcPct val="120000"/>
              </a:lnSpc>
              <a:spcBef>
                <a:spcPts val="600"/>
              </a:spcBef>
              <a:buFont typeface="Wingdings" panose="05000000000000000000" pitchFamily="2" charset="2"/>
              <a:buChar char="ü"/>
              <a:defRPr/>
            </a:pP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是 </a:t>
            </a:r>
            <a:r>
              <a:rPr lang="en-US" altLang="zh-CN" sz="2400" b="0" kern="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AGNES</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的逆</a:t>
            </a:r>
          </a:p>
          <a:p>
            <a:pPr lvl="1" eaLnBrk="1" hangingPunct="1">
              <a:lnSpc>
                <a:spcPct val="120000"/>
              </a:lnSpc>
              <a:spcBef>
                <a:spcPts val="600"/>
              </a:spcBef>
              <a:buFont typeface="Wingdings" panose="05000000000000000000" pitchFamily="2" charset="2"/>
              <a:buChar char="ü"/>
              <a:defRPr/>
            </a:pP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最终每个节点自己形成一个簇</a:t>
            </a:r>
          </a:p>
          <a:p>
            <a:pPr eaLnBrk="1" hangingPunct="1">
              <a:lnSpc>
                <a:spcPct val="120000"/>
              </a:lnSpc>
              <a:spcBef>
                <a:spcPts val="600"/>
              </a:spcBef>
              <a:buSzPct val="100000"/>
              <a:buFont typeface="Wingdings" panose="05000000000000000000" pitchFamily="2" charset="2"/>
              <a:buChar char="n"/>
              <a:defRPr/>
            </a:pPr>
            <a:endParaRPr lang="en-US" altLang="zh-CN" sz="2800" b="0" kern="1200" dirty="0">
              <a:solidFill>
                <a:srgbClr val="C00000"/>
              </a:solidFill>
              <a:effectLst>
                <a:outerShdw blurRad="38100" dist="38100" dir="2700000" algn="tl">
                  <a:srgbClr val="000000">
                    <a:alpha val="43137"/>
                  </a:srgbClr>
                </a:outerShdw>
              </a:effectLst>
              <a:latin typeface="Calibri" pitchFamily="34" charset="0"/>
              <a:cs typeface="Calibri" pitchFamily="34" charset="0"/>
            </a:endParaRPr>
          </a:p>
        </p:txBody>
      </p:sp>
      <p:grpSp>
        <p:nvGrpSpPr>
          <p:cNvPr id="4" name="Group 4">
            <a:extLst>
              <a:ext uri="{FF2B5EF4-FFF2-40B4-BE49-F238E27FC236}">
                <a16:creationId xmlns:a16="http://schemas.microsoft.com/office/drawing/2014/main" id="{E7C08D67-62E6-4A2A-8020-0132C8C8F86D}"/>
              </a:ext>
            </a:extLst>
          </p:cNvPr>
          <p:cNvGrpSpPr>
            <a:grpSpLocks/>
          </p:cNvGrpSpPr>
          <p:nvPr/>
        </p:nvGrpSpPr>
        <p:grpSpPr bwMode="auto">
          <a:xfrm>
            <a:off x="693737" y="3674839"/>
            <a:ext cx="2209800" cy="2017713"/>
            <a:chOff x="3552" y="2496"/>
            <a:chExt cx="1392" cy="1271"/>
          </a:xfrm>
        </p:grpSpPr>
        <p:graphicFrame>
          <p:nvGraphicFramePr>
            <p:cNvPr id="5" name="Object 5">
              <a:extLst>
                <a:ext uri="{FF2B5EF4-FFF2-40B4-BE49-F238E27FC236}">
                  <a16:creationId xmlns:a16="http://schemas.microsoft.com/office/drawing/2014/main" id="{6B9B4832-F9A7-4D41-BFAF-81FAE8E64144}"/>
                </a:ext>
              </a:extLst>
            </p:cNvPr>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33800" name="Worksheet" r:id="rId4" imgW="2598840" imgH="2452680" progId="Excel.Sheet.8">
                    <p:embed/>
                  </p:oleObj>
                </mc:Choice>
                <mc:Fallback>
                  <p:oleObj name="Worksheet" r:id="rId4" imgW="2598840" imgH="2452680" progId="Excel.Sheet.8">
                    <p:embed/>
                    <p:pic>
                      <p:nvPicPr>
                        <p:cNvPr id="123925" name="Object 5">
                          <a:extLst>
                            <a:ext uri="{FF2B5EF4-FFF2-40B4-BE49-F238E27FC236}">
                              <a16:creationId xmlns:a16="http://schemas.microsoft.com/office/drawing/2014/main" id="{53CC3391-FF6D-4EE5-8229-10BA996CBE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6">
              <a:extLst>
                <a:ext uri="{FF2B5EF4-FFF2-40B4-BE49-F238E27FC236}">
                  <a16:creationId xmlns:a16="http://schemas.microsoft.com/office/drawing/2014/main" id="{777B733F-5F18-4F21-A5AE-824B50152139}"/>
                </a:ext>
              </a:extLst>
            </p:cNvPr>
            <p:cNvSpPr>
              <a:spLocks noChangeArrowheads="1"/>
            </p:cNvSpPr>
            <p:nvPr/>
          </p:nvSpPr>
          <p:spPr bwMode="auto">
            <a:xfrm>
              <a:off x="3888" y="2688"/>
              <a:ext cx="384" cy="62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7" name="Oval 7">
              <a:extLst>
                <a:ext uri="{FF2B5EF4-FFF2-40B4-BE49-F238E27FC236}">
                  <a16:creationId xmlns:a16="http://schemas.microsoft.com/office/drawing/2014/main" id="{46363058-84C1-4988-B8AA-17338486C83F}"/>
                </a:ext>
              </a:extLst>
            </p:cNvPr>
            <p:cNvSpPr>
              <a:spLocks noChangeArrowheads="1"/>
            </p:cNvSpPr>
            <p:nvPr/>
          </p:nvSpPr>
          <p:spPr bwMode="auto">
            <a:xfrm>
              <a:off x="4272" y="3024"/>
              <a:ext cx="480" cy="480"/>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grpSp>
      <p:grpSp>
        <p:nvGrpSpPr>
          <p:cNvPr id="8" name="Group 8">
            <a:extLst>
              <a:ext uri="{FF2B5EF4-FFF2-40B4-BE49-F238E27FC236}">
                <a16:creationId xmlns:a16="http://schemas.microsoft.com/office/drawing/2014/main" id="{7B827E50-60B7-4FD6-BB04-5A85B2D77994}"/>
              </a:ext>
            </a:extLst>
          </p:cNvPr>
          <p:cNvGrpSpPr>
            <a:grpSpLocks/>
          </p:cNvGrpSpPr>
          <p:nvPr/>
        </p:nvGrpSpPr>
        <p:grpSpPr bwMode="auto">
          <a:xfrm>
            <a:off x="3360737" y="3711352"/>
            <a:ext cx="2209800" cy="2017712"/>
            <a:chOff x="1968" y="2496"/>
            <a:chExt cx="1392" cy="1271"/>
          </a:xfrm>
        </p:grpSpPr>
        <p:graphicFrame>
          <p:nvGraphicFramePr>
            <p:cNvPr id="9" name="Object 9">
              <a:extLst>
                <a:ext uri="{FF2B5EF4-FFF2-40B4-BE49-F238E27FC236}">
                  <a16:creationId xmlns:a16="http://schemas.microsoft.com/office/drawing/2014/main" id="{48D052D4-C11B-4953-A3CF-BC1737D0A42E}"/>
                </a:ext>
              </a:extLst>
            </p:cNvPr>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33801" name="Worksheet" r:id="rId6" imgW="2598840" imgH="2452680" progId="Excel.Sheet.8">
                    <p:embed/>
                  </p:oleObj>
                </mc:Choice>
                <mc:Fallback>
                  <p:oleObj name="Worksheet" r:id="rId6" imgW="2598840" imgH="2452680" progId="Excel.Sheet.8">
                    <p:embed/>
                    <p:pic>
                      <p:nvPicPr>
                        <p:cNvPr id="123920" name="Object 9">
                          <a:extLst>
                            <a:ext uri="{FF2B5EF4-FFF2-40B4-BE49-F238E27FC236}">
                              <a16:creationId xmlns:a16="http://schemas.microsoft.com/office/drawing/2014/main" id="{FF5E43E1-6E59-4240-AFE0-DB24FE4735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Oval 10">
              <a:extLst>
                <a:ext uri="{FF2B5EF4-FFF2-40B4-BE49-F238E27FC236}">
                  <a16:creationId xmlns:a16="http://schemas.microsoft.com/office/drawing/2014/main" id="{DCB6E60C-29DE-43E0-8CC7-7B4F70C3E49B}"/>
                </a:ext>
              </a:extLst>
            </p:cNvPr>
            <p:cNvSpPr>
              <a:spLocks noChangeArrowheads="1"/>
            </p:cNvSpPr>
            <p:nvPr/>
          </p:nvSpPr>
          <p:spPr bwMode="auto">
            <a:xfrm>
              <a:off x="2736" y="3312"/>
              <a:ext cx="288" cy="192"/>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1" name="Oval 11">
              <a:extLst>
                <a:ext uri="{FF2B5EF4-FFF2-40B4-BE49-F238E27FC236}">
                  <a16:creationId xmlns:a16="http://schemas.microsoft.com/office/drawing/2014/main" id="{B6383D85-3B5A-42A9-B26F-88999D1435E8}"/>
                </a:ext>
              </a:extLst>
            </p:cNvPr>
            <p:cNvSpPr>
              <a:spLocks noChangeArrowheads="1"/>
            </p:cNvSpPr>
            <p:nvPr/>
          </p:nvSpPr>
          <p:spPr bwMode="auto">
            <a:xfrm>
              <a:off x="2256" y="2688"/>
              <a:ext cx="384" cy="38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2" name="Oval 12">
              <a:extLst>
                <a:ext uri="{FF2B5EF4-FFF2-40B4-BE49-F238E27FC236}">
                  <a16:creationId xmlns:a16="http://schemas.microsoft.com/office/drawing/2014/main" id="{E6C2643C-2FBF-47FF-A324-0FE8FBC393AD}"/>
                </a:ext>
              </a:extLst>
            </p:cNvPr>
            <p:cNvSpPr>
              <a:spLocks noChangeArrowheads="1"/>
            </p:cNvSpPr>
            <p:nvPr/>
          </p:nvSpPr>
          <p:spPr bwMode="auto">
            <a:xfrm>
              <a:off x="2352" y="3024"/>
              <a:ext cx="384" cy="240"/>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3" name="Oval 13">
              <a:extLst>
                <a:ext uri="{FF2B5EF4-FFF2-40B4-BE49-F238E27FC236}">
                  <a16:creationId xmlns:a16="http://schemas.microsoft.com/office/drawing/2014/main" id="{2271E332-498E-4A1D-8A45-A5CCCA832975}"/>
                </a:ext>
              </a:extLst>
            </p:cNvPr>
            <p:cNvSpPr>
              <a:spLocks noChangeArrowheads="1"/>
            </p:cNvSpPr>
            <p:nvPr/>
          </p:nvSpPr>
          <p:spPr bwMode="auto">
            <a:xfrm>
              <a:off x="2832" y="3024"/>
              <a:ext cx="288" cy="288"/>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grpSp>
      <p:grpSp>
        <p:nvGrpSpPr>
          <p:cNvPr id="14" name="Group 14">
            <a:extLst>
              <a:ext uri="{FF2B5EF4-FFF2-40B4-BE49-F238E27FC236}">
                <a16:creationId xmlns:a16="http://schemas.microsoft.com/office/drawing/2014/main" id="{462EBB71-6413-40B0-B813-DE18A50F09CB}"/>
              </a:ext>
            </a:extLst>
          </p:cNvPr>
          <p:cNvGrpSpPr>
            <a:grpSpLocks/>
          </p:cNvGrpSpPr>
          <p:nvPr/>
        </p:nvGrpSpPr>
        <p:grpSpPr bwMode="auto">
          <a:xfrm>
            <a:off x="6103937" y="3674839"/>
            <a:ext cx="2209800" cy="2017713"/>
            <a:chOff x="3792" y="2473"/>
            <a:chExt cx="1392" cy="1271"/>
          </a:xfrm>
        </p:grpSpPr>
        <p:graphicFrame>
          <p:nvGraphicFramePr>
            <p:cNvPr id="15" name="Object 15">
              <a:extLst>
                <a:ext uri="{FF2B5EF4-FFF2-40B4-BE49-F238E27FC236}">
                  <a16:creationId xmlns:a16="http://schemas.microsoft.com/office/drawing/2014/main" id="{8A3681EB-C86B-486C-80B5-E7BC031DF320}"/>
                </a:ext>
              </a:extLst>
            </p:cNvPr>
            <p:cNvGraphicFramePr>
              <a:graphicFrameLocks noChangeAspect="1"/>
            </p:cNvGraphicFramePr>
            <p:nvPr/>
          </p:nvGraphicFramePr>
          <p:xfrm>
            <a:off x="3792" y="2473"/>
            <a:ext cx="1392" cy="1271"/>
          </p:xfrm>
          <a:graphic>
            <a:graphicData uri="http://schemas.openxmlformats.org/presentationml/2006/ole">
              <mc:AlternateContent xmlns:mc="http://schemas.openxmlformats.org/markup-compatibility/2006">
                <mc:Choice xmlns:v="urn:schemas-microsoft-com:vml" Requires="v">
                  <p:oleObj spid="_x0000_s33802" name="Worksheet" r:id="rId7" imgW="2598840" imgH="2452680" progId="Excel.Sheet.8">
                    <p:embed/>
                  </p:oleObj>
                </mc:Choice>
                <mc:Fallback>
                  <p:oleObj name="Worksheet" r:id="rId7" imgW="2598840" imgH="2452680" progId="Excel.Sheet.8">
                    <p:embed/>
                    <p:pic>
                      <p:nvPicPr>
                        <p:cNvPr id="123913" name="Object 15">
                          <a:extLst>
                            <a:ext uri="{FF2B5EF4-FFF2-40B4-BE49-F238E27FC236}">
                              <a16:creationId xmlns:a16="http://schemas.microsoft.com/office/drawing/2014/main" id="{38890DA7-38F8-4CA0-8C95-89436A11B5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 y="2473"/>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Oval 16">
              <a:extLst>
                <a:ext uri="{FF2B5EF4-FFF2-40B4-BE49-F238E27FC236}">
                  <a16:creationId xmlns:a16="http://schemas.microsoft.com/office/drawing/2014/main" id="{699F5371-D34E-4B1A-94EF-4FF00B8D631F}"/>
                </a:ext>
              </a:extLst>
            </p:cNvPr>
            <p:cNvSpPr>
              <a:spLocks noChangeArrowheads="1"/>
            </p:cNvSpPr>
            <p:nvPr/>
          </p:nvSpPr>
          <p:spPr bwMode="auto">
            <a:xfrm>
              <a:off x="4224" y="2713"/>
              <a:ext cx="288" cy="288"/>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8" name="Oval 17">
              <a:extLst>
                <a:ext uri="{FF2B5EF4-FFF2-40B4-BE49-F238E27FC236}">
                  <a16:creationId xmlns:a16="http://schemas.microsoft.com/office/drawing/2014/main" id="{A56CFDAA-3932-439F-B0D3-EF67392ABD68}"/>
                </a:ext>
              </a:extLst>
            </p:cNvPr>
            <p:cNvSpPr>
              <a:spLocks noChangeArrowheads="1"/>
            </p:cNvSpPr>
            <p:nvPr/>
          </p:nvSpPr>
          <p:spPr bwMode="auto">
            <a:xfrm>
              <a:off x="4224" y="3001"/>
              <a:ext cx="288" cy="288"/>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9" name="Oval 18">
              <a:extLst>
                <a:ext uri="{FF2B5EF4-FFF2-40B4-BE49-F238E27FC236}">
                  <a16:creationId xmlns:a16="http://schemas.microsoft.com/office/drawing/2014/main" id="{B7E30161-76A9-4CF3-8E09-1654764B532B}"/>
                </a:ext>
              </a:extLst>
            </p:cNvPr>
            <p:cNvSpPr>
              <a:spLocks noChangeArrowheads="1"/>
            </p:cNvSpPr>
            <p:nvPr/>
          </p:nvSpPr>
          <p:spPr bwMode="auto">
            <a:xfrm>
              <a:off x="4800" y="3001"/>
              <a:ext cx="144" cy="288"/>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0" name="Oval 19">
              <a:extLst>
                <a:ext uri="{FF2B5EF4-FFF2-40B4-BE49-F238E27FC236}">
                  <a16:creationId xmlns:a16="http://schemas.microsoft.com/office/drawing/2014/main" id="{FA32712F-6B30-453C-B4ED-E98CB1974C80}"/>
                </a:ext>
              </a:extLst>
            </p:cNvPr>
            <p:cNvSpPr>
              <a:spLocks noChangeArrowheads="1"/>
            </p:cNvSpPr>
            <p:nvPr/>
          </p:nvSpPr>
          <p:spPr bwMode="auto">
            <a:xfrm>
              <a:off x="4128" y="2880"/>
              <a:ext cx="96" cy="192"/>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1" name="Oval 20">
              <a:extLst>
                <a:ext uri="{FF2B5EF4-FFF2-40B4-BE49-F238E27FC236}">
                  <a16:creationId xmlns:a16="http://schemas.microsoft.com/office/drawing/2014/main" id="{A07BDAFD-4DED-496E-AB62-00CF84CB402B}"/>
                </a:ext>
              </a:extLst>
            </p:cNvPr>
            <p:cNvSpPr>
              <a:spLocks noChangeArrowheads="1"/>
            </p:cNvSpPr>
            <p:nvPr/>
          </p:nvSpPr>
          <p:spPr bwMode="auto">
            <a:xfrm rot="-5400000">
              <a:off x="4608" y="3216"/>
              <a:ext cx="144" cy="288"/>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2" name="Oval 21">
              <a:extLst>
                <a:ext uri="{FF2B5EF4-FFF2-40B4-BE49-F238E27FC236}">
                  <a16:creationId xmlns:a16="http://schemas.microsoft.com/office/drawing/2014/main" id="{C236703E-67E9-4E1B-9EB3-861276E3BDAA}"/>
                </a:ext>
              </a:extLst>
            </p:cNvPr>
            <p:cNvSpPr>
              <a:spLocks noChangeArrowheads="1"/>
            </p:cNvSpPr>
            <p:nvPr/>
          </p:nvSpPr>
          <p:spPr bwMode="auto">
            <a:xfrm rot="-5400000">
              <a:off x="4704" y="3072"/>
              <a:ext cx="96" cy="192"/>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grpSp>
      <p:sp>
        <p:nvSpPr>
          <p:cNvPr id="23" name="Line 22">
            <a:extLst>
              <a:ext uri="{FF2B5EF4-FFF2-40B4-BE49-F238E27FC236}">
                <a16:creationId xmlns:a16="http://schemas.microsoft.com/office/drawing/2014/main" id="{8B8CE8AC-2DAB-4159-9B10-4B05E2E2ACF2}"/>
              </a:ext>
            </a:extLst>
          </p:cNvPr>
          <p:cNvSpPr>
            <a:spLocks noChangeShapeType="1"/>
          </p:cNvSpPr>
          <p:nvPr/>
        </p:nvSpPr>
        <p:spPr bwMode="auto">
          <a:xfrm>
            <a:off x="2979737" y="4625752"/>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4" name="Line 23">
            <a:extLst>
              <a:ext uri="{FF2B5EF4-FFF2-40B4-BE49-F238E27FC236}">
                <a16:creationId xmlns:a16="http://schemas.microsoft.com/office/drawing/2014/main" id="{0BCAA291-E88C-4F32-A948-C7D0DCF45781}"/>
              </a:ext>
            </a:extLst>
          </p:cNvPr>
          <p:cNvSpPr>
            <a:spLocks noChangeShapeType="1"/>
          </p:cNvSpPr>
          <p:nvPr/>
        </p:nvSpPr>
        <p:spPr bwMode="auto">
          <a:xfrm>
            <a:off x="5722937" y="4701952"/>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extLst>
      <p:ext uri="{BB962C8B-B14F-4D97-AF65-F5344CB8AC3E}">
        <p14:creationId xmlns:p14="http://schemas.microsoft.com/office/powerpoint/2010/main" val="2050536151"/>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6.4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层次方法</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82F67658-F807-4333-9956-662C77ED6E4B}"/>
              </a:ext>
            </a:extLst>
          </p:cNvPr>
          <p:cNvSpPr txBox="1">
            <a:spLocks/>
          </p:cNvSpPr>
          <p:nvPr/>
        </p:nvSpPr>
        <p:spPr>
          <a:xfrm>
            <a:off x="287337" y="777851"/>
            <a:ext cx="8569325" cy="388778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20000"/>
              </a:lnSpc>
              <a:spcBef>
                <a:spcPts val="300"/>
              </a:spcBef>
              <a:buFont typeface="Wingdings" panose="05000000000000000000"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四个广泛采用的簇间距离度量方法 </a:t>
            </a:r>
          </a:p>
          <a:p>
            <a:pPr lvl="1" eaLnBrk="1" hangingPunct="1">
              <a:lnSpc>
                <a:spcPct val="120000"/>
              </a:lnSpc>
              <a:spcBef>
                <a:spcPts val="300"/>
              </a:spcBef>
              <a:buFont typeface="Wingdings" panose="05000000000000000000" pitchFamily="2" charset="2"/>
              <a:buChar char="ü"/>
              <a:defRPr/>
            </a:pPr>
            <a:r>
              <a:rPr lang="en-US" altLang="zh-CN" sz="2400" b="0" kern="0" dirty="0">
                <a:solidFill>
                  <a:srgbClr val="0000FF"/>
                </a:solidFill>
                <a:latin typeface="Calibri" panose="020F0502020204030204" pitchFamily="34" charset="0"/>
                <a:cs typeface="Calibri" panose="020F0502020204030204" pitchFamily="34" charset="0"/>
              </a:rPr>
              <a:t>Single linkage</a:t>
            </a:r>
            <a:r>
              <a:rPr lang="zh-CN" altLang="en-US" sz="2400" b="0" kern="0" dirty="0">
                <a:solidFill>
                  <a:srgbClr val="0000FF"/>
                </a:solidFill>
                <a:latin typeface="Calibri" panose="020F0502020204030204" pitchFamily="34" charset="0"/>
                <a:cs typeface="Calibri" panose="020F0502020204030204" pitchFamily="34" charset="0"/>
              </a:rPr>
              <a:t>：</a:t>
            </a:r>
            <a:r>
              <a:rPr lang="en-US" altLang="zh-CN" sz="2400" b="0" i="1" kern="0" dirty="0" err="1">
                <a:latin typeface="Calibri" panose="020F0502020204030204" pitchFamily="34" charset="0"/>
                <a:cs typeface="Calibri" panose="020F0502020204030204" pitchFamily="34" charset="0"/>
              </a:rPr>
              <a:t>d</a:t>
            </a:r>
            <a:r>
              <a:rPr lang="en-US" altLang="zh-CN" sz="2400" b="0" i="1" kern="0" baseline="-30000" dirty="0" err="1">
                <a:latin typeface="Calibri" panose="020F0502020204030204" pitchFamily="34" charset="0"/>
                <a:cs typeface="Calibri" panose="020F0502020204030204" pitchFamily="34" charset="0"/>
              </a:rPr>
              <a:t>min</a:t>
            </a:r>
            <a:r>
              <a:rPr lang="en-US" altLang="zh-CN" sz="2400" b="0" kern="0" dirty="0">
                <a:latin typeface="Calibri" panose="020F0502020204030204" pitchFamily="34" charset="0"/>
                <a:cs typeface="Calibri" panose="020F0502020204030204" pitchFamily="34" charset="0"/>
              </a:rPr>
              <a:t>(</a:t>
            </a:r>
            <a:r>
              <a:rPr lang="en-US" altLang="zh-CN" sz="2400" b="0" i="1" kern="0" dirty="0" err="1">
                <a:latin typeface="Calibri" panose="020F0502020204030204" pitchFamily="34" charset="0"/>
                <a:cs typeface="Calibri" panose="020F0502020204030204" pitchFamily="34" charset="0"/>
              </a:rPr>
              <a:t>C</a:t>
            </a:r>
            <a:r>
              <a:rPr lang="en-US" altLang="zh-CN" sz="2400" b="0" i="1" kern="0" baseline="-30000" dirty="0" err="1">
                <a:latin typeface="Calibri" panose="020F0502020204030204" pitchFamily="34" charset="0"/>
                <a:cs typeface="Calibri" panose="020F0502020204030204" pitchFamily="34" charset="0"/>
              </a:rPr>
              <a:t>i</a:t>
            </a:r>
            <a:r>
              <a:rPr lang="en-US" altLang="zh-CN" sz="2400" b="0" i="1" kern="0" dirty="0" err="1">
                <a:latin typeface="Calibri" panose="020F0502020204030204" pitchFamily="34" charset="0"/>
                <a:cs typeface="Calibri" panose="020F0502020204030204" pitchFamily="34" charset="0"/>
              </a:rPr>
              <a:t>,C</a:t>
            </a:r>
            <a:r>
              <a:rPr lang="en-US" altLang="zh-CN" sz="2400" b="0" i="1" kern="0" baseline="-30000" dirty="0" err="1">
                <a:latin typeface="Calibri" panose="020F0502020204030204" pitchFamily="34" charset="0"/>
                <a:cs typeface="Calibri" panose="020F0502020204030204" pitchFamily="34" charset="0"/>
              </a:rPr>
              <a:t>j</a:t>
            </a:r>
            <a:r>
              <a:rPr lang="en-US" altLang="zh-CN" sz="2400" b="0" kern="0" dirty="0">
                <a:latin typeface="Calibri" panose="020F0502020204030204" pitchFamily="34" charset="0"/>
                <a:cs typeface="Calibri" panose="020F0502020204030204" pitchFamily="34" charset="0"/>
              </a:rPr>
              <a:t>) = </a:t>
            </a:r>
            <a:r>
              <a:rPr lang="en-US" altLang="zh-CN" sz="2400" b="0" i="1" kern="0" dirty="0">
                <a:latin typeface="Calibri" panose="020F0502020204030204" pitchFamily="34" charset="0"/>
                <a:cs typeface="Calibri" panose="020F0502020204030204" pitchFamily="34" charset="0"/>
              </a:rPr>
              <a:t>min</a:t>
            </a:r>
            <a:r>
              <a:rPr lang="en-US" altLang="zh-CN" sz="2400" b="0" kern="0" dirty="0">
                <a:latin typeface="Calibri" panose="020F0502020204030204" pitchFamily="34" charset="0"/>
                <a:cs typeface="Calibri" panose="020F0502020204030204" pitchFamily="34" charset="0"/>
              </a:rPr>
              <a:t> </a:t>
            </a:r>
            <a:r>
              <a:rPr lang="en-US" altLang="zh-CN" sz="2400" b="0" kern="0" baseline="-30000" dirty="0" err="1">
                <a:latin typeface="Calibri" panose="020F0502020204030204" pitchFamily="34" charset="0"/>
                <a:cs typeface="Calibri" panose="020F0502020204030204" pitchFamily="34" charset="0"/>
              </a:rPr>
              <a:t>p∈Ci</a:t>
            </a:r>
            <a:r>
              <a:rPr lang="en-US" altLang="zh-CN" sz="2400" b="0" kern="0" baseline="-30000" dirty="0">
                <a:latin typeface="Calibri" panose="020F0502020204030204" pitchFamily="34" charset="0"/>
                <a:cs typeface="Calibri" panose="020F0502020204030204" pitchFamily="34" charset="0"/>
              </a:rPr>
              <a:t>, p’∈</a:t>
            </a:r>
            <a:r>
              <a:rPr lang="en-US" altLang="zh-CN" sz="2400" b="0" kern="0" baseline="-30000" dirty="0" err="1">
                <a:latin typeface="Calibri" panose="020F0502020204030204" pitchFamily="34" charset="0"/>
                <a:cs typeface="Calibri" panose="020F0502020204030204" pitchFamily="34" charset="0"/>
              </a:rPr>
              <a:t>Cj</a:t>
            </a:r>
            <a:r>
              <a:rPr lang="en-US" altLang="zh-CN" sz="2400" b="0" kern="0" dirty="0">
                <a:latin typeface="Calibri" panose="020F0502020204030204" pitchFamily="34" charset="0"/>
                <a:cs typeface="Calibri" panose="020F0502020204030204" pitchFamily="34" charset="0"/>
              </a:rPr>
              <a:t> </a:t>
            </a:r>
            <a:r>
              <a:rPr lang="en-US" altLang="zh-CN" sz="2400" b="0" i="1" kern="0" dirty="0">
                <a:latin typeface="Calibri" panose="020F0502020204030204" pitchFamily="34" charset="0"/>
                <a:cs typeface="Calibri" panose="020F0502020204030204" pitchFamily="34" charset="0"/>
              </a:rPr>
              <a:t>|p-p’</a:t>
            </a:r>
            <a:r>
              <a:rPr lang="en-US" altLang="zh-CN" sz="2400" b="0" kern="0" dirty="0">
                <a:latin typeface="Calibri" panose="020F0502020204030204" pitchFamily="34" charset="0"/>
                <a:cs typeface="Calibri" panose="020F0502020204030204" pitchFamily="34" charset="0"/>
              </a:rPr>
              <a:t>| </a:t>
            </a:r>
          </a:p>
          <a:p>
            <a:pPr lvl="1" eaLnBrk="1" hangingPunct="1">
              <a:lnSpc>
                <a:spcPct val="120000"/>
              </a:lnSpc>
              <a:spcBef>
                <a:spcPts val="300"/>
              </a:spcBef>
              <a:buFont typeface="Wingdings" panose="05000000000000000000" pitchFamily="2" charset="2"/>
              <a:buChar char="ü"/>
              <a:defRPr/>
            </a:pPr>
            <a:r>
              <a:rPr lang="en-US" altLang="zh-CN" sz="2400" b="0" kern="0" dirty="0">
                <a:solidFill>
                  <a:srgbClr val="0000FF"/>
                </a:solidFill>
                <a:latin typeface="Calibri" panose="020F0502020204030204" pitchFamily="34" charset="0"/>
                <a:cs typeface="Calibri" panose="020F0502020204030204" pitchFamily="34" charset="0"/>
              </a:rPr>
              <a:t>Complete linkage</a:t>
            </a:r>
            <a:r>
              <a:rPr lang="zh-CN" altLang="en-US" sz="2400" b="0" kern="0" dirty="0">
                <a:solidFill>
                  <a:srgbClr val="0000FF"/>
                </a:solidFill>
                <a:latin typeface="Calibri" panose="020F0502020204030204" pitchFamily="34" charset="0"/>
                <a:cs typeface="Calibri" panose="020F0502020204030204" pitchFamily="34" charset="0"/>
              </a:rPr>
              <a:t>：</a:t>
            </a:r>
            <a:r>
              <a:rPr lang="en-US" altLang="zh-CN" sz="2400" b="0" i="1" kern="0" dirty="0" err="1">
                <a:latin typeface="Calibri" panose="020F0502020204030204" pitchFamily="34" charset="0"/>
                <a:cs typeface="Calibri" panose="020F0502020204030204" pitchFamily="34" charset="0"/>
              </a:rPr>
              <a:t>d</a:t>
            </a:r>
            <a:r>
              <a:rPr lang="en-US" altLang="zh-CN" sz="2400" b="0" i="1" kern="0" baseline="-30000" dirty="0" err="1">
                <a:latin typeface="Calibri" panose="020F0502020204030204" pitchFamily="34" charset="0"/>
                <a:cs typeface="Calibri" panose="020F0502020204030204" pitchFamily="34" charset="0"/>
              </a:rPr>
              <a:t>max</a:t>
            </a:r>
            <a:r>
              <a:rPr lang="en-US" altLang="zh-CN" sz="2400" b="0" kern="0" dirty="0">
                <a:latin typeface="Calibri" panose="020F0502020204030204" pitchFamily="34" charset="0"/>
                <a:cs typeface="Calibri" panose="020F0502020204030204" pitchFamily="34" charset="0"/>
              </a:rPr>
              <a:t>(</a:t>
            </a:r>
            <a:r>
              <a:rPr lang="en-US" altLang="zh-CN" sz="2400" b="0" i="1" kern="0" dirty="0" err="1">
                <a:latin typeface="Calibri" panose="020F0502020204030204" pitchFamily="34" charset="0"/>
                <a:cs typeface="Calibri" panose="020F0502020204030204" pitchFamily="34" charset="0"/>
              </a:rPr>
              <a:t>C</a:t>
            </a:r>
            <a:r>
              <a:rPr lang="en-US" altLang="zh-CN" sz="2400" b="0" i="1" kern="0" baseline="-30000" dirty="0" err="1">
                <a:latin typeface="Calibri" panose="020F0502020204030204" pitchFamily="34" charset="0"/>
                <a:cs typeface="Calibri" panose="020F0502020204030204" pitchFamily="34" charset="0"/>
              </a:rPr>
              <a:t>i</a:t>
            </a:r>
            <a:r>
              <a:rPr lang="en-US" altLang="zh-CN" sz="2400" b="0" i="1" kern="0" dirty="0" err="1">
                <a:latin typeface="Calibri" panose="020F0502020204030204" pitchFamily="34" charset="0"/>
                <a:cs typeface="Calibri" panose="020F0502020204030204" pitchFamily="34" charset="0"/>
              </a:rPr>
              <a:t>,C</a:t>
            </a:r>
            <a:r>
              <a:rPr lang="en-US" altLang="zh-CN" sz="2400" b="0" i="1" kern="0" baseline="-30000" dirty="0" err="1">
                <a:latin typeface="Calibri" panose="020F0502020204030204" pitchFamily="34" charset="0"/>
                <a:cs typeface="Calibri" panose="020F0502020204030204" pitchFamily="34" charset="0"/>
              </a:rPr>
              <a:t>j</a:t>
            </a:r>
            <a:r>
              <a:rPr lang="en-US" altLang="zh-CN" sz="2400" b="0" kern="0" dirty="0">
                <a:latin typeface="Calibri" panose="020F0502020204030204" pitchFamily="34" charset="0"/>
                <a:cs typeface="Calibri" panose="020F0502020204030204" pitchFamily="34" charset="0"/>
              </a:rPr>
              <a:t>) = </a:t>
            </a:r>
            <a:r>
              <a:rPr lang="en-US" altLang="zh-CN" sz="2400" b="0" i="1" kern="0" dirty="0">
                <a:latin typeface="Calibri" panose="020F0502020204030204" pitchFamily="34" charset="0"/>
                <a:cs typeface="Calibri" panose="020F0502020204030204" pitchFamily="34" charset="0"/>
              </a:rPr>
              <a:t>max</a:t>
            </a:r>
            <a:r>
              <a:rPr lang="en-US" altLang="zh-CN" sz="2400" b="0" kern="0" dirty="0">
                <a:latin typeface="Calibri" panose="020F0502020204030204" pitchFamily="34" charset="0"/>
                <a:cs typeface="Calibri" panose="020F0502020204030204" pitchFamily="34" charset="0"/>
              </a:rPr>
              <a:t> </a:t>
            </a:r>
            <a:r>
              <a:rPr lang="en-US" altLang="zh-CN" sz="2400" b="0" kern="0" baseline="-30000" dirty="0" err="1">
                <a:latin typeface="Calibri" panose="020F0502020204030204" pitchFamily="34" charset="0"/>
                <a:cs typeface="Calibri" panose="020F0502020204030204" pitchFamily="34" charset="0"/>
              </a:rPr>
              <a:t>p∈Ci</a:t>
            </a:r>
            <a:r>
              <a:rPr lang="en-US" altLang="zh-CN" sz="2400" b="0" kern="0" baseline="-30000" dirty="0">
                <a:latin typeface="Calibri" panose="020F0502020204030204" pitchFamily="34" charset="0"/>
                <a:cs typeface="Calibri" panose="020F0502020204030204" pitchFamily="34" charset="0"/>
              </a:rPr>
              <a:t>, p’∈</a:t>
            </a:r>
            <a:r>
              <a:rPr lang="en-US" altLang="zh-CN" sz="2400" b="0" kern="0" baseline="-30000" dirty="0" err="1">
                <a:latin typeface="Calibri" panose="020F0502020204030204" pitchFamily="34" charset="0"/>
                <a:cs typeface="Calibri" panose="020F0502020204030204" pitchFamily="34" charset="0"/>
              </a:rPr>
              <a:t>Cj</a:t>
            </a:r>
            <a:r>
              <a:rPr lang="en-US" altLang="zh-CN" sz="2400" b="0" kern="0" dirty="0">
                <a:latin typeface="Calibri" panose="020F0502020204030204" pitchFamily="34" charset="0"/>
                <a:cs typeface="Calibri" panose="020F0502020204030204" pitchFamily="34" charset="0"/>
              </a:rPr>
              <a:t> |</a:t>
            </a:r>
            <a:r>
              <a:rPr lang="en-US" altLang="zh-CN" sz="2400" b="0" i="1" kern="0" dirty="0">
                <a:latin typeface="Calibri" panose="020F0502020204030204" pitchFamily="34" charset="0"/>
                <a:cs typeface="Calibri" panose="020F0502020204030204" pitchFamily="34" charset="0"/>
              </a:rPr>
              <a:t>p-p’</a:t>
            </a:r>
            <a:r>
              <a:rPr lang="en-US" altLang="zh-CN" sz="2400" b="0" kern="0" dirty="0">
                <a:latin typeface="Calibri" panose="020F0502020204030204" pitchFamily="34" charset="0"/>
                <a:cs typeface="Calibri" panose="020F0502020204030204" pitchFamily="34" charset="0"/>
              </a:rPr>
              <a:t>| </a:t>
            </a:r>
          </a:p>
          <a:p>
            <a:pPr lvl="1" eaLnBrk="1" hangingPunct="1">
              <a:lnSpc>
                <a:spcPct val="120000"/>
              </a:lnSpc>
              <a:spcBef>
                <a:spcPts val="300"/>
              </a:spcBef>
              <a:buFont typeface="Wingdings" panose="05000000000000000000" pitchFamily="2" charset="2"/>
              <a:buChar char="ü"/>
              <a:defRPr/>
            </a:pPr>
            <a:r>
              <a:rPr lang="en-US" altLang="zh-CN" sz="2400" b="0" kern="0" dirty="0">
                <a:solidFill>
                  <a:srgbClr val="0000FF"/>
                </a:solidFill>
                <a:latin typeface="Calibri" panose="020F0502020204030204" pitchFamily="34" charset="0"/>
                <a:cs typeface="Calibri" panose="020F0502020204030204" pitchFamily="34" charset="0"/>
              </a:rPr>
              <a:t>Distance Between Centroids</a:t>
            </a:r>
            <a:r>
              <a:rPr lang="zh-CN" altLang="en-US" sz="2400" b="0" kern="0" dirty="0">
                <a:solidFill>
                  <a:srgbClr val="0000FF"/>
                </a:solidFill>
                <a:latin typeface="Calibri" panose="020F0502020204030204" pitchFamily="34" charset="0"/>
                <a:cs typeface="Calibri" panose="020F0502020204030204" pitchFamily="34" charset="0"/>
              </a:rPr>
              <a:t>：</a:t>
            </a:r>
            <a:r>
              <a:rPr lang="en-US" altLang="zh-CN" sz="2400" b="0" i="1" kern="0" dirty="0" err="1">
                <a:latin typeface="Calibri" panose="020F0502020204030204" pitchFamily="34" charset="0"/>
                <a:cs typeface="Calibri" panose="020F0502020204030204" pitchFamily="34" charset="0"/>
              </a:rPr>
              <a:t>d</a:t>
            </a:r>
            <a:r>
              <a:rPr lang="en-US" altLang="zh-CN" sz="2400" b="0" i="1" kern="0" baseline="-30000" dirty="0" err="1">
                <a:latin typeface="Calibri" panose="020F0502020204030204" pitchFamily="34" charset="0"/>
                <a:cs typeface="Calibri" panose="020F0502020204030204" pitchFamily="34" charset="0"/>
              </a:rPr>
              <a:t>mean</a:t>
            </a:r>
            <a:r>
              <a:rPr lang="en-US" altLang="zh-CN" sz="2400" b="0" kern="0" dirty="0">
                <a:latin typeface="Calibri" panose="020F0502020204030204" pitchFamily="34" charset="0"/>
                <a:cs typeface="Calibri" panose="020F0502020204030204" pitchFamily="34" charset="0"/>
              </a:rPr>
              <a:t>(</a:t>
            </a:r>
            <a:r>
              <a:rPr lang="en-US" altLang="zh-CN" sz="2400" b="0" i="1" kern="0" dirty="0" err="1">
                <a:latin typeface="Calibri" panose="020F0502020204030204" pitchFamily="34" charset="0"/>
                <a:cs typeface="Calibri" panose="020F0502020204030204" pitchFamily="34" charset="0"/>
              </a:rPr>
              <a:t>C</a:t>
            </a:r>
            <a:r>
              <a:rPr lang="en-US" altLang="zh-CN" sz="2400" b="0" i="1" kern="0" baseline="-30000" dirty="0" err="1">
                <a:latin typeface="Calibri" panose="020F0502020204030204" pitchFamily="34" charset="0"/>
                <a:cs typeface="Calibri" panose="020F0502020204030204" pitchFamily="34" charset="0"/>
              </a:rPr>
              <a:t>i</a:t>
            </a:r>
            <a:r>
              <a:rPr lang="en-US" altLang="zh-CN" sz="2400" b="0" i="1" kern="0" dirty="0" err="1">
                <a:latin typeface="Calibri" panose="020F0502020204030204" pitchFamily="34" charset="0"/>
                <a:cs typeface="Calibri" panose="020F0502020204030204" pitchFamily="34" charset="0"/>
              </a:rPr>
              <a:t>,C</a:t>
            </a:r>
            <a:r>
              <a:rPr lang="en-US" altLang="zh-CN" sz="2400" b="0" i="1" kern="0" baseline="-30000" dirty="0" err="1">
                <a:latin typeface="Calibri" panose="020F0502020204030204" pitchFamily="34" charset="0"/>
                <a:cs typeface="Calibri" panose="020F0502020204030204" pitchFamily="34" charset="0"/>
              </a:rPr>
              <a:t>j</a:t>
            </a:r>
            <a:r>
              <a:rPr lang="en-US" altLang="zh-CN" sz="2400" b="0" kern="0" dirty="0">
                <a:latin typeface="Calibri" panose="020F0502020204030204" pitchFamily="34" charset="0"/>
                <a:cs typeface="Calibri" panose="020F0502020204030204" pitchFamily="34" charset="0"/>
              </a:rPr>
              <a:t>) = | </a:t>
            </a:r>
            <a:r>
              <a:rPr lang="en-US" altLang="zh-CN" sz="2400" b="0" i="1" kern="0" dirty="0">
                <a:latin typeface="Calibri" panose="020F0502020204030204" pitchFamily="34" charset="0"/>
                <a:cs typeface="Calibri" panose="020F0502020204030204" pitchFamily="34" charset="0"/>
              </a:rPr>
              <a:t>m</a:t>
            </a:r>
            <a:r>
              <a:rPr lang="en-US" altLang="zh-CN" sz="2400" b="0" i="1" kern="0" baseline="-30000" dirty="0">
                <a:latin typeface="Calibri" panose="020F0502020204030204" pitchFamily="34" charset="0"/>
                <a:cs typeface="Calibri" panose="020F0502020204030204" pitchFamily="34" charset="0"/>
              </a:rPr>
              <a:t>i</a:t>
            </a:r>
            <a:r>
              <a:rPr lang="en-US" altLang="zh-CN" sz="2400" b="0" i="1" kern="0" dirty="0">
                <a:latin typeface="Calibri" panose="020F0502020204030204" pitchFamily="34" charset="0"/>
                <a:cs typeface="Calibri" panose="020F0502020204030204" pitchFamily="34" charset="0"/>
              </a:rPr>
              <a:t> - </a:t>
            </a:r>
            <a:r>
              <a:rPr lang="en-US" altLang="zh-CN" sz="2400" b="0" i="1" kern="0" dirty="0" err="1">
                <a:latin typeface="Calibri" panose="020F0502020204030204" pitchFamily="34" charset="0"/>
                <a:cs typeface="Calibri" panose="020F0502020204030204" pitchFamily="34" charset="0"/>
              </a:rPr>
              <a:t>m</a:t>
            </a:r>
            <a:r>
              <a:rPr lang="en-US" altLang="zh-CN" sz="2400" b="0" i="1" kern="0" baseline="-30000" dirty="0" err="1">
                <a:latin typeface="Calibri" panose="020F0502020204030204" pitchFamily="34" charset="0"/>
                <a:cs typeface="Calibri" panose="020F0502020204030204" pitchFamily="34" charset="0"/>
              </a:rPr>
              <a:t>j</a:t>
            </a:r>
            <a:r>
              <a:rPr lang="en-US" altLang="zh-CN" sz="2400" b="0" kern="0" dirty="0">
                <a:latin typeface="Calibri" panose="020F0502020204030204" pitchFamily="34" charset="0"/>
                <a:cs typeface="Calibri" panose="020F0502020204030204" pitchFamily="34" charset="0"/>
              </a:rPr>
              <a:t> | </a:t>
            </a:r>
          </a:p>
          <a:p>
            <a:pPr lvl="1" eaLnBrk="1" hangingPunct="1">
              <a:lnSpc>
                <a:spcPct val="120000"/>
              </a:lnSpc>
              <a:spcBef>
                <a:spcPts val="300"/>
              </a:spcBef>
              <a:buFont typeface="Wingdings" panose="05000000000000000000" pitchFamily="2" charset="2"/>
              <a:buChar char="ü"/>
              <a:defRPr/>
            </a:pPr>
            <a:r>
              <a:rPr lang="en-US" altLang="zh-CN" sz="2400" b="0" kern="0" dirty="0">
                <a:solidFill>
                  <a:srgbClr val="0000FF"/>
                </a:solidFill>
                <a:latin typeface="Calibri" panose="020F0502020204030204" pitchFamily="34" charset="0"/>
                <a:cs typeface="Calibri" panose="020F0502020204030204" pitchFamily="34" charset="0"/>
              </a:rPr>
              <a:t>Group Average</a:t>
            </a:r>
            <a:r>
              <a:rPr lang="zh-CN" altLang="en-US" sz="2400" b="0" kern="0" dirty="0">
                <a:solidFill>
                  <a:srgbClr val="0000FF"/>
                </a:solidFill>
                <a:latin typeface="Calibri" panose="020F0502020204030204" pitchFamily="34" charset="0"/>
                <a:cs typeface="Calibri" panose="020F0502020204030204" pitchFamily="34" charset="0"/>
              </a:rPr>
              <a:t>：</a:t>
            </a:r>
            <a:r>
              <a:rPr lang="en-US" altLang="zh-CN" sz="2400" b="0" i="1" kern="0" dirty="0" err="1">
                <a:latin typeface="Calibri" panose="020F0502020204030204" pitchFamily="34" charset="0"/>
                <a:cs typeface="Calibri" panose="020F0502020204030204" pitchFamily="34" charset="0"/>
              </a:rPr>
              <a:t>d</a:t>
            </a:r>
            <a:r>
              <a:rPr lang="en-US" altLang="zh-CN" sz="2400" b="0" i="1" kern="0" baseline="-30000" dirty="0" err="1">
                <a:latin typeface="Calibri" panose="020F0502020204030204" pitchFamily="34" charset="0"/>
                <a:cs typeface="Calibri" panose="020F0502020204030204" pitchFamily="34" charset="0"/>
              </a:rPr>
              <a:t>avg</a:t>
            </a:r>
            <a:r>
              <a:rPr lang="en-US" altLang="zh-CN" sz="2400" b="0" kern="0" dirty="0">
                <a:latin typeface="Calibri" panose="020F0502020204030204" pitchFamily="34" charset="0"/>
                <a:cs typeface="Calibri" panose="020F0502020204030204" pitchFamily="34" charset="0"/>
              </a:rPr>
              <a:t>(</a:t>
            </a:r>
            <a:r>
              <a:rPr lang="en-US" altLang="zh-CN" sz="2400" b="0" i="1" kern="0" dirty="0" err="1">
                <a:latin typeface="Calibri" panose="020F0502020204030204" pitchFamily="34" charset="0"/>
                <a:cs typeface="Calibri" panose="020F0502020204030204" pitchFamily="34" charset="0"/>
              </a:rPr>
              <a:t>C</a:t>
            </a:r>
            <a:r>
              <a:rPr lang="en-US" altLang="zh-CN" sz="2400" b="0" i="1" kern="0" baseline="-30000" dirty="0" err="1">
                <a:latin typeface="Calibri" panose="020F0502020204030204" pitchFamily="34" charset="0"/>
                <a:cs typeface="Calibri" panose="020F0502020204030204" pitchFamily="34" charset="0"/>
              </a:rPr>
              <a:t>i</a:t>
            </a:r>
            <a:r>
              <a:rPr lang="en-US" altLang="zh-CN" sz="2400" b="0" i="1" kern="0" dirty="0" err="1">
                <a:latin typeface="Calibri" panose="020F0502020204030204" pitchFamily="34" charset="0"/>
                <a:cs typeface="Calibri" panose="020F0502020204030204" pitchFamily="34" charset="0"/>
              </a:rPr>
              <a:t>,C</a:t>
            </a:r>
            <a:r>
              <a:rPr lang="en-US" altLang="zh-CN" sz="2400" b="0" i="1" kern="0" baseline="-30000" dirty="0" err="1">
                <a:latin typeface="Calibri" panose="020F0502020204030204" pitchFamily="34" charset="0"/>
                <a:cs typeface="Calibri" panose="020F0502020204030204" pitchFamily="34" charset="0"/>
              </a:rPr>
              <a:t>j</a:t>
            </a:r>
            <a:r>
              <a:rPr lang="en-US" altLang="zh-CN" sz="2400" b="0" kern="0" dirty="0">
                <a:latin typeface="Calibri" panose="020F0502020204030204" pitchFamily="34" charset="0"/>
                <a:cs typeface="Calibri" panose="020F0502020204030204" pitchFamily="34" charset="0"/>
              </a:rPr>
              <a:t>) =∑ </a:t>
            </a:r>
            <a:r>
              <a:rPr lang="en-US" altLang="zh-CN" sz="2400" b="0" kern="0" baseline="-30000" dirty="0" err="1">
                <a:latin typeface="Calibri" panose="020F0502020204030204" pitchFamily="34" charset="0"/>
                <a:cs typeface="Calibri" panose="020F0502020204030204" pitchFamily="34" charset="0"/>
              </a:rPr>
              <a:t>p∈Ci</a:t>
            </a:r>
            <a:r>
              <a:rPr lang="en-US" altLang="zh-CN" sz="2400" b="0" kern="0" baseline="-30000" dirty="0">
                <a:latin typeface="Calibri" panose="020F0502020204030204" pitchFamily="34" charset="0"/>
                <a:cs typeface="Calibri" panose="020F0502020204030204" pitchFamily="34" charset="0"/>
              </a:rPr>
              <a:t> </a:t>
            </a:r>
            <a:r>
              <a:rPr lang="en-US" altLang="zh-CN" sz="2400" b="0" kern="0" dirty="0">
                <a:latin typeface="Calibri" panose="020F0502020204030204" pitchFamily="34" charset="0"/>
                <a:cs typeface="Calibri" panose="020F0502020204030204" pitchFamily="34" charset="0"/>
              </a:rPr>
              <a:t>∑</a:t>
            </a:r>
            <a:r>
              <a:rPr lang="en-US" altLang="zh-CN" sz="2400" b="0" kern="0" baseline="-30000" dirty="0">
                <a:latin typeface="Calibri" panose="020F0502020204030204" pitchFamily="34" charset="0"/>
                <a:cs typeface="Calibri" panose="020F0502020204030204" pitchFamily="34" charset="0"/>
              </a:rPr>
              <a:t>p’∈</a:t>
            </a:r>
            <a:r>
              <a:rPr lang="en-US" altLang="zh-CN" sz="2400" b="0" kern="0" baseline="-30000" dirty="0" err="1">
                <a:latin typeface="Calibri" panose="020F0502020204030204" pitchFamily="34" charset="0"/>
                <a:cs typeface="Calibri" panose="020F0502020204030204" pitchFamily="34" charset="0"/>
              </a:rPr>
              <a:t>Cj</a:t>
            </a:r>
            <a:r>
              <a:rPr lang="en-US" altLang="zh-CN" sz="2400" b="0" kern="0" dirty="0">
                <a:latin typeface="Calibri" panose="020F0502020204030204" pitchFamily="34" charset="0"/>
                <a:cs typeface="Calibri" panose="020F0502020204030204" pitchFamily="34" charset="0"/>
              </a:rPr>
              <a:t> |</a:t>
            </a:r>
            <a:r>
              <a:rPr lang="en-US" altLang="zh-CN" sz="2400" b="0" i="1" kern="0" dirty="0">
                <a:latin typeface="Calibri" panose="020F0502020204030204" pitchFamily="34" charset="0"/>
                <a:cs typeface="Calibri" panose="020F0502020204030204" pitchFamily="34" charset="0"/>
              </a:rPr>
              <a:t>p-p’</a:t>
            </a:r>
            <a:r>
              <a:rPr lang="en-US" altLang="zh-CN" sz="2400" b="0" kern="0" dirty="0">
                <a:latin typeface="Calibri" panose="020F0502020204030204" pitchFamily="34" charset="0"/>
                <a:cs typeface="Calibri" panose="020F0502020204030204" pitchFamily="34" charset="0"/>
              </a:rPr>
              <a:t>| /</a:t>
            </a:r>
            <a:r>
              <a:rPr lang="en-US" altLang="zh-CN" sz="2400" b="0" i="1" kern="0" dirty="0" err="1">
                <a:latin typeface="Calibri" panose="020F0502020204030204" pitchFamily="34" charset="0"/>
                <a:cs typeface="Calibri" panose="020F0502020204030204" pitchFamily="34" charset="0"/>
              </a:rPr>
              <a:t>n</a:t>
            </a:r>
            <a:r>
              <a:rPr lang="en-US" altLang="zh-CN" sz="2400" b="0" i="1" kern="0" baseline="-25000" dirty="0" err="1">
                <a:latin typeface="Calibri" panose="020F0502020204030204" pitchFamily="34" charset="0"/>
                <a:cs typeface="Calibri" panose="020F0502020204030204" pitchFamily="34" charset="0"/>
              </a:rPr>
              <a:t>i</a:t>
            </a:r>
            <a:r>
              <a:rPr lang="en-US" altLang="zh-CN" sz="2400" b="0" i="1" kern="0" dirty="0" err="1">
                <a:latin typeface="Calibri" panose="020F0502020204030204" pitchFamily="34" charset="0"/>
                <a:cs typeface="Calibri" panose="020F0502020204030204" pitchFamily="34" charset="0"/>
              </a:rPr>
              <a:t>n</a:t>
            </a:r>
            <a:r>
              <a:rPr lang="en-US" altLang="zh-CN" sz="2400" b="0" i="1" kern="0" baseline="-25000" dirty="0" err="1">
                <a:latin typeface="Calibri" panose="020F0502020204030204" pitchFamily="34" charset="0"/>
                <a:cs typeface="Calibri" panose="020F0502020204030204" pitchFamily="34" charset="0"/>
              </a:rPr>
              <a:t>j</a:t>
            </a:r>
            <a:endParaRPr lang="en-US" altLang="zh-CN" sz="2400" b="0" i="1" kern="0" baseline="-25000" dirty="0">
              <a:latin typeface="Calibri" panose="020F0502020204030204" pitchFamily="34" charset="0"/>
              <a:cs typeface="Calibri" panose="020F0502020204030204" pitchFamily="34" charset="0"/>
            </a:endParaRPr>
          </a:p>
          <a:p>
            <a:pPr lvl="1" eaLnBrk="1" hangingPunct="1">
              <a:lnSpc>
                <a:spcPct val="120000"/>
              </a:lnSpc>
              <a:spcBef>
                <a:spcPts val="300"/>
              </a:spcBef>
              <a:buNone/>
              <a:defRPr/>
            </a:pP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其中, </a:t>
            </a:r>
            <a:r>
              <a:rPr lang="zh-CN" altLang="en-US" sz="2400" b="0" kern="0" dirty="0">
                <a:solidFill>
                  <a:srgbClr val="0000FF"/>
                </a:solidFill>
                <a:latin typeface="Calibri" panose="020F0502020204030204" pitchFamily="34" charset="0"/>
                <a:cs typeface="Calibri" panose="020F0502020204030204" pitchFamily="34" charset="0"/>
              </a:rPr>
              <a:t>|</a:t>
            </a:r>
            <a:r>
              <a:rPr lang="en-US" altLang="zh-CN" sz="2400" b="0" i="1" kern="0" dirty="0">
                <a:solidFill>
                  <a:srgbClr val="0000FF"/>
                </a:solidFill>
                <a:latin typeface="Calibri" panose="020F0502020204030204" pitchFamily="34" charset="0"/>
                <a:cs typeface="Calibri" panose="020F0502020204030204" pitchFamily="34" charset="0"/>
              </a:rPr>
              <a:t>p-p’</a:t>
            </a:r>
            <a:r>
              <a:rPr lang="en-US" altLang="zh-CN" sz="2400" b="0" kern="0" dirty="0">
                <a:solidFill>
                  <a:srgbClr val="0000FF"/>
                </a:solidFill>
                <a:latin typeface="Calibri" panose="020F0502020204030204" pitchFamily="34" charset="0"/>
                <a:cs typeface="Calibri" panose="020F0502020204030204" pitchFamily="34" charset="0"/>
              </a:rPr>
              <a:t>|</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是两个对象</a:t>
            </a:r>
            <a:r>
              <a:rPr lang="en-US" altLang="zh-CN" sz="2400" b="0" i="1" kern="0" dirty="0">
                <a:solidFill>
                  <a:srgbClr val="0000FF"/>
                </a:solidFill>
                <a:latin typeface="Calibri" panose="020F0502020204030204" pitchFamily="34" charset="0"/>
                <a:cs typeface="Calibri" panose="020F0502020204030204" pitchFamily="34" charset="0"/>
              </a:rPr>
              <a:t>p</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和</a:t>
            </a:r>
            <a:r>
              <a:rPr lang="en-US" altLang="zh-CN" sz="2400" b="0" i="1" kern="0" dirty="0">
                <a:solidFill>
                  <a:srgbClr val="0000FF"/>
                </a:solidFill>
                <a:latin typeface="Calibri" panose="020F0502020204030204" pitchFamily="34" charset="0"/>
                <a:cs typeface="Calibri" panose="020F0502020204030204" pitchFamily="34" charset="0"/>
              </a:rPr>
              <a:t>p</a:t>
            </a:r>
            <a:r>
              <a:rPr lang="en-US" altLang="zh-CN" sz="2400" b="0" kern="0" dirty="0">
                <a:solidFill>
                  <a:srgbClr val="0000FF"/>
                </a:solidFill>
                <a:latin typeface="Calibri" panose="020F0502020204030204" pitchFamily="34" charset="0"/>
                <a:cs typeface="Calibri" panose="020F0502020204030204" pitchFamily="34" charset="0"/>
              </a:rPr>
              <a:t>’</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之间的距离，</a:t>
            </a:r>
            <a:r>
              <a:rPr lang="en-US" altLang="zh-CN" sz="2400" b="0" i="1" kern="0" dirty="0">
                <a:solidFill>
                  <a:srgbClr val="0000FF"/>
                </a:solidFill>
                <a:latin typeface="Calibri" panose="020F0502020204030204" pitchFamily="34" charset="0"/>
                <a:cs typeface="Calibri" panose="020F0502020204030204" pitchFamily="34" charset="0"/>
              </a:rPr>
              <a:t>m</a:t>
            </a:r>
            <a:r>
              <a:rPr lang="en-US" altLang="zh-CN" sz="2400" b="0" i="1" kern="0" baseline="-30000" dirty="0">
                <a:solidFill>
                  <a:srgbClr val="0000FF"/>
                </a:solidFill>
                <a:latin typeface="Calibri" panose="020F0502020204030204" pitchFamily="34" charset="0"/>
                <a:cs typeface="Calibri" panose="020F0502020204030204" pitchFamily="34" charset="0"/>
              </a:rPr>
              <a:t>i</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是簇</a:t>
            </a:r>
            <a:r>
              <a:rPr lang="en-US" altLang="zh-CN" sz="2400" b="0" i="1" kern="0" dirty="0">
                <a:solidFill>
                  <a:srgbClr val="0000FF"/>
                </a:solidFill>
                <a:latin typeface="Calibri" panose="020F0502020204030204" pitchFamily="34" charset="0"/>
                <a:cs typeface="Calibri" panose="020F0502020204030204" pitchFamily="34" charset="0"/>
              </a:rPr>
              <a:t>C</a:t>
            </a:r>
            <a:r>
              <a:rPr lang="en-US" altLang="zh-CN" sz="2400" b="0" i="1" kern="0" baseline="-30000" dirty="0">
                <a:solidFill>
                  <a:srgbClr val="0000FF"/>
                </a:solidFill>
                <a:latin typeface="Calibri" panose="020F0502020204030204" pitchFamily="34" charset="0"/>
                <a:cs typeface="Calibri" panose="020F0502020204030204" pitchFamily="34" charset="0"/>
              </a:rPr>
              <a:t>i</a:t>
            </a:r>
            <a:r>
              <a:rPr lang="en-US" altLang="zh-CN" sz="2400" b="0" kern="0" dirty="0">
                <a:solidFill>
                  <a:srgbClr val="0000FF"/>
                </a:solidFill>
                <a:latin typeface="Calibri" panose="020F0502020204030204" pitchFamily="34" charset="0"/>
                <a:cs typeface="Calibri" panose="020F0502020204030204" pitchFamily="34" charset="0"/>
              </a:rPr>
              <a:t> </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的平均值，</a:t>
            </a:r>
            <a:r>
              <a:rPr lang="en-US" altLang="zh-CN" sz="2400" b="0" i="1" kern="0" dirty="0" err="1">
                <a:solidFill>
                  <a:srgbClr val="0000FF"/>
                </a:solidFill>
                <a:latin typeface="Calibri" panose="020F0502020204030204" pitchFamily="34" charset="0"/>
                <a:cs typeface="Calibri" panose="020F0502020204030204" pitchFamily="34" charset="0"/>
              </a:rPr>
              <a:t>n</a:t>
            </a:r>
            <a:r>
              <a:rPr lang="en-US" altLang="zh-CN" sz="2400" b="0" i="1" kern="0" baseline="-30000" dirty="0" err="1">
                <a:solidFill>
                  <a:srgbClr val="0000FF"/>
                </a:solidFill>
                <a:latin typeface="Calibri" panose="020F0502020204030204" pitchFamily="34" charset="0"/>
                <a:cs typeface="Calibri" panose="020F0502020204030204" pitchFamily="34" charset="0"/>
              </a:rPr>
              <a:t>i</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是簇</a:t>
            </a:r>
            <a:r>
              <a:rPr lang="en-US" altLang="zh-CN" sz="2400" b="0" i="1" kern="0" dirty="0">
                <a:solidFill>
                  <a:srgbClr val="0000FF"/>
                </a:solidFill>
                <a:latin typeface="Calibri" panose="020F0502020204030204" pitchFamily="34" charset="0"/>
                <a:cs typeface="Calibri" panose="020F0502020204030204" pitchFamily="34" charset="0"/>
              </a:rPr>
              <a:t>C</a:t>
            </a:r>
            <a:r>
              <a:rPr lang="en-US" altLang="zh-CN" sz="2400" b="0" i="1" kern="0" baseline="-25000" dirty="0">
                <a:solidFill>
                  <a:srgbClr val="0000FF"/>
                </a:solidFill>
                <a:latin typeface="Calibri" panose="020F0502020204030204" pitchFamily="34" charset="0"/>
                <a:cs typeface="Calibri" panose="020F0502020204030204" pitchFamily="34" charset="0"/>
              </a:rPr>
              <a:t>i</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anose="020F0502020204030204" pitchFamily="34" charset="0"/>
              </a:rPr>
              <a:t>中对象的数目</a:t>
            </a:r>
          </a:p>
          <a:p>
            <a:pPr eaLnBrk="1" hangingPunct="1">
              <a:lnSpc>
                <a:spcPct val="120000"/>
              </a:lnSpc>
              <a:spcBef>
                <a:spcPts val="600"/>
              </a:spcBef>
              <a:buFont typeface="Wingdings" panose="05000000000000000000" pitchFamily="2" charset="2"/>
              <a:buChar char="n"/>
              <a:defRPr/>
            </a:pPr>
            <a:endParaRPr lang="en-US" altLang="zh-CN" sz="2800" b="0" kern="0" dirty="0">
              <a:solidFill>
                <a:srgbClr val="C00000"/>
              </a:solidFill>
              <a:effectLst>
                <a:outerShdw blurRad="38100" dist="38100" dir="2700000" algn="tl">
                  <a:srgbClr val="C0C0C0"/>
                </a:outerShdw>
              </a:effectLst>
              <a:latin typeface="Calibri" panose="020F0502020204030204" pitchFamily="34" charset="0"/>
              <a:cs typeface="Calibri" panose="020F0502020204030204" pitchFamily="34" charset="0"/>
            </a:endParaRPr>
          </a:p>
        </p:txBody>
      </p:sp>
      <p:pic>
        <p:nvPicPr>
          <p:cNvPr id="4" name="Picture 4" descr="Single_Linkage1">
            <a:extLst>
              <a:ext uri="{FF2B5EF4-FFF2-40B4-BE49-F238E27FC236}">
                <a16:creationId xmlns:a16="http://schemas.microsoft.com/office/drawing/2014/main" id="{BA000F11-DBC3-415B-AA70-6951E4BBB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862" y="4368776"/>
            <a:ext cx="1611313" cy="175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farthest_neighbor1">
            <a:extLst>
              <a:ext uri="{FF2B5EF4-FFF2-40B4-BE49-F238E27FC236}">
                <a16:creationId xmlns:a16="http://schemas.microsoft.com/office/drawing/2014/main" id="{D0B7456B-D895-4DC0-9861-8AC0111BD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4762" y="4368776"/>
            <a:ext cx="1657350" cy="176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Group_Average1">
            <a:extLst>
              <a:ext uri="{FF2B5EF4-FFF2-40B4-BE49-F238E27FC236}">
                <a16:creationId xmlns:a16="http://schemas.microsoft.com/office/drawing/2014/main" id="{0546B3A5-CB94-4A1F-B73E-1C54238E15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4275" y="4379888"/>
            <a:ext cx="1738312" cy="175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923014"/>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6.4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层次方法</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矩形 10">
            <a:extLst>
              <a:ext uri="{FF2B5EF4-FFF2-40B4-BE49-F238E27FC236}">
                <a16:creationId xmlns:a16="http://schemas.microsoft.com/office/drawing/2014/main" id="{588C25C1-97E1-4E56-8B5D-23743C4C7971}"/>
              </a:ext>
            </a:extLst>
          </p:cNvPr>
          <p:cNvSpPr>
            <a:spLocks noChangeArrowheads="1"/>
          </p:cNvSpPr>
          <p:nvPr/>
        </p:nvSpPr>
        <p:spPr bwMode="auto">
          <a:xfrm>
            <a:off x="672768" y="1124744"/>
            <a:ext cx="34676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buFont typeface="Wingdings" panose="05000000000000000000" pitchFamily="2" charset="2"/>
              <a:buChar char="n"/>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例子 </a:t>
            </a:r>
            <a:r>
              <a:rPr lang="en-US" altLang="zh-CN"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 </a:t>
            </a:r>
            <a:r>
              <a:rPr lang="en-US" altLang="zh-CN" sz="2800" dirty="0">
                <a:solidFill>
                  <a:srgbClr val="FF0000"/>
                </a:solidFill>
                <a:latin typeface="Calibri" panose="020F0502020204030204" pitchFamily="34" charset="0"/>
                <a:ea typeface="黑体" panose="02010609060101010101" pitchFamily="49" charset="-122"/>
                <a:cs typeface="Calibri" panose="020F0502020204030204" pitchFamily="34" charset="0"/>
              </a:rPr>
              <a:t>Single Link </a:t>
            </a:r>
            <a:endParaRPr lang="zh-CN" altLang="en-US" sz="2800" dirty="0">
              <a:solidFill>
                <a:srgbClr val="FF0000"/>
              </a:solidFill>
              <a:latin typeface="Calibri" panose="020F0502020204030204" pitchFamily="34" charset="0"/>
              <a:ea typeface="黑体" panose="02010609060101010101" pitchFamily="49" charset="-122"/>
              <a:cs typeface="Calibri" panose="020F0502020204030204" pitchFamily="34" charset="0"/>
            </a:endParaRPr>
          </a:p>
        </p:txBody>
      </p:sp>
      <p:grpSp>
        <p:nvGrpSpPr>
          <p:cNvPr id="4" name="Group 4">
            <a:extLst>
              <a:ext uri="{FF2B5EF4-FFF2-40B4-BE49-F238E27FC236}">
                <a16:creationId xmlns:a16="http://schemas.microsoft.com/office/drawing/2014/main" id="{FAB02F5D-57FC-4E39-B3A7-72ECB666C82F}"/>
              </a:ext>
            </a:extLst>
          </p:cNvPr>
          <p:cNvGrpSpPr>
            <a:grpSpLocks/>
          </p:cNvGrpSpPr>
          <p:nvPr/>
        </p:nvGrpSpPr>
        <p:grpSpPr bwMode="auto">
          <a:xfrm>
            <a:off x="847651" y="1874044"/>
            <a:ext cx="7353300" cy="4046538"/>
            <a:chOff x="623" y="1104"/>
            <a:chExt cx="4632" cy="2549"/>
          </a:xfrm>
        </p:grpSpPr>
        <p:sp>
          <p:nvSpPr>
            <p:cNvPr id="5" name="Line 5">
              <a:extLst>
                <a:ext uri="{FF2B5EF4-FFF2-40B4-BE49-F238E27FC236}">
                  <a16:creationId xmlns:a16="http://schemas.microsoft.com/office/drawing/2014/main" id="{27CF42BD-02EF-4CAE-8AB8-21321504185B}"/>
                </a:ext>
              </a:extLst>
            </p:cNvPr>
            <p:cNvSpPr>
              <a:spLocks noChangeShapeType="1"/>
            </p:cNvSpPr>
            <p:nvPr/>
          </p:nvSpPr>
          <p:spPr bwMode="auto">
            <a:xfrm flipV="1">
              <a:off x="624" y="1104"/>
              <a:ext cx="0" cy="254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6" name="Line 6">
              <a:extLst>
                <a:ext uri="{FF2B5EF4-FFF2-40B4-BE49-F238E27FC236}">
                  <a16:creationId xmlns:a16="http://schemas.microsoft.com/office/drawing/2014/main" id="{3BF365E7-9392-48E1-B03A-ECDF06F127B1}"/>
                </a:ext>
              </a:extLst>
            </p:cNvPr>
            <p:cNvSpPr>
              <a:spLocks noChangeShapeType="1"/>
            </p:cNvSpPr>
            <p:nvPr/>
          </p:nvSpPr>
          <p:spPr bwMode="auto">
            <a:xfrm>
              <a:off x="623" y="3653"/>
              <a:ext cx="46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grpSp>
      <p:sp>
        <p:nvSpPr>
          <p:cNvPr id="7" name="Oval 7">
            <a:extLst>
              <a:ext uri="{FF2B5EF4-FFF2-40B4-BE49-F238E27FC236}">
                <a16:creationId xmlns:a16="http://schemas.microsoft.com/office/drawing/2014/main" id="{C6148490-42E4-4B77-B4F8-3C43ADD19A9E}"/>
              </a:ext>
            </a:extLst>
          </p:cNvPr>
          <p:cNvSpPr>
            <a:spLocks noChangeArrowheads="1"/>
          </p:cNvSpPr>
          <p:nvPr/>
        </p:nvSpPr>
        <p:spPr bwMode="auto">
          <a:xfrm>
            <a:off x="1611238" y="2788444"/>
            <a:ext cx="74613" cy="74613"/>
          </a:xfrm>
          <a:prstGeom prst="ellipse">
            <a:avLst/>
          </a:prstGeom>
          <a:solidFill>
            <a:schemeClr val="accent1"/>
          </a:solidFill>
          <a:ln w="12700">
            <a:solidFill>
              <a:schemeClr val="tx1"/>
            </a:solidFill>
            <a:round/>
            <a:headEnd/>
            <a:tailEnd/>
          </a:ln>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8" name="Oval 10">
            <a:extLst>
              <a:ext uri="{FF2B5EF4-FFF2-40B4-BE49-F238E27FC236}">
                <a16:creationId xmlns:a16="http://schemas.microsoft.com/office/drawing/2014/main" id="{129FFF6F-7FD4-4D5A-A28E-DC6EDA64AA73}"/>
              </a:ext>
            </a:extLst>
          </p:cNvPr>
          <p:cNvSpPr>
            <a:spLocks noChangeArrowheads="1"/>
          </p:cNvSpPr>
          <p:nvPr/>
        </p:nvSpPr>
        <p:spPr bwMode="auto">
          <a:xfrm>
            <a:off x="2449438" y="2788444"/>
            <a:ext cx="74613" cy="74613"/>
          </a:xfrm>
          <a:prstGeom prst="ellipse">
            <a:avLst/>
          </a:prstGeom>
          <a:solidFill>
            <a:schemeClr val="accent1"/>
          </a:solidFill>
          <a:ln w="12700">
            <a:solidFill>
              <a:schemeClr val="tx1"/>
            </a:solidFill>
            <a:round/>
            <a:headEnd/>
            <a:tailEnd/>
          </a:ln>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9" name="Oval 11">
            <a:extLst>
              <a:ext uri="{FF2B5EF4-FFF2-40B4-BE49-F238E27FC236}">
                <a16:creationId xmlns:a16="http://schemas.microsoft.com/office/drawing/2014/main" id="{16FE23A2-C893-4385-9E78-501A0314B51E}"/>
              </a:ext>
            </a:extLst>
          </p:cNvPr>
          <p:cNvSpPr>
            <a:spLocks noChangeArrowheads="1"/>
          </p:cNvSpPr>
          <p:nvPr/>
        </p:nvSpPr>
        <p:spPr bwMode="auto">
          <a:xfrm>
            <a:off x="1611238" y="4236244"/>
            <a:ext cx="74613" cy="74613"/>
          </a:xfrm>
          <a:prstGeom prst="ellipse">
            <a:avLst/>
          </a:prstGeom>
          <a:solidFill>
            <a:schemeClr val="accent1"/>
          </a:solidFill>
          <a:ln w="12700">
            <a:solidFill>
              <a:schemeClr val="tx1"/>
            </a:solidFill>
            <a:round/>
            <a:headEnd/>
            <a:tailEnd/>
          </a:ln>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10" name="Oval 12">
            <a:extLst>
              <a:ext uri="{FF2B5EF4-FFF2-40B4-BE49-F238E27FC236}">
                <a16:creationId xmlns:a16="http://schemas.microsoft.com/office/drawing/2014/main" id="{2F2D4859-EBA0-48A9-AB0F-744C258FE3B6}"/>
              </a:ext>
            </a:extLst>
          </p:cNvPr>
          <p:cNvSpPr>
            <a:spLocks noChangeArrowheads="1"/>
          </p:cNvSpPr>
          <p:nvPr/>
        </p:nvSpPr>
        <p:spPr bwMode="auto">
          <a:xfrm>
            <a:off x="2449438" y="4236244"/>
            <a:ext cx="74613" cy="74613"/>
          </a:xfrm>
          <a:prstGeom prst="ellipse">
            <a:avLst/>
          </a:prstGeom>
          <a:solidFill>
            <a:schemeClr val="accent1"/>
          </a:solidFill>
          <a:ln w="12700">
            <a:solidFill>
              <a:schemeClr val="tx1"/>
            </a:solidFill>
            <a:round/>
            <a:headEnd/>
            <a:tailEnd/>
          </a:ln>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11" name="Oval 13">
            <a:extLst>
              <a:ext uri="{FF2B5EF4-FFF2-40B4-BE49-F238E27FC236}">
                <a16:creationId xmlns:a16="http://schemas.microsoft.com/office/drawing/2014/main" id="{821C397E-D7A5-49AE-B1DB-CC046F1D0FF0}"/>
              </a:ext>
            </a:extLst>
          </p:cNvPr>
          <p:cNvSpPr>
            <a:spLocks noChangeArrowheads="1"/>
          </p:cNvSpPr>
          <p:nvPr/>
        </p:nvSpPr>
        <p:spPr bwMode="auto">
          <a:xfrm>
            <a:off x="3744838" y="2788444"/>
            <a:ext cx="74613" cy="74613"/>
          </a:xfrm>
          <a:prstGeom prst="ellipse">
            <a:avLst/>
          </a:prstGeom>
          <a:solidFill>
            <a:schemeClr val="accent1"/>
          </a:solidFill>
          <a:ln w="12700">
            <a:solidFill>
              <a:schemeClr val="tx1"/>
            </a:solidFill>
            <a:round/>
            <a:headEnd/>
            <a:tailEnd/>
          </a:ln>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12" name="Oval 14">
            <a:extLst>
              <a:ext uri="{FF2B5EF4-FFF2-40B4-BE49-F238E27FC236}">
                <a16:creationId xmlns:a16="http://schemas.microsoft.com/office/drawing/2014/main" id="{70B830FB-D7C2-4192-B95A-E9CBDEDE061A}"/>
              </a:ext>
            </a:extLst>
          </p:cNvPr>
          <p:cNvSpPr>
            <a:spLocks noChangeArrowheads="1"/>
          </p:cNvSpPr>
          <p:nvPr/>
        </p:nvSpPr>
        <p:spPr bwMode="auto">
          <a:xfrm>
            <a:off x="4583038" y="2788444"/>
            <a:ext cx="74613" cy="74613"/>
          </a:xfrm>
          <a:prstGeom prst="ellipse">
            <a:avLst/>
          </a:prstGeom>
          <a:solidFill>
            <a:schemeClr val="accent1"/>
          </a:solidFill>
          <a:ln w="12700">
            <a:solidFill>
              <a:schemeClr val="tx1"/>
            </a:solidFill>
            <a:round/>
            <a:headEnd/>
            <a:tailEnd/>
          </a:ln>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13" name="Oval 15">
            <a:extLst>
              <a:ext uri="{FF2B5EF4-FFF2-40B4-BE49-F238E27FC236}">
                <a16:creationId xmlns:a16="http://schemas.microsoft.com/office/drawing/2014/main" id="{13202226-571A-4E41-BD5F-A29A7149E21A}"/>
              </a:ext>
            </a:extLst>
          </p:cNvPr>
          <p:cNvSpPr>
            <a:spLocks noChangeArrowheads="1"/>
          </p:cNvSpPr>
          <p:nvPr/>
        </p:nvSpPr>
        <p:spPr bwMode="auto">
          <a:xfrm>
            <a:off x="3744838" y="4236244"/>
            <a:ext cx="74613" cy="74613"/>
          </a:xfrm>
          <a:prstGeom prst="ellipse">
            <a:avLst/>
          </a:prstGeom>
          <a:solidFill>
            <a:schemeClr val="accent1"/>
          </a:solidFill>
          <a:ln w="12700">
            <a:solidFill>
              <a:schemeClr val="tx1"/>
            </a:solidFill>
            <a:round/>
            <a:headEnd/>
            <a:tailEnd/>
          </a:ln>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14" name="Oval 16">
            <a:extLst>
              <a:ext uri="{FF2B5EF4-FFF2-40B4-BE49-F238E27FC236}">
                <a16:creationId xmlns:a16="http://schemas.microsoft.com/office/drawing/2014/main" id="{C37B392E-D934-487C-83A7-26890B972A76}"/>
              </a:ext>
            </a:extLst>
          </p:cNvPr>
          <p:cNvSpPr>
            <a:spLocks noChangeArrowheads="1"/>
          </p:cNvSpPr>
          <p:nvPr/>
        </p:nvSpPr>
        <p:spPr bwMode="auto">
          <a:xfrm>
            <a:off x="4583038" y="4236244"/>
            <a:ext cx="74613" cy="74613"/>
          </a:xfrm>
          <a:prstGeom prst="ellipse">
            <a:avLst/>
          </a:prstGeom>
          <a:solidFill>
            <a:schemeClr val="accent1"/>
          </a:solidFill>
          <a:ln w="12700">
            <a:solidFill>
              <a:schemeClr val="tx1"/>
            </a:solidFill>
            <a:round/>
            <a:headEnd/>
            <a:tailEnd/>
          </a:ln>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15" name="Oval 18">
            <a:extLst>
              <a:ext uri="{FF2B5EF4-FFF2-40B4-BE49-F238E27FC236}">
                <a16:creationId xmlns:a16="http://schemas.microsoft.com/office/drawing/2014/main" id="{20502EE4-CD6E-41F2-B705-51457BA61C28}"/>
              </a:ext>
            </a:extLst>
          </p:cNvPr>
          <p:cNvSpPr>
            <a:spLocks noChangeArrowheads="1"/>
          </p:cNvSpPr>
          <p:nvPr/>
        </p:nvSpPr>
        <p:spPr bwMode="auto">
          <a:xfrm>
            <a:off x="1306438" y="2483644"/>
            <a:ext cx="1524000" cy="685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17" name="Oval 19">
            <a:extLst>
              <a:ext uri="{FF2B5EF4-FFF2-40B4-BE49-F238E27FC236}">
                <a16:creationId xmlns:a16="http://schemas.microsoft.com/office/drawing/2014/main" id="{CE93DA3F-2396-4043-AABB-F4DBE17555AD}"/>
              </a:ext>
            </a:extLst>
          </p:cNvPr>
          <p:cNvSpPr>
            <a:spLocks noChangeArrowheads="1"/>
          </p:cNvSpPr>
          <p:nvPr/>
        </p:nvSpPr>
        <p:spPr bwMode="auto">
          <a:xfrm>
            <a:off x="3440038" y="3931444"/>
            <a:ext cx="1524000" cy="685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18" name="Oval 20">
            <a:extLst>
              <a:ext uri="{FF2B5EF4-FFF2-40B4-BE49-F238E27FC236}">
                <a16:creationId xmlns:a16="http://schemas.microsoft.com/office/drawing/2014/main" id="{177F56E6-D59F-4EE5-992F-31CAB8BE925E}"/>
              </a:ext>
            </a:extLst>
          </p:cNvPr>
          <p:cNvSpPr>
            <a:spLocks noChangeArrowheads="1"/>
          </p:cNvSpPr>
          <p:nvPr/>
        </p:nvSpPr>
        <p:spPr bwMode="auto">
          <a:xfrm>
            <a:off x="3440038" y="2483644"/>
            <a:ext cx="1524000" cy="685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19" name="Oval 21">
            <a:extLst>
              <a:ext uri="{FF2B5EF4-FFF2-40B4-BE49-F238E27FC236}">
                <a16:creationId xmlns:a16="http://schemas.microsoft.com/office/drawing/2014/main" id="{C99FBFD1-22D0-4FBF-8E05-62365D037794}"/>
              </a:ext>
            </a:extLst>
          </p:cNvPr>
          <p:cNvSpPr>
            <a:spLocks noChangeArrowheads="1"/>
          </p:cNvSpPr>
          <p:nvPr/>
        </p:nvSpPr>
        <p:spPr bwMode="auto">
          <a:xfrm>
            <a:off x="1306438" y="3931444"/>
            <a:ext cx="1524000" cy="685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20" name="Oval 22">
            <a:extLst>
              <a:ext uri="{FF2B5EF4-FFF2-40B4-BE49-F238E27FC236}">
                <a16:creationId xmlns:a16="http://schemas.microsoft.com/office/drawing/2014/main" id="{1E8F354A-48EB-447D-8FCC-C11E5B7CB3F8}"/>
              </a:ext>
            </a:extLst>
          </p:cNvPr>
          <p:cNvSpPr>
            <a:spLocks noChangeArrowheads="1"/>
          </p:cNvSpPr>
          <p:nvPr/>
        </p:nvSpPr>
        <p:spPr bwMode="auto">
          <a:xfrm>
            <a:off x="1077838" y="2331244"/>
            <a:ext cx="4114800" cy="9906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21" name="Oval 23">
            <a:extLst>
              <a:ext uri="{FF2B5EF4-FFF2-40B4-BE49-F238E27FC236}">
                <a16:creationId xmlns:a16="http://schemas.microsoft.com/office/drawing/2014/main" id="{6A568276-9DD6-4695-BCAC-F2328241F50B}"/>
              </a:ext>
            </a:extLst>
          </p:cNvPr>
          <p:cNvSpPr>
            <a:spLocks noChangeArrowheads="1"/>
          </p:cNvSpPr>
          <p:nvPr/>
        </p:nvSpPr>
        <p:spPr bwMode="auto">
          <a:xfrm>
            <a:off x="1001638" y="3779044"/>
            <a:ext cx="4114800" cy="9906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22" name="Oval 24">
            <a:extLst>
              <a:ext uri="{FF2B5EF4-FFF2-40B4-BE49-F238E27FC236}">
                <a16:creationId xmlns:a16="http://schemas.microsoft.com/office/drawing/2014/main" id="{ECB5B6E9-74F3-40CB-920A-42D487161514}"/>
              </a:ext>
            </a:extLst>
          </p:cNvPr>
          <p:cNvSpPr>
            <a:spLocks noChangeArrowheads="1"/>
          </p:cNvSpPr>
          <p:nvPr/>
        </p:nvSpPr>
        <p:spPr bwMode="auto">
          <a:xfrm>
            <a:off x="634926" y="1734344"/>
            <a:ext cx="4876800" cy="36576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Tree>
    <p:extLst>
      <p:ext uri="{BB962C8B-B14F-4D97-AF65-F5344CB8AC3E}">
        <p14:creationId xmlns:p14="http://schemas.microsoft.com/office/powerpoint/2010/main" val="3785586572"/>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6.4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层次方法</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矩形 10">
            <a:extLst>
              <a:ext uri="{FF2B5EF4-FFF2-40B4-BE49-F238E27FC236}">
                <a16:creationId xmlns:a16="http://schemas.microsoft.com/office/drawing/2014/main" id="{DD0E2C08-3EB1-4F23-9682-8A49E94F852F}"/>
              </a:ext>
            </a:extLst>
          </p:cNvPr>
          <p:cNvSpPr>
            <a:spLocks noChangeArrowheads="1"/>
          </p:cNvSpPr>
          <p:nvPr/>
        </p:nvSpPr>
        <p:spPr bwMode="auto">
          <a:xfrm>
            <a:off x="717550" y="1056854"/>
            <a:ext cx="38465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buFont typeface="Wingdings" panose="05000000000000000000" pitchFamily="2" charset="2"/>
              <a:buChar char="n"/>
            </a:pPr>
            <a:r>
              <a:rPr lang="zh-CN" altLang="en-US" sz="2800" dirty="0">
                <a:solidFill>
                  <a:srgbClr val="FF0000"/>
                </a:solidFill>
                <a:latin typeface="Calibri" panose="020F0502020204030204" pitchFamily="34" charset="0"/>
                <a:ea typeface="黑体" panose="02010609060101010101" pitchFamily="49" charset="-122"/>
                <a:cs typeface="Calibri" panose="020F0502020204030204" pitchFamily="34" charset="0"/>
              </a:rPr>
              <a:t>例子 </a:t>
            </a:r>
            <a:r>
              <a:rPr lang="en-US" altLang="zh-CN" sz="2800" dirty="0">
                <a:solidFill>
                  <a:srgbClr val="FF0000"/>
                </a:solidFill>
                <a:latin typeface="Calibri" panose="020F0502020204030204" pitchFamily="34" charset="0"/>
                <a:ea typeface="黑体" panose="02010609060101010101" pitchFamily="49" charset="-122"/>
                <a:cs typeface="Calibri" panose="020F0502020204030204" pitchFamily="34" charset="0"/>
              </a:rPr>
              <a:t>- Complete Link </a:t>
            </a:r>
            <a:endParaRPr lang="zh-CN" altLang="en-US" sz="2800" dirty="0">
              <a:solidFill>
                <a:srgbClr val="FF0000"/>
              </a:solidFill>
              <a:latin typeface="Calibri" panose="020F0502020204030204" pitchFamily="34" charset="0"/>
              <a:ea typeface="黑体" panose="02010609060101010101" pitchFamily="49" charset="-122"/>
              <a:cs typeface="Calibri" panose="020F0502020204030204" pitchFamily="34" charset="0"/>
            </a:endParaRPr>
          </a:p>
        </p:txBody>
      </p:sp>
      <p:grpSp>
        <p:nvGrpSpPr>
          <p:cNvPr id="4" name="Group 4">
            <a:extLst>
              <a:ext uri="{FF2B5EF4-FFF2-40B4-BE49-F238E27FC236}">
                <a16:creationId xmlns:a16="http://schemas.microsoft.com/office/drawing/2014/main" id="{9F3831D1-6D57-4DEB-BE30-9B978AAF701A}"/>
              </a:ext>
            </a:extLst>
          </p:cNvPr>
          <p:cNvGrpSpPr>
            <a:grpSpLocks/>
          </p:cNvGrpSpPr>
          <p:nvPr/>
        </p:nvGrpSpPr>
        <p:grpSpPr bwMode="auto">
          <a:xfrm>
            <a:off x="895350" y="1772816"/>
            <a:ext cx="7353300" cy="4046538"/>
            <a:chOff x="623" y="1104"/>
            <a:chExt cx="4632" cy="2549"/>
          </a:xfrm>
        </p:grpSpPr>
        <p:sp>
          <p:nvSpPr>
            <p:cNvPr id="5" name="Line 5">
              <a:extLst>
                <a:ext uri="{FF2B5EF4-FFF2-40B4-BE49-F238E27FC236}">
                  <a16:creationId xmlns:a16="http://schemas.microsoft.com/office/drawing/2014/main" id="{46B2797C-52A7-40E1-A221-680CD0F90730}"/>
                </a:ext>
              </a:extLst>
            </p:cNvPr>
            <p:cNvSpPr>
              <a:spLocks noChangeShapeType="1"/>
            </p:cNvSpPr>
            <p:nvPr/>
          </p:nvSpPr>
          <p:spPr bwMode="auto">
            <a:xfrm flipV="1">
              <a:off x="624" y="1104"/>
              <a:ext cx="0" cy="254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6" name="Line 6">
              <a:extLst>
                <a:ext uri="{FF2B5EF4-FFF2-40B4-BE49-F238E27FC236}">
                  <a16:creationId xmlns:a16="http://schemas.microsoft.com/office/drawing/2014/main" id="{A1A43251-23CC-41C0-B837-016710096F3B}"/>
                </a:ext>
              </a:extLst>
            </p:cNvPr>
            <p:cNvSpPr>
              <a:spLocks noChangeShapeType="1"/>
            </p:cNvSpPr>
            <p:nvPr/>
          </p:nvSpPr>
          <p:spPr bwMode="auto">
            <a:xfrm>
              <a:off x="623" y="3653"/>
              <a:ext cx="46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grpSp>
      <p:sp>
        <p:nvSpPr>
          <p:cNvPr id="7" name="Oval 6">
            <a:extLst>
              <a:ext uri="{FF2B5EF4-FFF2-40B4-BE49-F238E27FC236}">
                <a16:creationId xmlns:a16="http://schemas.microsoft.com/office/drawing/2014/main" id="{05648DDF-0305-40DB-837F-9985EB89FD29}"/>
              </a:ext>
            </a:extLst>
          </p:cNvPr>
          <p:cNvSpPr>
            <a:spLocks noChangeArrowheads="1"/>
          </p:cNvSpPr>
          <p:nvPr/>
        </p:nvSpPr>
        <p:spPr bwMode="auto">
          <a:xfrm>
            <a:off x="1931987" y="3017416"/>
            <a:ext cx="74613" cy="74613"/>
          </a:xfrm>
          <a:prstGeom prst="ellipse">
            <a:avLst/>
          </a:prstGeom>
          <a:solidFill>
            <a:schemeClr val="accent1"/>
          </a:solidFill>
          <a:ln w="12700">
            <a:solidFill>
              <a:schemeClr val="tx1"/>
            </a:solidFill>
            <a:round/>
            <a:headEnd/>
            <a:tailEnd/>
          </a:ln>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8" name="Oval 7">
            <a:extLst>
              <a:ext uri="{FF2B5EF4-FFF2-40B4-BE49-F238E27FC236}">
                <a16:creationId xmlns:a16="http://schemas.microsoft.com/office/drawing/2014/main" id="{A3895EA3-19E4-4D6C-87D1-6D71ABDD7DCF}"/>
              </a:ext>
            </a:extLst>
          </p:cNvPr>
          <p:cNvSpPr>
            <a:spLocks noChangeArrowheads="1"/>
          </p:cNvSpPr>
          <p:nvPr/>
        </p:nvSpPr>
        <p:spPr bwMode="auto">
          <a:xfrm>
            <a:off x="2770187" y="3017416"/>
            <a:ext cx="74613" cy="74613"/>
          </a:xfrm>
          <a:prstGeom prst="ellipse">
            <a:avLst/>
          </a:prstGeom>
          <a:solidFill>
            <a:schemeClr val="accent1"/>
          </a:solidFill>
          <a:ln w="12700">
            <a:solidFill>
              <a:schemeClr val="tx1"/>
            </a:solidFill>
            <a:round/>
            <a:headEnd/>
            <a:tailEnd/>
          </a:ln>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9" name="Oval 8">
            <a:extLst>
              <a:ext uri="{FF2B5EF4-FFF2-40B4-BE49-F238E27FC236}">
                <a16:creationId xmlns:a16="http://schemas.microsoft.com/office/drawing/2014/main" id="{97530906-BE27-4CD1-8596-0CBB3D32AE4A}"/>
              </a:ext>
            </a:extLst>
          </p:cNvPr>
          <p:cNvSpPr>
            <a:spLocks noChangeArrowheads="1"/>
          </p:cNvSpPr>
          <p:nvPr/>
        </p:nvSpPr>
        <p:spPr bwMode="auto">
          <a:xfrm>
            <a:off x="1931987" y="4465216"/>
            <a:ext cx="74613" cy="74613"/>
          </a:xfrm>
          <a:prstGeom prst="ellipse">
            <a:avLst/>
          </a:prstGeom>
          <a:solidFill>
            <a:schemeClr val="accent1"/>
          </a:solidFill>
          <a:ln w="12700">
            <a:solidFill>
              <a:schemeClr val="tx1"/>
            </a:solidFill>
            <a:round/>
            <a:headEnd/>
            <a:tailEnd/>
          </a:ln>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10" name="Oval 9">
            <a:extLst>
              <a:ext uri="{FF2B5EF4-FFF2-40B4-BE49-F238E27FC236}">
                <a16:creationId xmlns:a16="http://schemas.microsoft.com/office/drawing/2014/main" id="{27C205C2-B4BE-43D0-BD72-EF8EF4F61520}"/>
              </a:ext>
            </a:extLst>
          </p:cNvPr>
          <p:cNvSpPr>
            <a:spLocks noChangeArrowheads="1"/>
          </p:cNvSpPr>
          <p:nvPr/>
        </p:nvSpPr>
        <p:spPr bwMode="auto">
          <a:xfrm>
            <a:off x="2770187" y="4465216"/>
            <a:ext cx="74613" cy="74613"/>
          </a:xfrm>
          <a:prstGeom prst="ellipse">
            <a:avLst/>
          </a:prstGeom>
          <a:solidFill>
            <a:schemeClr val="accent1"/>
          </a:solidFill>
          <a:ln w="12700">
            <a:solidFill>
              <a:schemeClr val="tx1"/>
            </a:solidFill>
            <a:round/>
            <a:headEnd/>
            <a:tailEnd/>
          </a:ln>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11" name="Oval 10">
            <a:extLst>
              <a:ext uri="{FF2B5EF4-FFF2-40B4-BE49-F238E27FC236}">
                <a16:creationId xmlns:a16="http://schemas.microsoft.com/office/drawing/2014/main" id="{DC52CD59-D6D6-4DB2-83D5-423A1ECB233B}"/>
              </a:ext>
            </a:extLst>
          </p:cNvPr>
          <p:cNvSpPr>
            <a:spLocks noChangeArrowheads="1"/>
          </p:cNvSpPr>
          <p:nvPr/>
        </p:nvSpPr>
        <p:spPr bwMode="auto">
          <a:xfrm>
            <a:off x="4065587" y="3017416"/>
            <a:ext cx="74613" cy="74613"/>
          </a:xfrm>
          <a:prstGeom prst="ellipse">
            <a:avLst/>
          </a:prstGeom>
          <a:solidFill>
            <a:schemeClr val="accent1"/>
          </a:solidFill>
          <a:ln w="12700">
            <a:solidFill>
              <a:schemeClr val="tx1"/>
            </a:solidFill>
            <a:round/>
            <a:headEnd/>
            <a:tailEnd/>
          </a:ln>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12" name="Oval 11">
            <a:extLst>
              <a:ext uri="{FF2B5EF4-FFF2-40B4-BE49-F238E27FC236}">
                <a16:creationId xmlns:a16="http://schemas.microsoft.com/office/drawing/2014/main" id="{796E66D9-EFC2-4CA1-8FB2-53DBEB4D82C7}"/>
              </a:ext>
            </a:extLst>
          </p:cNvPr>
          <p:cNvSpPr>
            <a:spLocks noChangeArrowheads="1"/>
          </p:cNvSpPr>
          <p:nvPr/>
        </p:nvSpPr>
        <p:spPr bwMode="auto">
          <a:xfrm>
            <a:off x="4903787" y="3017416"/>
            <a:ext cx="74613" cy="74613"/>
          </a:xfrm>
          <a:prstGeom prst="ellipse">
            <a:avLst/>
          </a:prstGeom>
          <a:solidFill>
            <a:schemeClr val="accent1"/>
          </a:solidFill>
          <a:ln w="12700">
            <a:solidFill>
              <a:schemeClr val="tx1"/>
            </a:solidFill>
            <a:round/>
            <a:headEnd/>
            <a:tailEnd/>
          </a:ln>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13" name="Oval 12">
            <a:extLst>
              <a:ext uri="{FF2B5EF4-FFF2-40B4-BE49-F238E27FC236}">
                <a16:creationId xmlns:a16="http://schemas.microsoft.com/office/drawing/2014/main" id="{D27F8AA4-750C-4CDA-9F7D-51957CA4DBFF}"/>
              </a:ext>
            </a:extLst>
          </p:cNvPr>
          <p:cNvSpPr>
            <a:spLocks noChangeArrowheads="1"/>
          </p:cNvSpPr>
          <p:nvPr/>
        </p:nvSpPr>
        <p:spPr bwMode="auto">
          <a:xfrm>
            <a:off x="4065587" y="4465216"/>
            <a:ext cx="74613" cy="74613"/>
          </a:xfrm>
          <a:prstGeom prst="ellipse">
            <a:avLst/>
          </a:prstGeom>
          <a:solidFill>
            <a:schemeClr val="accent1"/>
          </a:solidFill>
          <a:ln w="12700">
            <a:solidFill>
              <a:schemeClr val="tx1"/>
            </a:solidFill>
            <a:round/>
            <a:headEnd/>
            <a:tailEnd/>
          </a:ln>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14" name="Oval 13">
            <a:extLst>
              <a:ext uri="{FF2B5EF4-FFF2-40B4-BE49-F238E27FC236}">
                <a16:creationId xmlns:a16="http://schemas.microsoft.com/office/drawing/2014/main" id="{44F90B3B-1EBD-4011-824E-8BF6D010B984}"/>
              </a:ext>
            </a:extLst>
          </p:cNvPr>
          <p:cNvSpPr>
            <a:spLocks noChangeArrowheads="1"/>
          </p:cNvSpPr>
          <p:nvPr/>
        </p:nvSpPr>
        <p:spPr bwMode="auto">
          <a:xfrm>
            <a:off x="4903787" y="4465216"/>
            <a:ext cx="74613" cy="74613"/>
          </a:xfrm>
          <a:prstGeom prst="ellipse">
            <a:avLst/>
          </a:prstGeom>
          <a:solidFill>
            <a:schemeClr val="accent1"/>
          </a:solidFill>
          <a:ln w="12700">
            <a:solidFill>
              <a:schemeClr val="tx1"/>
            </a:solidFill>
            <a:round/>
            <a:headEnd/>
            <a:tailEnd/>
          </a:ln>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15" name="Oval 14">
            <a:extLst>
              <a:ext uri="{FF2B5EF4-FFF2-40B4-BE49-F238E27FC236}">
                <a16:creationId xmlns:a16="http://schemas.microsoft.com/office/drawing/2014/main" id="{387FD76E-D24E-4FBD-B652-A50588353C7B}"/>
              </a:ext>
            </a:extLst>
          </p:cNvPr>
          <p:cNvSpPr>
            <a:spLocks noChangeArrowheads="1"/>
          </p:cNvSpPr>
          <p:nvPr/>
        </p:nvSpPr>
        <p:spPr bwMode="auto">
          <a:xfrm>
            <a:off x="1627187" y="2712616"/>
            <a:ext cx="1524000" cy="685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17" name="Oval 15">
            <a:extLst>
              <a:ext uri="{FF2B5EF4-FFF2-40B4-BE49-F238E27FC236}">
                <a16:creationId xmlns:a16="http://schemas.microsoft.com/office/drawing/2014/main" id="{B174077A-472C-4DAB-AB70-236720376B0E}"/>
              </a:ext>
            </a:extLst>
          </p:cNvPr>
          <p:cNvSpPr>
            <a:spLocks noChangeArrowheads="1"/>
          </p:cNvSpPr>
          <p:nvPr/>
        </p:nvSpPr>
        <p:spPr bwMode="auto">
          <a:xfrm>
            <a:off x="3760787" y="4160416"/>
            <a:ext cx="1524000" cy="685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18" name="Oval 16">
            <a:extLst>
              <a:ext uri="{FF2B5EF4-FFF2-40B4-BE49-F238E27FC236}">
                <a16:creationId xmlns:a16="http://schemas.microsoft.com/office/drawing/2014/main" id="{4314C08A-8F88-4A8A-A020-74AE301CB5B5}"/>
              </a:ext>
            </a:extLst>
          </p:cNvPr>
          <p:cNvSpPr>
            <a:spLocks noChangeArrowheads="1"/>
          </p:cNvSpPr>
          <p:nvPr/>
        </p:nvSpPr>
        <p:spPr bwMode="auto">
          <a:xfrm>
            <a:off x="3760787" y="2712616"/>
            <a:ext cx="1524000" cy="685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19" name="Oval 17">
            <a:extLst>
              <a:ext uri="{FF2B5EF4-FFF2-40B4-BE49-F238E27FC236}">
                <a16:creationId xmlns:a16="http://schemas.microsoft.com/office/drawing/2014/main" id="{1B84C833-163F-4F59-89CD-850764807FE5}"/>
              </a:ext>
            </a:extLst>
          </p:cNvPr>
          <p:cNvSpPr>
            <a:spLocks noChangeArrowheads="1"/>
          </p:cNvSpPr>
          <p:nvPr/>
        </p:nvSpPr>
        <p:spPr bwMode="auto">
          <a:xfrm>
            <a:off x="1627187" y="4160416"/>
            <a:ext cx="1524000" cy="685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20" name="Oval 18">
            <a:extLst>
              <a:ext uri="{FF2B5EF4-FFF2-40B4-BE49-F238E27FC236}">
                <a16:creationId xmlns:a16="http://schemas.microsoft.com/office/drawing/2014/main" id="{3663BBCE-0CD5-4C55-ABDE-B3A46F9B804A}"/>
              </a:ext>
            </a:extLst>
          </p:cNvPr>
          <p:cNvSpPr>
            <a:spLocks noChangeArrowheads="1"/>
          </p:cNvSpPr>
          <p:nvPr/>
        </p:nvSpPr>
        <p:spPr bwMode="auto">
          <a:xfrm>
            <a:off x="1347787" y="2407816"/>
            <a:ext cx="2057400" cy="28194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21" name="Oval 19">
            <a:extLst>
              <a:ext uri="{FF2B5EF4-FFF2-40B4-BE49-F238E27FC236}">
                <a16:creationId xmlns:a16="http://schemas.microsoft.com/office/drawing/2014/main" id="{B3836731-2631-4622-AA7A-AEEEA2FF9EF4}"/>
              </a:ext>
            </a:extLst>
          </p:cNvPr>
          <p:cNvSpPr>
            <a:spLocks noChangeArrowheads="1"/>
          </p:cNvSpPr>
          <p:nvPr/>
        </p:nvSpPr>
        <p:spPr bwMode="auto">
          <a:xfrm>
            <a:off x="3517900" y="2406229"/>
            <a:ext cx="2057400" cy="28194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
        <p:nvSpPr>
          <p:cNvPr id="22" name="Oval 20">
            <a:extLst>
              <a:ext uri="{FF2B5EF4-FFF2-40B4-BE49-F238E27FC236}">
                <a16:creationId xmlns:a16="http://schemas.microsoft.com/office/drawing/2014/main" id="{171E433C-F01A-48D8-AB99-645B61236D6A}"/>
              </a:ext>
            </a:extLst>
          </p:cNvPr>
          <p:cNvSpPr>
            <a:spLocks noChangeArrowheads="1"/>
          </p:cNvSpPr>
          <p:nvPr/>
        </p:nvSpPr>
        <p:spPr bwMode="auto">
          <a:xfrm>
            <a:off x="1017587" y="1963316"/>
            <a:ext cx="4876800" cy="36576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a:p>
        </p:txBody>
      </p:sp>
    </p:spTree>
    <p:extLst>
      <p:ext uri="{BB962C8B-B14F-4D97-AF65-F5344CB8AC3E}">
        <p14:creationId xmlns:p14="http://schemas.microsoft.com/office/powerpoint/2010/main" val="3569944892"/>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6.4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层次方法</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矩形 10">
            <a:extLst>
              <a:ext uri="{FF2B5EF4-FFF2-40B4-BE49-F238E27FC236}">
                <a16:creationId xmlns:a16="http://schemas.microsoft.com/office/drawing/2014/main" id="{04BF688D-5F5F-49B8-93F6-2B8DF0FBD1A8}"/>
              </a:ext>
            </a:extLst>
          </p:cNvPr>
          <p:cNvSpPr>
            <a:spLocks noChangeArrowheads="1"/>
          </p:cNvSpPr>
          <p:nvPr/>
        </p:nvSpPr>
        <p:spPr bwMode="auto">
          <a:xfrm>
            <a:off x="755576" y="1196752"/>
            <a:ext cx="3302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buFont typeface="Wingdings" panose="05000000000000000000" pitchFamily="2" charset="2"/>
              <a:buChar char="n"/>
            </a:pPr>
            <a:r>
              <a:rPr lang="zh-CN" altLang="en-US" sz="2800" dirty="0">
                <a:solidFill>
                  <a:srgbClr val="FF0000"/>
                </a:solidFill>
                <a:latin typeface="Calibri" panose="020F0502020204030204" pitchFamily="34" charset="0"/>
                <a:ea typeface="黑体" panose="02010609060101010101" pitchFamily="49" charset="-122"/>
                <a:cs typeface="Calibri" panose="020F0502020204030204" pitchFamily="34" charset="0"/>
              </a:rPr>
              <a:t>例子 </a:t>
            </a:r>
            <a:r>
              <a:rPr lang="en-US" altLang="zh-CN" sz="2800" dirty="0">
                <a:solidFill>
                  <a:srgbClr val="FF0000"/>
                </a:solidFill>
                <a:latin typeface="Calibri" panose="020F0502020204030204" pitchFamily="34" charset="0"/>
                <a:ea typeface="黑体" panose="02010609060101010101" pitchFamily="49" charset="-122"/>
                <a:cs typeface="Calibri" panose="020F0502020204030204" pitchFamily="34" charset="0"/>
              </a:rPr>
              <a:t>- Single Link </a:t>
            </a:r>
            <a:endParaRPr lang="zh-CN" altLang="en-US" sz="2800" dirty="0">
              <a:solidFill>
                <a:srgbClr val="FF0000"/>
              </a:solidFill>
              <a:latin typeface="Calibri" panose="020F0502020204030204" pitchFamily="34" charset="0"/>
              <a:ea typeface="黑体" panose="02010609060101010101" pitchFamily="49" charset="-122"/>
              <a:cs typeface="Calibri" panose="020F0502020204030204" pitchFamily="34" charset="0"/>
            </a:endParaRPr>
          </a:p>
        </p:txBody>
      </p:sp>
      <p:sp>
        <p:nvSpPr>
          <p:cNvPr id="4" name="Text Box 3">
            <a:extLst>
              <a:ext uri="{FF2B5EF4-FFF2-40B4-BE49-F238E27FC236}">
                <a16:creationId xmlns:a16="http://schemas.microsoft.com/office/drawing/2014/main" id="{15E03C8A-F275-42A7-9F6D-98EE92B8D70A}"/>
              </a:ext>
            </a:extLst>
          </p:cNvPr>
          <p:cNvSpPr txBox="1">
            <a:spLocks noChangeArrowheads="1"/>
          </p:cNvSpPr>
          <p:nvPr/>
        </p:nvSpPr>
        <p:spPr bwMode="auto">
          <a:xfrm>
            <a:off x="682551" y="4138390"/>
            <a:ext cx="2895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dirty="0">
                <a:latin typeface="Calibri" pitchFamily="34" charset="0"/>
                <a:ea typeface="+mn-ea"/>
                <a:cs typeface="Calibri" pitchFamily="34" charset="0"/>
              </a:rPr>
              <a:t>Original Points</a:t>
            </a:r>
          </a:p>
        </p:txBody>
      </p:sp>
      <p:grpSp>
        <p:nvGrpSpPr>
          <p:cNvPr id="5" name="Group 4">
            <a:extLst>
              <a:ext uri="{FF2B5EF4-FFF2-40B4-BE49-F238E27FC236}">
                <a16:creationId xmlns:a16="http://schemas.microsoft.com/office/drawing/2014/main" id="{6EF916C2-F355-4F0B-8122-8B55DC2C1E41}"/>
              </a:ext>
            </a:extLst>
          </p:cNvPr>
          <p:cNvGrpSpPr>
            <a:grpSpLocks/>
          </p:cNvGrpSpPr>
          <p:nvPr/>
        </p:nvGrpSpPr>
        <p:grpSpPr bwMode="auto">
          <a:xfrm>
            <a:off x="4671938" y="2020665"/>
            <a:ext cx="4103688" cy="2484437"/>
            <a:chOff x="3072" y="1248"/>
            <a:chExt cx="2585" cy="1565"/>
          </a:xfrm>
        </p:grpSpPr>
        <p:sp>
          <p:nvSpPr>
            <p:cNvPr id="6" name="Text Box 5">
              <a:extLst>
                <a:ext uri="{FF2B5EF4-FFF2-40B4-BE49-F238E27FC236}">
                  <a16:creationId xmlns:a16="http://schemas.microsoft.com/office/drawing/2014/main" id="{16C1C347-7E21-4D1B-9715-13D39890B369}"/>
                </a:ext>
              </a:extLst>
            </p:cNvPr>
            <p:cNvSpPr txBox="1">
              <a:spLocks noChangeArrowheads="1"/>
            </p:cNvSpPr>
            <p:nvPr/>
          </p:nvSpPr>
          <p:spPr bwMode="auto">
            <a:xfrm>
              <a:off x="3621" y="2582"/>
              <a:ext cx="1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dirty="0">
                  <a:latin typeface="Calibri" pitchFamily="34" charset="0"/>
                  <a:ea typeface="+mn-ea"/>
                  <a:cs typeface="Calibri" pitchFamily="34" charset="0"/>
                </a:rPr>
                <a:t>Two Clusters</a:t>
              </a:r>
            </a:p>
          </p:txBody>
        </p:sp>
        <p:pic>
          <p:nvPicPr>
            <p:cNvPr id="7" name="Picture 6">
              <a:extLst>
                <a:ext uri="{FF2B5EF4-FFF2-40B4-BE49-F238E27FC236}">
                  <a16:creationId xmlns:a16="http://schemas.microsoft.com/office/drawing/2014/main" id="{D29527C3-53BD-4AC4-A2FC-9841EA618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928" r="7143"/>
            <a:stretch>
              <a:fillRect/>
            </a:stretch>
          </p:blipFill>
          <p:spPr bwMode="auto">
            <a:xfrm>
              <a:off x="3072" y="1248"/>
              <a:ext cx="2585" cy="1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8" name="Picture 7">
            <a:extLst>
              <a:ext uri="{FF2B5EF4-FFF2-40B4-BE49-F238E27FC236}">
                <a16:creationId xmlns:a16="http://schemas.microsoft.com/office/drawing/2014/main" id="{C4650D8C-5879-497A-AB92-E6BAD56B45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928" r="5357"/>
          <a:stretch>
            <a:fillRect/>
          </a:stretch>
        </p:blipFill>
        <p:spPr bwMode="auto">
          <a:xfrm>
            <a:off x="198363" y="2020665"/>
            <a:ext cx="4186238" cy="209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8">
            <a:extLst>
              <a:ext uri="{FF2B5EF4-FFF2-40B4-BE49-F238E27FC236}">
                <a16:creationId xmlns:a16="http://schemas.microsoft.com/office/drawing/2014/main" id="{A54AF715-387C-45D9-A981-47C701FF61C6}"/>
              </a:ext>
            </a:extLst>
          </p:cNvPr>
          <p:cNvSpPr txBox="1">
            <a:spLocks noChangeArrowheads="1"/>
          </p:cNvSpPr>
          <p:nvPr/>
        </p:nvSpPr>
        <p:spPr bwMode="auto">
          <a:xfrm>
            <a:off x="1222301" y="4879752"/>
            <a:ext cx="6324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CN" altLang="en-US" sz="2400" dirty="0">
                <a:solidFill>
                  <a:srgbClr val="0000FF"/>
                </a:solidFill>
                <a:latin typeface="Calibri" pitchFamily="34" charset="0"/>
                <a:ea typeface="+mn-ea"/>
                <a:cs typeface="Calibri" pitchFamily="34" charset="0"/>
              </a:rPr>
              <a:t>优点：</a:t>
            </a:r>
            <a:r>
              <a:rPr lang="en-US" altLang="zh-CN" sz="2400" dirty="0">
                <a:solidFill>
                  <a:srgbClr val="0000FF"/>
                </a:solidFill>
                <a:latin typeface="Calibri" pitchFamily="34" charset="0"/>
                <a:ea typeface="+mn-ea"/>
                <a:cs typeface="Calibri" pitchFamily="34" charset="0"/>
              </a:rPr>
              <a:t>Can handle non-globular shapes</a:t>
            </a:r>
          </a:p>
        </p:txBody>
      </p:sp>
    </p:spTree>
    <p:extLst>
      <p:ext uri="{BB962C8B-B14F-4D97-AF65-F5344CB8AC3E}">
        <p14:creationId xmlns:p14="http://schemas.microsoft.com/office/powerpoint/2010/main" val="1747702969"/>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6.4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层次方法</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矩形 10">
            <a:extLst>
              <a:ext uri="{FF2B5EF4-FFF2-40B4-BE49-F238E27FC236}">
                <a16:creationId xmlns:a16="http://schemas.microsoft.com/office/drawing/2014/main" id="{42807584-E9EF-494E-91C4-524C2BC5C827}"/>
              </a:ext>
            </a:extLst>
          </p:cNvPr>
          <p:cNvSpPr>
            <a:spLocks noChangeArrowheads="1"/>
          </p:cNvSpPr>
          <p:nvPr/>
        </p:nvSpPr>
        <p:spPr bwMode="auto">
          <a:xfrm>
            <a:off x="827584" y="1124744"/>
            <a:ext cx="3302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buFont typeface="Wingdings" panose="05000000000000000000" pitchFamily="2" charset="2"/>
              <a:buChar char="n"/>
            </a:pPr>
            <a:r>
              <a:rPr lang="zh-CN" altLang="en-US" sz="2800" dirty="0">
                <a:solidFill>
                  <a:srgbClr val="FF0000"/>
                </a:solidFill>
                <a:latin typeface="Calibri" panose="020F0502020204030204" pitchFamily="34" charset="0"/>
                <a:ea typeface="黑体" panose="02010609060101010101" pitchFamily="49" charset="-122"/>
                <a:cs typeface="Calibri" panose="020F0502020204030204" pitchFamily="34" charset="0"/>
              </a:rPr>
              <a:t>例子 </a:t>
            </a:r>
            <a:r>
              <a:rPr lang="en-US" altLang="zh-CN" sz="2800" dirty="0">
                <a:solidFill>
                  <a:srgbClr val="FF0000"/>
                </a:solidFill>
                <a:latin typeface="Calibri" panose="020F0502020204030204" pitchFamily="34" charset="0"/>
                <a:ea typeface="黑体" panose="02010609060101010101" pitchFamily="49" charset="-122"/>
                <a:cs typeface="Calibri" panose="020F0502020204030204" pitchFamily="34" charset="0"/>
              </a:rPr>
              <a:t>- Single Link </a:t>
            </a:r>
            <a:endParaRPr lang="zh-CN" altLang="en-US" sz="2800" dirty="0">
              <a:solidFill>
                <a:srgbClr val="FF0000"/>
              </a:solidFill>
              <a:latin typeface="Calibri" panose="020F0502020204030204" pitchFamily="34" charset="0"/>
              <a:ea typeface="黑体" panose="02010609060101010101" pitchFamily="49" charset="-122"/>
              <a:cs typeface="Calibri" panose="020F0502020204030204" pitchFamily="34" charset="0"/>
            </a:endParaRPr>
          </a:p>
        </p:txBody>
      </p:sp>
      <p:grpSp>
        <p:nvGrpSpPr>
          <p:cNvPr id="4" name="Group 167">
            <a:extLst>
              <a:ext uri="{FF2B5EF4-FFF2-40B4-BE49-F238E27FC236}">
                <a16:creationId xmlns:a16="http://schemas.microsoft.com/office/drawing/2014/main" id="{9E2921F6-36B8-486F-AC06-81F24C4A0BBF}"/>
              </a:ext>
            </a:extLst>
          </p:cNvPr>
          <p:cNvGrpSpPr>
            <a:grpSpLocks/>
          </p:cNvGrpSpPr>
          <p:nvPr/>
        </p:nvGrpSpPr>
        <p:grpSpPr bwMode="auto">
          <a:xfrm>
            <a:off x="595809" y="1869282"/>
            <a:ext cx="2301875" cy="2744787"/>
            <a:chOff x="216" y="960"/>
            <a:chExt cx="1450" cy="1729"/>
          </a:xfrm>
        </p:grpSpPr>
        <p:sp>
          <p:nvSpPr>
            <p:cNvPr id="5" name="Text Box 3">
              <a:extLst>
                <a:ext uri="{FF2B5EF4-FFF2-40B4-BE49-F238E27FC236}">
                  <a16:creationId xmlns:a16="http://schemas.microsoft.com/office/drawing/2014/main" id="{ECF4BEEB-9A47-4119-B8FE-68F69A9E622E}"/>
                </a:ext>
              </a:extLst>
            </p:cNvPr>
            <p:cNvSpPr txBox="1">
              <a:spLocks noChangeArrowheads="1"/>
            </p:cNvSpPr>
            <p:nvPr/>
          </p:nvSpPr>
          <p:spPr bwMode="auto">
            <a:xfrm>
              <a:off x="216" y="2458"/>
              <a:ext cx="14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spcBef>
                  <a:spcPct val="50000"/>
                </a:spcBef>
              </a:pPr>
              <a:r>
                <a:rPr lang="en-US" altLang="zh-CN">
                  <a:latin typeface="Calibri" panose="020F0502020204030204" pitchFamily="34" charset="0"/>
                  <a:cs typeface="Calibri" panose="020F0502020204030204" pitchFamily="34" charset="0"/>
                </a:rPr>
                <a:t>Original Points</a:t>
              </a:r>
            </a:p>
          </p:txBody>
        </p:sp>
        <p:sp>
          <p:nvSpPr>
            <p:cNvPr id="6" name="Oval 9">
              <a:extLst>
                <a:ext uri="{FF2B5EF4-FFF2-40B4-BE49-F238E27FC236}">
                  <a16:creationId xmlns:a16="http://schemas.microsoft.com/office/drawing/2014/main" id="{EA3DD6D4-8405-46BA-B7D6-B4E39FE44F19}"/>
                </a:ext>
              </a:extLst>
            </p:cNvPr>
            <p:cNvSpPr>
              <a:spLocks noChangeArrowheads="1"/>
            </p:cNvSpPr>
            <p:nvPr/>
          </p:nvSpPr>
          <p:spPr bwMode="auto">
            <a:xfrm>
              <a:off x="600" y="96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7" name="Oval 10">
              <a:extLst>
                <a:ext uri="{FF2B5EF4-FFF2-40B4-BE49-F238E27FC236}">
                  <a16:creationId xmlns:a16="http://schemas.microsoft.com/office/drawing/2014/main" id="{A77540C1-9C67-455B-8EAF-B302A20D9FA0}"/>
                </a:ext>
              </a:extLst>
            </p:cNvPr>
            <p:cNvSpPr>
              <a:spLocks noChangeArrowheads="1"/>
            </p:cNvSpPr>
            <p:nvPr/>
          </p:nvSpPr>
          <p:spPr bwMode="auto">
            <a:xfrm>
              <a:off x="504"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8" name="Oval 11">
              <a:extLst>
                <a:ext uri="{FF2B5EF4-FFF2-40B4-BE49-F238E27FC236}">
                  <a16:creationId xmlns:a16="http://schemas.microsoft.com/office/drawing/2014/main" id="{309D7A47-FDA0-42D9-8C1B-D9BB47D25618}"/>
                </a:ext>
              </a:extLst>
            </p:cNvPr>
            <p:cNvSpPr>
              <a:spLocks noChangeArrowheads="1"/>
            </p:cNvSpPr>
            <p:nvPr/>
          </p:nvSpPr>
          <p:spPr bwMode="auto">
            <a:xfrm>
              <a:off x="384" y="105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9" name="Oval 12">
              <a:extLst>
                <a:ext uri="{FF2B5EF4-FFF2-40B4-BE49-F238E27FC236}">
                  <a16:creationId xmlns:a16="http://schemas.microsoft.com/office/drawing/2014/main" id="{7FEEF73E-4231-46A3-B573-2828E3352420}"/>
                </a:ext>
              </a:extLst>
            </p:cNvPr>
            <p:cNvSpPr>
              <a:spLocks noChangeArrowheads="1"/>
            </p:cNvSpPr>
            <p:nvPr/>
          </p:nvSpPr>
          <p:spPr bwMode="auto">
            <a:xfrm>
              <a:off x="456" y="110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0" name="Oval 13">
              <a:extLst>
                <a:ext uri="{FF2B5EF4-FFF2-40B4-BE49-F238E27FC236}">
                  <a16:creationId xmlns:a16="http://schemas.microsoft.com/office/drawing/2014/main" id="{8CC60643-3628-40F1-A264-4B98B52FC4D8}"/>
                </a:ext>
              </a:extLst>
            </p:cNvPr>
            <p:cNvSpPr>
              <a:spLocks noChangeArrowheads="1"/>
            </p:cNvSpPr>
            <p:nvPr/>
          </p:nvSpPr>
          <p:spPr bwMode="auto">
            <a:xfrm>
              <a:off x="576" y="108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1" name="Oval 14">
              <a:extLst>
                <a:ext uri="{FF2B5EF4-FFF2-40B4-BE49-F238E27FC236}">
                  <a16:creationId xmlns:a16="http://schemas.microsoft.com/office/drawing/2014/main" id="{5FB2E980-5337-4F29-AB68-0AF190E3F406}"/>
                </a:ext>
              </a:extLst>
            </p:cNvPr>
            <p:cNvSpPr>
              <a:spLocks noChangeArrowheads="1"/>
            </p:cNvSpPr>
            <p:nvPr/>
          </p:nvSpPr>
          <p:spPr bwMode="auto">
            <a:xfrm>
              <a:off x="672" y="103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2" name="Oval 15">
              <a:extLst>
                <a:ext uri="{FF2B5EF4-FFF2-40B4-BE49-F238E27FC236}">
                  <a16:creationId xmlns:a16="http://schemas.microsoft.com/office/drawing/2014/main" id="{731474A1-8B50-4E3A-9EC2-2D84885F067A}"/>
                </a:ext>
              </a:extLst>
            </p:cNvPr>
            <p:cNvSpPr>
              <a:spLocks noChangeArrowheads="1"/>
            </p:cNvSpPr>
            <p:nvPr/>
          </p:nvSpPr>
          <p:spPr bwMode="auto">
            <a:xfrm>
              <a:off x="576" y="115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3" name="Oval 16">
              <a:extLst>
                <a:ext uri="{FF2B5EF4-FFF2-40B4-BE49-F238E27FC236}">
                  <a16:creationId xmlns:a16="http://schemas.microsoft.com/office/drawing/2014/main" id="{38AF13BF-9F73-4E4C-AD55-15553C835C38}"/>
                </a:ext>
              </a:extLst>
            </p:cNvPr>
            <p:cNvSpPr>
              <a:spLocks noChangeArrowheads="1"/>
            </p:cNvSpPr>
            <p:nvPr/>
          </p:nvSpPr>
          <p:spPr bwMode="auto">
            <a:xfrm>
              <a:off x="480" y="117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4" name="Oval 17">
              <a:extLst>
                <a:ext uri="{FF2B5EF4-FFF2-40B4-BE49-F238E27FC236}">
                  <a16:creationId xmlns:a16="http://schemas.microsoft.com/office/drawing/2014/main" id="{E6186E8A-086E-478D-BE1E-8DB13C59E897}"/>
                </a:ext>
              </a:extLst>
            </p:cNvPr>
            <p:cNvSpPr>
              <a:spLocks noChangeArrowheads="1"/>
            </p:cNvSpPr>
            <p:nvPr/>
          </p:nvSpPr>
          <p:spPr bwMode="auto">
            <a:xfrm>
              <a:off x="720" y="115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5" name="Oval 18">
              <a:extLst>
                <a:ext uri="{FF2B5EF4-FFF2-40B4-BE49-F238E27FC236}">
                  <a16:creationId xmlns:a16="http://schemas.microsoft.com/office/drawing/2014/main" id="{B4F344B3-8C9D-4413-9800-C2A2AB4DE411}"/>
                </a:ext>
              </a:extLst>
            </p:cNvPr>
            <p:cNvSpPr>
              <a:spLocks noChangeArrowheads="1"/>
            </p:cNvSpPr>
            <p:nvPr/>
          </p:nvSpPr>
          <p:spPr bwMode="auto">
            <a:xfrm>
              <a:off x="494" y="1777"/>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7" name="Oval 19">
              <a:extLst>
                <a:ext uri="{FF2B5EF4-FFF2-40B4-BE49-F238E27FC236}">
                  <a16:creationId xmlns:a16="http://schemas.microsoft.com/office/drawing/2014/main" id="{408F5F33-93BA-4368-9BEB-21C4FD08B6CC}"/>
                </a:ext>
              </a:extLst>
            </p:cNvPr>
            <p:cNvSpPr>
              <a:spLocks noChangeArrowheads="1"/>
            </p:cNvSpPr>
            <p:nvPr/>
          </p:nvSpPr>
          <p:spPr bwMode="auto">
            <a:xfrm>
              <a:off x="408" y="180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8" name="Oval 20">
              <a:extLst>
                <a:ext uri="{FF2B5EF4-FFF2-40B4-BE49-F238E27FC236}">
                  <a16:creationId xmlns:a16="http://schemas.microsoft.com/office/drawing/2014/main" id="{5D604D59-BBEB-4CFF-8EEA-E19D86E20305}"/>
                </a:ext>
              </a:extLst>
            </p:cNvPr>
            <p:cNvSpPr>
              <a:spLocks noChangeArrowheads="1"/>
            </p:cNvSpPr>
            <p:nvPr/>
          </p:nvSpPr>
          <p:spPr bwMode="auto">
            <a:xfrm>
              <a:off x="288" y="184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9" name="Oval 21">
              <a:extLst>
                <a:ext uri="{FF2B5EF4-FFF2-40B4-BE49-F238E27FC236}">
                  <a16:creationId xmlns:a16="http://schemas.microsoft.com/office/drawing/2014/main" id="{6A4B9D3D-E8B4-4800-A54F-AFB211F60BD1}"/>
                </a:ext>
              </a:extLst>
            </p:cNvPr>
            <p:cNvSpPr>
              <a:spLocks noChangeArrowheads="1"/>
            </p:cNvSpPr>
            <p:nvPr/>
          </p:nvSpPr>
          <p:spPr bwMode="auto">
            <a:xfrm>
              <a:off x="360" y="189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20" name="Oval 22">
              <a:extLst>
                <a:ext uri="{FF2B5EF4-FFF2-40B4-BE49-F238E27FC236}">
                  <a16:creationId xmlns:a16="http://schemas.microsoft.com/office/drawing/2014/main" id="{329DB8AA-D8D5-468E-BF2F-C01F91227D5D}"/>
                </a:ext>
              </a:extLst>
            </p:cNvPr>
            <p:cNvSpPr>
              <a:spLocks noChangeArrowheads="1"/>
            </p:cNvSpPr>
            <p:nvPr/>
          </p:nvSpPr>
          <p:spPr bwMode="auto">
            <a:xfrm>
              <a:off x="480" y="187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21" name="Oval 23">
              <a:extLst>
                <a:ext uri="{FF2B5EF4-FFF2-40B4-BE49-F238E27FC236}">
                  <a16:creationId xmlns:a16="http://schemas.microsoft.com/office/drawing/2014/main" id="{616EF86A-5699-47F9-82C1-C60CDAFB2B73}"/>
                </a:ext>
              </a:extLst>
            </p:cNvPr>
            <p:cNvSpPr>
              <a:spLocks noChangeArrowheads="1"/>
            </p:cNvSpPr>
            <p:nvPr/>
          </p:nvSpPr>
          <p:spPr bwMode="auto">
            <a:xfrm>
              <a:off x="561" y="182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22" name="Oval 24">
              <a:extLst>
                <a:ext uri="{FF2B5EF4-FFF2-40B4-BE49-F238E27FC236}">
                  <a16:creationId xmlns:a16="http://schemas.microsoft.com/office/drawing/2014/main" id="{9F72B4E4-1C60-41C0-8737-44852D67033B}"/>
                </a:ext>
              </a:extLst>
            </p:cNvPr>
            <p:cNvSpPr>
              <a:spLocks noChangeArrowheads="1"/>
            </p:cNvSpPr>
            <p:nvPr/>
          </p:nvSpPr>
          <p:spPr bwMode="auto">
            <a:xfrm>
              <a:off x="480" y="194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23" name="Oval 25">
              <a:extLst>
                <a:ext uri="{FF2B5EF4-FFF2-40B4-BE49-F238E27FC236}">
                  <a16:creationId xmlns:a16="http://schemas.microsoft.com/office/drawing/2014/main" id="{FB74B9CF-D716-466B-8FD9-60C8D055E664}"/>
                </a:ext>
              </a:extLst>
            </p:cNvPr>
            <p:cNvSpPr>
              <a:spLocks noChangeArrowheads="1"/>
            </p:cNvSpPr>
            <p:nvPr/>
          </p:nvSpPr>
          <p:spPr bwMode="auto">
            <a:xfrm>
              <a:off x="384" y="196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24" name="Oval 26">
              <a:extLst>
                <a:ext uri="{FF2B5EF4-FFF2-40B4-BE49-F238E27FC236}">
                  <a16:creationId xmlns:a16="http://schemas.microsoft.com/office/drawing/2014/main" id="{6046DE1F-E66E-4288-AB38-19FB9A16C91C}"/>
                </a:ext>
              </a:extLst>
            </p:cNvPr>
            <p:cNvSpPr>
              <a:spLocks noChangeArrowheads="1"/>
            </p:cNvSpPr>
            <p:nvPr/>
          </p:nvSpPr>
          <p:spPr bwMode="auto">
            <a:xfrm>
              <a:off x="574" y="192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25" name="Oval 27">
              <a:extLst>
                <a:ext uri="{FF2B5EF4-FFF2-40B4-BE49-F238E27FC236}">
                  <a16:creationId xmlns:a16="http://schemas.microsoft.com/office/drawing/2014/main" id="{250F1505-5FA0-4C9C-9981-7828647BC3E0}"/>
                </a:ext>
              </a:extLst>
            </p:cNvPr>
            <p:cNvSpPr>
              <a:spLocks noChangeArrowheads="1"/>
            </p:cNvSpPr>
            <p:nvPr/>
          </p:nvSpPr>
          <p:spPr bwMode="auto">
            <a:xfrm>
              <a:off x="1272" y="180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26" name="Oval 28">
              <a:extLst>
                <a:ext uri="{FF2B5EF4-FFF2-40B4-BE49-F238E27FC236}">
                  <a16:creationId xmlns:a16="http://schemas.microsoft.com/office/drawing/2014/main" id="{2BD50F86-05C0-4843-82A5-FEB269345C5C}"/>
                </a:ext>
              </a:extLst>
            </p:cNvPr>
            <p:cNvSpPr>
              <a:spLocks noChangeArrowheads="1"/>
            </p:cNvSpPr>
            <p:nvPr/>
          </p:nvSpPr>
          <p:spPr bwMode="auto">
            <a:xfrm>
              <a:off x="1176" y="184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27" name="Oval 29">
              <a:extLst>
                <a:ext uri="{FF2B5EF4-FFF2-40B4-BE49-F238E27FC236}">
                  <a16:creationId xmlns:a16="http://schemas.microsoft.com/office/drawing/2014/main" id="{B3869E06-BB4D-4D9A-8E66-D4FE0F354CCE}"/>
                </a:ext>
              </a:extLst>
            </p:cNvPr>
            <p:cNvSpPr>
              <a:spLocks noChangeArrowheads="1"/>
            </p:cNvSpPr>
            <p:nvPr/>
          </p:nvSpPr>
          <p:spPr bwMode="auto">
            <a:xfrm>
              <a:off x="1051" y="1871"/>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28" name="Oval 30">
              <a:extLst>
                <a:ext uri="{FF2B5EF4-FFF2-40B4-BE49-F238E27FC236}">
                  <a16:creationId xmlns:a16="http://schemas.microsoft.com/office/drawing/2014/main" id="{FD62B647-6802-45A2-B483-83D40028CC87}"/>
                </a:ext>
              </a:extLst>
            </p:cNvPr>
            <p:cNvSpPr>
              <a:spLocks noChangeArrowheads="1"/>
            </p:cNvSpPr>
            <p:nvPr/>
          </p:nvSpPr>
          <p:spPr bwMode="auto">
            <a:xfrm>
              <a:off x="1128" y="194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29" name="Oval 31">
              <a:extLst>
                <a:ext uri="{FF2B5EF4-FFF2-40B4-BE49-F238E27FC236}">
                  <a16:creationId xmlns:a16="http://schemas.microsoft.com/office/drawing/2014/main" id="{C816008A-A49B-482C-98CC-300717A02BAA}"/>
                </a:ext>
              </a:extLst>
            </p:cNvPr>
            <p:cNvSpPr>
              <a:spLocks noChangeArrowheads="1"/>
            </p:cNvSpPr>
            <p:nvPr/>
          </p:nvSpPr>
          <p:spPr bwMode="auto">
            <a:xfrm>
              <a:off x="1233" y="1915"/>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30" name="Oval 32">
              <a:extLst>
                <a:ext uri="{FF2B5EF4-FFF2-40B4-BE49-F238E27FC236}">
                  <a16:creationId xmlns:a16="http://schemas.microsoft.com/office/drawing/2014/main" id="{D76B8E3B-C1D4-41C0-A70E-36BFFA754A10}"/>
                </a:ext>
              </a:extLst>
            </p:cNvPr>
            <p:cNvSpPr>
              <a:spLocks noChangeArrowheads="1"/>
            </p:cNvSpPr>
            <p:nvPr/>
          </p:nvSpPr>
          <p:spPr bwMode="auto">
            <a:xfrm>
              <a:off x="1314" y="187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31" name="Oval 33">
              <a:extLst>
                <a:ext uri="{FF2B5EF4-FFF2-40B4-BE49-F238E27FC236}">
                  <a16:creationId xmlns:a16="http://schemas.microsoft.com/office/drawing/2014/main" id="{FB5935F0-C7C5-4005-870A-D9B07344F639}"/>
                </a:ext>
              </a:extLst>
            </p:cNvPr>
            <p:cNvSpPr>
              <a:spLocks noChangeArrowheads="1"/>
            </p:cNvSpPr>
            <p:nvPr/>
          </p:nvSpPr>
          <p:spPr bwMode="auto">
            <a:xfrm>
              <a:off x="1248" y="199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32" name="Oval 34">
              <a:extLst>
                <a:ext uri="{FF2B5EF4-FFF2-40B4-BE49-F238E27FC236}">
                  <a16:creationId xmlns:a16="http://schemas.microsoft.com/office/drawing/2014/main" id="{5101B29F-BE0D-4B96-B868-882875C64EF1}"/>
                </a:ext>
              </a:extLst>
            </p:cNvPr>
            <p:cNvSpPr>
              <a:spLocks noChangeArrowheads="1"/>
            </p:cNvSpPr>
            <p:nvPr/>
          </p:nvSpPr>
          <p:spPr bwMode="auto">
            <a:xfrm>
              <a:off x="1152" y="201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33" name="Oval 35">
              <a:extLst>
                <a:ext uri="{FF2B5EF4-FFF2-40B4-BE49-F238E27FC236}">
                  <a16:creationId xmlns:a16="http://schemas.microsoft.com/office/drawing/2014/main" id="{A4730AF7-C52A-4F7B-AD17-28D109997865}"/>
                </a:ext>
              </a:extLst>
            </p:cNvPr>
            <p:cNvSpPr>
              <a:spLocks noChangeArrowheads="1"/>
            </p:cNvSpPr>
            <p:nvPr/>
          </p:nvSpPr>
          <p:spPr bwMode="auto">
            <a:xfrm>
              <a:off x="1342" y="1967"/>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34" name="Oval 36">
              <a:extLst>
                <a:ext uri="{FF2B5EF4-FFF2-40B4-BE49-F238E27FC236}">
                  <a16:creationId xmlns:a16="http://schemas.microsoft.com/office/drawing/2014/main" id="{21FF5011-B5EB-406F-BF05-7CC2F7DCBBF1}"/>
                </a:ext>
              </a:extLst>
            </p:cNvPr>
            <p:cNvSpPr>
              <a:spLocks noChangeArrowheads="1"/>
            </p:cNvSpPr>
            <p:nvPr/>
          </p:nvSpPr>
          <p:spPr bwMode="auto">
            <a:xfrm>
              <a:off x="744" y="148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35" name="Oval 37">
              <a:extLst>
                <a:ext uri="{FF2B5EF4-FFF2-40B4-BE49-F238E27FC236}">
                  <a16:creationId xmlns:a16="http://schemas.microsoft.com/office/drawing/2014/main" id="{877D5504-C739-4C6B-A403-49F1DB2E0584}"/>
                </a:ext>
              </a:extLst>
            </p:cNvPr>
            <p:cNvSpPr>
              <a:spLocks noChangeArrowheads="1"/>
            </p:cNvSpPr>
            <p:nvPr/>
          </p:nvSpPr>
          <p:spPr bwMode="auto">
            <a:xfrm>
              <a:off x="648" y="151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36" name="Oval 38">
              <a:extLst>
                <a:ext uri="{FF2B5EF4-FFF2-40B4-BE49-F238E27FC236}">
                  <a16:creationId xmlns:a16="http://schemas.microsoft.com/office/drawing/2014/main" id="{098F4E88-9561-4372-9413-43297B4B3268}"/>
                </a:ext>
              </a:extLst>
            </p:cNvPr>
            <p:cNvSpPr>
              <a:spLocks noChangeArrowheads="1"/>
            </p:cNvSpPr>
            <p:nvPr/>
          </p:nvSpPr>
          <p:spPr bwMode="auto">
            <a:xfrm>
              <a:off x="528" y="156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37" name="Oval 39">
              <a:extLst>
                <a:ext uri="{FF2B5EF4-FFF2-40B4-BE49-F238E27FC236}">
                  <a16:creationId xmlns:a16="http://schemas.microsoft.com/office/drawing/2014/main" id="{F65806EC-365F-4D77-9205-A46B267BC625}"/>
                </a:ext>
              </a:extLst>
            </p:cNvPr>
            <p:cNvSpPr>
              <a:spLocks noChangeArrowheads="1"/>
            </p:cNvSpPr>
            <p:nvPr/>
          </p:nvSpPr>
          <p:spPr bwMode="auto">
            <a:xfrm>
              <a:off x="600" y="16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38" name="Oval 40">
              <a:extLst>
                <a:ext uri="{FF2B5EF4-FFF2-40B4-BE49-F238E27FC236}">
                  <a16:creationId xmlns:a16="http://schemas.microsoft.com/office/drawing/2014/main" id="{17A0E2F4-E147-4E17-954B-BDE7BD711EDF}"/>
                </a:ext>
              </a:extLst>
            </p:cNvPr>
            <p:cNvSpPr>
              <a:spLocks noChangeArrowheads="1"/>
            </p:cNvSpPr>
            <p:nvPr/>
          </p:nvSpPr>
          <p:spPr bwMode="auto">
            <a:xfrm>
              <a:off x="720" y="158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39" name="Oval 41">
              <a:extLst>
                <a:ext uri="{FF2B5EF4-FFF2-40B4-BE49-F238E27FC236}">
                  <a16:creationId xmlns:a16="http://schemas.microsoft.com/office/drawing/2014/main" id="{90881EF7-DC45-4270-976C-0967A2B16815}"/>
                </a:ext>
              </a:extLst>
            </p:cNvPr>
            <p:cNvSpPr>
              <a:spLocks noChangeArrowheads="1"/>
            </p:cNvSpPr>
            <p:nvPr/>
          </p:nvSpPr>
          <p:spPr bwMode="auto">
            <a:xfrm>
              <a:off x="816" y="153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40" name="Oval 42">
              <a:extLst>
                <a:ext uri="{FF2B5EF4-FFF2-40B4-BE49-F238E27FC236}">
                  <a16:creationId xmlns:a16="http://schemas.microsoft.com/office/drawing/2014/main" id="{C4186A85-88D2-4E1F-98C1-1D7641765757}"/>
                </a:ext>
              </a:extLst>
            </p:cNvPr>
            <p:cNvSpPr>
              <a:spLocks noChangeArrowheads="1"/>
            </p:cNvSpPr>
            <p:nvPr/>
          </p:nvSpPr>
          <p:spPr bwMode="auto">
            <a:xfrm>
              <a:off x="720" y="165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41" name="Oval 43">
              <a:extLst>
                <a:ext uri="{FF2B5EF4-FFF2-40B4-BE49-F238E27FC236}">
                  <a16:creationId xmlns:a16="http://schemas.microsoft.com/office/drawing/2014/main" id="{F7DE97A4-B423-4BAD-B546-0AF968467A0C}"/>
                </a:ext>
              </a:extLst>
            </p:cNvPr>
            <p:cNvSpPr>
              <a:spLocks noChangeArrowheads="1"/>
            </p:cNvSpPr>
            <p:nvPr/>
          </p:nvSpPr>
          <p:spPr bwMode="auto">
            <a:xfrm>
              <a:off x="624" y="168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42" name="Oval 44">
              <a:extLst>
                <a:ext uri="{FF2B5EF4-FFF2-40B4-BE49-F238E27FC236}">
                  <a16:creationId xmlns:a16="http://schemas.microsoft.com/office/drawing/2014/main" id="{CDF4A963-AF60-44D0-9E71-AD264B76ACD4}"/>
                </a:ext>
              </a:extLst>
            </p:cNvPr>
            <p:cNvSpPr>
              <a:spLocks noChangeArrowheads="1"/>
            </p:cNvSpPr>
            <p:nvPr/>
          </p:nvSpPr>
          <p:spPr bwMode="auto">
            <a:xfrm>
              <a:off x="864" y="165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43" name="Oval 45">
              <a:extLst>
                <a:ext uri="{FF2B5EF4-FFF2-40B4-BE49-F238E27FC236}">
                  <a16:creationId xmlns:a16="http://schemas.microsoft.com/office/drawing/2014/main" id="{824FBE02-6457-4287-9784-A48BA9F0CB7D}"/>
                </a:ext>
              </a:extLst>
            </p:cNvPr>
            <p:cNvSpPr>
              <a:spLocks noChangeArrowheads="1"/>
            </p:cNvSpPr>
            <p:nvPr/>
          </p:nvSpPr>
          <p:spPr bwMode="auto">
            <a:xfrm>
              <a:off x="940" y="1747"/>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44" name="Oval 46">
              <a:extLst>
                <a:ext uri="{FF2B5EF4-FFF2-40B4-BE49-F238E27FC236}">
                  <a16:creationId xmlns:a16="http://schemas.microsoft.com/office/drawing/2014/main" id="{4668B90B-E3A4-443F-91F0-9B95F9D4F900}"/>
                </a:ext>
              </a:extLst>
            </p:cNvPr>
            <p:cNvSpPr>
              <a:spLocks noChangeArrowheads="1"/>
            </p:cNvSpPr>
            <p:nvPr/>
          </p:nvSpPr>
          <p:spPr bwMode="auto">
            <a:xfrm>
              <a:off x="998" y="180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45" name="Oval 47">
              <a:extLst>
                <a:ext uri="{FF2B5EF4-FFF2-40B4-BE49-F238E27FC236}">
                  <a16:creationId xmlns:a16="http://schemas.microsoft.com/office/drawing/2014/main" id="{C31FC470-3F75-42AB-B68D-B312A952916C}"/>
                </a:ext>
              </a:extLst>
            </p:cNvPr>
            <p:cNvSpPr>
              <a:spLocks noChangeArrowheads="1"/>
            </p:cNvSpPr>
            <p:nvPr/>
          </p:nvSpPr>
          <p:spPr bwMode="auto">
            <a:xfrm>
              <a:off x="864" y="172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46" name="Oval 48">
              <a:extLst>
                <a:ext uri="{FF2B5EF4-FFF2-40B4-BE49-F238E27FC236}">
                  <a16:creationId xmlns:a16="http://schemas.microsoft.com/office/drawing/2014/main" id="{7B4288E8-5121-48E8-B0EF-48DEACE3543F}"/>
                </a:ext>
              </a:extLst>
            </p:cNvPr>
            <p:cNvSpPr>
              <a:spLocks noChangeArrowheads="1"/>
            </p:cNvSpPr>
            <p:nvPr/>
          </p:nvSpPr>
          <p:spPr bwMode="auto">
            <a:xfrm>
              <a:off x="783" y="163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47" name="Oval 49">
              <a:extLst>
                <a:ext uri="{FF2B5EF4-FFF2-40B4-BE49-F238E27FC236}">
                  <a16:creationId xmlns:a16="http://schemas.microsoft.com/office/drawing/2014/main" id="{3811C4FF-4986-4006-9F2A-5881795EA4E0}"/>
                </a:ext>
              </a:extLst>
            </p:cNvPr>
            <p:cNvSpPr>
              <a:spLocks noChangeArrowheads="1"/>
            </p:cNvSpPr>
            <p:nvPr/>
          </p:nvSpPr>
          <p:spPr bwMode="auto">
            <a:xfrm>
              <a:off x="671" y="1613"/>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48" name="Oval 50">
              <a:extLst>
                <a:ext uri="{FF2B5EF4-FFF2-40B4-BE49-F238E27FC236}">
                  <a16:creationId xmlns:a16="http://schemas.microsoft.com/office/drawing/2014/main" id="{E2D3FF68-E5EF-4088-B99C-EA7561FE8799}"/>
                </a:ext>
              </a:extLst>
            </p:cNvPr>
            <p:cNvSpPr>
              <a:spLocks noChangeArrowheads="1"/>
            </p:cNvSpPr>
            <p:nvPr/>
          </p:nvSpPr>
          <p:spPr bwMode="auto">
            <a:xfrm>
              <a:off x="550" y="166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49" name="Oval 51">
              <a:extLst>
                <a:ext uri="{FF2B5EF4-FFF2-40B4-BE49-F238E27FC236}">
                  <a16:creationId xmlns:a16="http://schemas.microsoft.com/office/drawing/2014/main" id="{717D69FB-D37E-43E7-8C2B-EC1425C51A26}"/>
                </a:ext>
              </a:extLst>
            </p:cNvPr>
            <p:cNvSpPr>
              <a:spLocks noChangeArrowheads="1"/>
            </p:cNvSpPr>
            <p:nvPr/>
          </p:nvSpPr>
          <p:spPr bwMode="auto">
            <a:xfrm>
              <a:off x="471" y="1635"/>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50" name="Oval 52">
              <a:extLst>
                <a:ext uri="{FF2B5EF4-FFF2-40B4-BE49-F238E27FC236}">
                  <a16:creationId xmlns:a16="http://schemas.microsoft.com/office/drawing/2014/main" id="{DEF4DB33-5037-4E77-9E67-A57A37F359CD}"/>
                </a:ext>
              </a:extLst>
            </p:cNvPr>
            <p:cNvSpPr>
              <a:spLocks noChangeArrowheads="1"/>
            </p:cNvSpPr>
            <p:nvPr/>
          </p:nvSpPr>
          <p:spPr bwMode="auto">
            <a:xfrm>
              <a:off x="407" y="1681"/>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51" name="Oval 53">
              <a:extLst>
                <a:ext uri="{FF2B5EF4-FFF2-40B4-BE49-F238E27FC236}">
                  <a16:creationId xmlns:a16="http://schemas.microsoft.com/office/drawing/2014/main" id="{1DBE1374-309E-4D90-A2C7-215C51DCFF3A}"/>
                </a:ext>
              </a:extLst>
            </p:cNvPr>
            <p:cNvSpPr>
              <a:spLocks noChangeArrowheads="1"/>
            </p:cNvSpPr>
            <p:nvPr/>
          </p:nvSpPr>
          <p:spPr bwMode="auto">
            <a:xfrm>
              <a:off x="1548" y="175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52" name="Oval 54">
              <a:extLst>
                <a:ext uri="{FF2B5EF4-FFF2-40B4-BE49-F238E27FC236}">
                  <a16:creationId xmlns:a16="http://schemas.microsoft.com/office/drawing/2014/main" id="{4BCA8603-F815-4422-A477-CBAA1C19B7DA}"/>
                </a:ext>
              </a:extLst>
            </p:cNvPr>
            <p:cNvSpPr>
              <a:spLocks noChangeArrowheads="1"/>
            </p:cNvSpPr>
            <p:nvPr/>
          </p:nvSpPr>
          <p:spPr bwMode="auto">
            <a:xfrm>
              <a:off x="1452" y="180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53" name="Oval 55">
              <a:extLst>
                <a:ext uri="{FF2B5EF4-FFF2-40B4-BE49-F238E27FC236}">
                  <a16:creationId xmlns:a16="http://schemas.microsoft.com/office/drawing/2014/main" id="{12EF3D24-2A82-4C33-99ED-192D78452EFF}"/>
                </a:ext>
              </a:extLst>
            </p:cNvPr>
            <p:cNvSpPr>
              <a:spLocks noChangeArrowheads="1"/>
            </p:cNvSpPr>
            <p:nvPr/>
          </p:nvSpPr>
          <p:spPr bwMode="auto">
            <a:xfrm>
              <a:off x="1404" y="190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54" name="Oval 56">
              <a:extLst>
                <a:ext uri="{FF2B5EF4-FFF2-40B4-BE49-F238E27FC236}">
                  <a16:creationId xmlns:a16="http://schemas.microsoft.com/office/drawing/2014/main" id="{8F354F71-1B96-4767-A4DA-ED2D2266F4D0}"/>
                </a:ext>
              </a:extLst>
            </p:cNvPr>
            <p:cNvSpPr>
              <a:spLocks noChangeArrowheads="1"/>
            </p:cNvSpPr>
            <p:nvPr/>
          </p:nvSpPr>
          <p:spPr bwMode="auto">
            <a:xfrm>
              <a:off x="1509" y="1871"/>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55" name="Oval 57">
              <a:extLst>
                <a:ext uri="{FF2B5EF4-FFF2-40B4-BE49-F238E27FC236}">
                  <a16:creationId xmlns:a16="http://schemas.microsoft.com/office/drawing/2014/main" id="{6C04D4E1-6D80-475D-B33E-02C9FD3FD6B0}"/>
                </a:ext>
              </a:extLst>
            </p:cNvPr>
            <p:cNvSpPr>
              <a:spLocks noChangeArrowheads="1"/>
            </p:cNvSpPr>
            <p:nvPr/>
          </p:nvSpPr>
          <p:spPr bwMode="auto">
            <a:xfrm>
              <a:off x="1590" y="182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56" name="Oval 58">
              <a:extLst>
                <a:ext uri="{FF2B5EF4-FFF2-40B4-BE49-F238E27FC236}">
                  <a16:creationId xmlns:a16="http://schemas.microsoft.com/office/drawing/2014/main" id="{11508FFA-D2A1-488D-B535-43C9D8240BBB}"/>
                </a:ext>
              </a:extLst>
            </p:cNvPr>
            <p:cNvSpPr>
              <a:spLocks noChangeArrowheads="1"/>
            </p:cNvSpPr>
            <p:nvPr/>
          </p:nvSpPr>
          <p:spPr bwMode="auto">
            <a:xfrm>
              <a:off x="1524" y="194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57" name="Oval 59">
              <a:extLst>
                <a:ext uri="{FF2B5EF4-FFF2-40B4-BE49-F238E27FC236}">
                  <a16:creationId xmlns:a16="http://schemas.microsoft.com/office/drawing/2014/main" id="{5BF4F5BF-3B80-4679-BC10-61CF4A855352}"/>
                </a:ext>
              </a:extLst>
            </p:cNvPr>
            <p:cNvSpPr>
              <a:spLocks noChangeArrowheads="1"/>
            </p:cNvSpPr>
            <p:nvPr/>
          </p:nvSpPr>
          <p:spPr bwMode="auto">
            <a:xfrm>
              <a:off x="1428" y="197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58" name="Oval 60">
              <a:extLst>
                <a:ext uri="{FF2B5EF4-FFF2-40B4-BE49-F238E27FC236}">
                  <a16:creationId xmlns:a16="http://schemas.microsoft.com/office/drawing/2014/main" id="{D3C2BB9A-B404-405B-84D5-E449E2E00E53}"/>
                </a:ext>
              </a:extLst>
            </p:cNvPr>
            <p:cNvSpPr>
              <a:spLocks noChangeArrowheads="1"/>
            </p:cNvSpPr>
            <p:nvPr/>
          </p:nvSpPr>
          <p:spPr bwMode="auto">
            <a:xfrm>
              <a:off x="1618" y="1923"/>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grpSp>
      <p:grpSp>
        <p:nvGrpSpPr>
          <p:cNvPr id="59" name="Group 168">
            <a:extLst>
              <a:ext uri="{FF2B5EF4-FFF2-40B4-BE49-F238E27FC236}">
                <a16:creationId xmlns:a16="http://schemas.microsoft.com/office/drawing/2014/main" id="{0AD0F10E-BA4A-4F99-98BA-0D8B54EE422C}"/>
              </a:ext>
            </a:extLst>
          </p:cNvPr>
          <p:cNvGrpSpPr>
            <a:grpSpLocks/>
          </p:cNvGrpSpPr>
          <p:nvPr/>
        </p:nvGrpSpPr>
        <p:grpSpPr bwMode="auto">
          <a:xfrm>
            <a:off x="3289796" y="1886744"/>
            <a:ext cx="2451100" cy="2727325"/>
            <a:chOff x="1913" y="971"/>
            <a:chExt cx="1544" cy="1718"/>
          </a:xfrm>
        </p:grpSpPr>
        <p:sp>
          <p:nvSpPr>
            <p:cNvPr id="60" name="Oval 61">
              <a:extLst>
                <a:ext uri="{FF2B5EF4-FFF2-40B4-BE49-F238E27FC236}">
                  <a16:creationId xmlns:a16="http://schemas.microsoft.com/office/drawing/2014/main" id="{050F481F-4A3D-4458-A05E-5722A27871C4}"/>
                </a:ext>
              </a:extLst>
            </p:cNvPr>
            <p:cNvSpPr>
              <a:spLocks noChangeArrowheads="1"/>
            </p:cNvSpPr>
            <p:nvPr/>
          </p:nvSpPr>
          <p:spPr bwMode="auto">
            <a:xfrm>
              <a:off x="2391" y="971"/>
              <a:ext cx="48" cy="48"/>
            </a:xfrm>
            <a:prstGeom prst="ellipse">
              <a:avLst/>
            </a:prstGeom>
            <a:solidFill>
              <a:srgbClr val="3333CC"/>
            </a:solidFill>
            <a:ln w="9525">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61" name="Oval 62">
              <a:extLst>
                <a:ext uri="{FF2B5EF4-FFF2-40B4-BE49-F238E27FC236}">
                  <a16:creationId xmlns:a16="http://schemas.microsoft.com/office/drawing/2014/main" id="{53F63843-457C-41A1-A484-A9EF97FCDEBE}"/>
                </a:ext>
              </a:extLst>
            </p:cNvPr>
            <p:cNvSpPr>
              <a:spLocks noChangeArrowheads="1"/>
            </p:cNvSpPr>
            <p:nvPr/>
          </p:nvSpPr>
          <p:spPr bwMode="auto">
            <a:xfrm>
              <a:off x="2295" y="1019"/>
              <a:ext cx="48" cy="48"/>
            </a:xfrm>
            <a:prstGeom prst="ellipse">
              <a:avLst/>
            </a:prstGeom>
            <a:solidFill>
              <a:srgbClr val="3333CC"/>
            </a:solidFill>
            <a:ln w="9525">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62" name="Oval 63">
              <a:extLst>
                <a:ext uri="{FF2B5EF4-FFF2-40B4-BE49-F238E27FC236}">
                  <a16:creationId xmlns:a16="http://schemas.microsoft.com/office/drawing/2014/main" id="{8053E4C1-249F-4543-98B4-B0C8D4D6C429}"/>
                </a:ext>
              </a:extLst>
            </p:cNvPr>
            <p:cNvSpPr>
              <a:spLocks noChangeArrowheads="1"/>
            </p:cNvSpPr>
            <p:nvPr/>
          </p:nvSpPr>
          <p:spPr bwMode="auto">
            <a:xfrm>
              <a:off x="2175" y="1067"/>
              <a:ext cx="48" cy="48"/>
            </a:xfrm>
            <a:prstGeom prst="ellipse">
              <a:avLst/>
            </a:prstGeom>
            <a:solidFill>
              <a:srgbClr val="3333CC"/>
            </a:solidFill>
            <a:ln w="9525">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63" name="Oval 64">
              <a:extLst>
                <a:ext uri="{FF2B5EF4-FFF2-40B4-BE49-F238E27FC236}">
                  <a16:creationId xmlns:a16="http://schemas.microsoft.com/office/drawing/2014/main" id="{A6420CAE-1B68-405D-92BB-40653B73AFE3}"/>
                </a:ext>
              </a:extLst>
            </p:cNvPr>
            <p:cNvSpPr>
              <a:spLocks noChangeArrowheads="1"/>
            </p:cNvSpPr>
            <p:nvPr/>
          </p:nvSpPr>
          <p:spPr bwMode="auto">
            <a:xfrm>
              <a:off x="2247" y="1115"/>
              <a:ext cx="48" cy="48"/>
            </a:xfrm>
            <a:prstGeom prst="ellipse">
              <a:avLst/>
            </a:prstGeom>
            <a:solidFill>
              <a:srgbClr val="3333CC"/>
            </a:solidFill>
            <a:ln w="9525">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64" name="Oval 65">
              <a:extLst>
                <a:ext uri="{FF2B5EF4-FFF2-40B4-BE49-F238E27FC236}">
                  <a16:creationId xmlns:a16="http://schemas.microsoft.com/office/drawing/2014/main" id="{DC6092AE-A8C6-48DF-AAB9-9E190A37DAFC}"/>
                </a:ext>
              </a:extLst>
            </p:cNvPr>
            <p:cNvSpPr>
              <a:spLocks noChangeArrowheads="1"/>
            </p:cNvSpPr>
            <p:nvPr/>
          </p:nvSpPr>
          <p:spPr bwMode="auto">
            <a:xfrm>
              <a:off x="2367" y="1091"/>
              <a:ext cx="48" cy="48"/>
            </a:xfrm>
            <a:prstGeom prst="ellipse">
              <a:avLst/>
            </a:prstGeom>
            <a:solidFill>
              <a:srgbClr val="3333CC"/>
            </a:solidFill>
            <a:ln w="9525">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65" name="Oval 66">
              <a:extLst>
                <a:ext uri="{FF2B5EF4-FFF2-40B4-BE49-F238E27FC236}">
                  <a16:creationId xmlns:a16="http://schemas.microsoft.com/office/drawing/2014/main" id="{D209E69F-7297-48DA-A0B9-FFA5CC8F15DA}"/>
                </a:ext>
              </a:extLst>
            </p:cNvPr>
            <p:cNvSpPr>
              <a:spLocks noChangeArrowheads="1"/>
            </p:cNvSpPr>
            <p:nvPr/>
          </p:nvSpPr>
          <p:spPr bwMode="auto">
            <a:xfrm>
              <a:off x="2463" y="1043"/>
              <a:ext cx="48" cy="48"/>
            </a:xfrm>
            <a:prstGeom prst="ellipse">
              <a:avLst/>
            </a:prstGeom>
            <a:solidFill>
              <a:srgbClr val="3333CC"/>
            </a:solidFill>
            <a:ln w="9525">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66" name="Oval 67">
              <a:extLst>
                <a:ext uri="{FF2B5EF4-FFF2-40B4-BE49-F238E27FC236}">
                  <a16:creationId xmlns:a16="http://schemas.microsoft.com/office/drawing/2014/main" id="{DCE1ECD7-F225-4ED6-BD2B-D45661E6E2E7}"/>
                </a:ext>
              </a:extLst>
            </p:cNvPr>
            <p:cNvSpPr>
              <a:spLocks noChangeArrowheads="1"/>
            </p:cNvSpPr>
            <p:nvPr/>
          </p:nvSpPr>
          <p:spPr bwMode="auto">
            <a:xfrm>
              <a:off x="2367" y="1163"/>
              <a:ext cx="48" cy="48"/>
            </a:xfrm>
            <a:prstGeom prst="ellipse">
              <a:avLst/>
            </a:prstGeom>
            <a:solidFill>
              <a:srgbClr val="3333CC"/>
            </a:solidFill>
            <a:ln w="9525">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67" name="Oval 68">
              <a:extLst>
                <a:ext uri="{FF2B5EF4-FFF2-40B4-BE49-F238E27FC236}">
                  <a16:creationId xmlns:a16="http://schemas.microsoft.com/office/drawing/2014/main" id="{00055165-8230-4EBE-82D0-B76F30D47F9A}"/>
                </a:ext>
              </a:extLst>
            </p:cNvPr>
            <p:cNvSpPr>
              <a:spLocks noChangeArrowheads="1"/>
            </p:cNvSpPr>
            <p:nvPr/>
          </p:nvSpPr>
          <p:spPr bwMode="auto">
            <a:xfrm>
              <a:off x="2271" y="1187"/>
              <a:ext cx="48" cy="48"/>
            </a:xfrm>
            <a:prstGeom prst="ellipse">
              <a:avLst/>
            </a:prstGeom>
            <a:solidFill>
              <a:srgbClr val="3333CC"/>
            </a:solidFill>
            <a:ln w="9525">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68" name="Oval 69">
              <a:extLst>
                <a:ext uri="{FF2B5EF4-FFF2-40B4-BE49-F238E27FC236}">
                  <a16:creationId xmlns:a16="http://schemas.microsoft.com/office/drawing/2014/main" id="{635FE896-9BAE-4487-A3E8-54DBB3274B79}"/>
                </a:ext>
              </a:extLst>
            </p:cNvPr>
            <p:cNvSpPr>
              <a:spLocks noChangeArrowheads="1"/>
            </p:cNvSpPr>
            <p:nvPr/>
          </p:nvSpPr>
          <p:spPr bwMode="auto">
            <a:xfrm>
              <a:off x="2511" y="1163"/>
              <a:ext cx="48" cy="48"/>
            </a:xfrm>
            <a:prstGeom prst="ellipse">
              <a:avLst/>
            </a:prstGeom>
            <a:solidFill>
              <a:srgbClr val="3333CC"/>
            </a:solidFill>
            <a:ln w="9525">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69" name="Oval 70">
              <a:extLst>
                <a:ext uri="{FF2B5EF4-FFF2-40B4-BE49-F238E27FC236}">
                  <a16:creationId xmlns:a16="http://schemas.microsoft.com/office/drawing/2014/main" id="{53F66467-EF07-49F9-904A-2C021574D7B1}"/>
                </a:ext>
              </a:extLst>
            </p:cNvPr>
            <p:cNvSpPr>
              <a:spLocks noChangeArrowheads="1"/>
            </p:cNvSpPr>
            <p:nvPr/>
          </p:nvSpPr>
          <p:spPr bwMode="auto">
            <a:xfrm>
              <a:off x="2295" y="1783"/>
              <a:ext cx="48" cy="48"/>
            </a:xfrm>
            <a:prstGeom prst="ellipse">
              <a:avLst/>
            </a:prstGeom>
            <a:solidFill>
              <a:srgbClr val="0066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70" name="Oval 71">
              <a:extLst>
                <a:ext uri="{FF2B5EF4-FFF2-40B4-BE49-F238E27FC236}">
                  <a16:creationId xmlns:a16="http://schemas.microsoft.com/office/drawing/2014/main" id="{840D44A7-1229-4CF1-88F7-6EB6DD22A55D}"/>
                </a:ext>
              </a:extLst>
            </p:cNvPr>
            <p:cNvSpPr>
              <a:spLocks noChangeArrowheads="1"/>
            </p:cNvSpPr>
            <p:nvPr/>
          </p:nvSpPr>
          <p:spPr bwMode="auto">
            <a:xfrm>
              <a:off x="2199" y="1811"/>
              <a:ext cx="48" cy="48"/>
            </a:xfrm>
            <a:prstGeom prst="ellipse">
              <a:avLst/>
            </a:prstGeom>
            <a:solidFill>
              <a:srgbClr val="0066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71" name="Oval 72">
              <a:extLst>
                <a:ext uri="{FF2B5EF4-FFF2-40B4-BE49-F238E27FC236}">
                  <a16:creationId xmlns:a16="http://schemas.microsoft.com/office/drawing/2014/main" id="{CC9A3D62-F051-4884-A92B-3668627EA696}"/>
                </a:ext>
              </a:extLst>
            </p:cNvPr>
            <p:cNvSpPr>
              <a:spLocks noChangeArrowheads="1"/>
            </p:cNvSpPr>
            <p:nvPr/>
          </p:nvSpPr>
          <p:spPr bwMode="auto">
            <a:xfrm>
              <a:off x="2079" y="1859"/>
              <a:ext cx="48" cy="48"/>
            </a:xfrm>
            <a:prstGeom prst="ellipse">
              <a:avLst/>
            </a:prstGeom>
            <a:solidFill>
              <a:srgbClr val="0066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72" name="Oval 73">
              <a:extLst>
                <a:ext uri="{FF2B5EF4-FFF2-40B4-BE49-F238E27FC236}">
                  <a16:creationId xmlns:a16="http://schemas.microsoft.com/office/drawing/2014/main" id="{A837E504-9900-4FAA-B80C-B994643C5A89}"/>
                </a:ext>
              </a:extLst>
            </p:cNvPr>
            <p:cNvSpPr>
              <a:spLocks noChangeArrowheads="1"/>
            </p:cNvSpPr>
            <p:nvPr/>
          </p:nvSpPr>
          <p:spPr bwMode="auto">
            <a:xfrm>
              <a:off x="2151" y="1907"/>
              <a:ext cx="48" cy="48"/>
            </a:xfrm>
            <a:prstGeom prst="ellipse">
              <a:avLst/>
            </a:prstGeom>
            <a:solidFill>
              <a:srgbClr val="0066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73" name="Oval 74">
              <a:extLst>
                <a:ext uri="{FF2B5EF4-FFF2-40B4-BE49-F238E27FC236}">
                  <a16:creationId xmlns:a16="http://schemas.microsoft.com/office/drawing/2014/main" id="{EF57640A-335A-4A14-A23F-9CBE77E3B6F5}"/>
                </a:ext>
              </a:extLst>
            </p:cNvPr>
            <p:cNvSpPr>
              <a:spLocks noChangeArrowheads="1"/>
            </p:cNvSpPr>
            <p:nvPr/>
          </p:nvSpPr>
          <p:spPr bwMode="auto">
            <a:xfrm>
              <a:off x="2271" y="1883"/>
              <a:ext cx="48" cy="48"/>
            </a:xfrm>
            <a:prstGeom prst="ellipse">
              <a:avLst/>
            </a:prstGeom>
            <a:solidFill>
              <a:srgbClr val="0066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74" name="Oval 75">
              <a:extLst>
                <a:ext uri="{FF2B5EF4-FFF2-40B4-BE49-F238E27FC236}">
                  <a16:creationId xmlns:a16="http://schemas.microsoft.com/office/drawing/2014/main" id="{4006587D-A413-4B81-B9BC-693696455CF3}"/>
                </a:ext>
              </a:extLst>
            </p:cNvPr>
            <p:cNvSpPr>
              <a:spLocks noChangeArrowheads="1"/>
            </p:cNvSpPr>
            <p:nvPr/>
          </p:nvSpPr>
          <p:spPr bwMode="auto">
            <a:xfrm>
              <a:off x="2367" y="1835"/>
              <a:ext cx="48" cy="48"/>
            </a:xfrm>
            <a:prstGeom prst="ellipse">
              <a:avLst/>
            </a:prstGeom>
            <a:solidFill>
              <a:srgbClr val="0066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75" name="Oval 76">
              <a:extLst>
                <a:ext uri="{FF2B5EF4-FFF2-40B4-BE49-F238E27FC236}">
                  <a16:creationId xmlns:a16="http://schemas.microsoft.com/office/drawing/2014/main" id="{82AEBE87-46C8-42AB-A10D-C78FC3E2A916}"/>
                </a:ext>
              </a:extLst>
            </p:cNvPr>
            <p:cNvSpPr>
              <a:spLocks noChangeArrowheads="1"/>
            </p:cNvSpPr>
            <p:nvPr/>
          </p:nvSpPr>
          <p:spPr bwMode="auto">
            <a:xfrm>
              <a:off x="2271" y="1955"/>
              <a:ext cx="48" cy="48"/>
            </a:xfrm>
            <a:prstGeom prst="ellipse">
              <a:avLst/>
            </a:prstGeom>
            <a:solidFill>
              <a:srgbClr val="0066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76" name="Oval 77">
              <a:extLst>
                <a:ext uri="{FF2B5EF4-FFF2-40B4-BE49-F238E27FC236}">
                  <a16:creationId xmlns:a16="http://schemas.microsoft.com/office/drawing/2014/main" id="{A7DE9B20-AA2A-47F4-A144-42717F82E9B4}"/>
                </a:ext>
              </a:extLst>
            </p:cNvPr>
            <p:cNvSpPr>
              <a:spLocks noChangeArrowheads="1"/>
            </p:cNvSpPr>
            <p:nvPr/>
          </p:nvSpPr>
          <p:spPr bwMode="auto">
            <a:xfrm>
              <a:off x="2175" y="1979"/>
              <a:ext cx="48" cy="48"/>
            </a:xfrm>
            <a:prstGeom prst="ellipse">
              <a:avLst/>
            </a:prstGeom>
            <a:solidFill>
              <a:srgbClr val="0066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77" name="Oval 78">
              <a:extLst>
                <a:ext uri="{FF2B5EF4-FFF2-40B4-BE49-F238E27FC236}">
                  <a16:creationId xmlns:a16="http://schemas.microsoft.com/office/drawing/2014/main" id="{F305F695-8109-4AC0-B334-92FA9BFC4484}"/>
                </a:ext>
              </a:extLst>
            </p:cNvPr>
            <p:cNvSpPr>
              <a:spLocks noChangeArrowheads="1"/>
            </p:cNvSpPr>
            <p:nvPr/>
          </p:nvSpPr>
          <p:spPr bwMode="auto">
            <a:xfrm>
              <a:off x="2365" y="1940"/>
              <a:ext cx="48" cy="48"/>
            </a:xfrm>
            <a:prstGeom prst="ellipse">
              <a:avLst/>
            </a:prstGeom>
            <a:solidFill>
              <a:srgbClr val="0066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78" name="Oval 79">
              <a:extLst>
                <a:ext uri="{FF2B5EF4-FFF2-40B4-BE49-F238E27FC236}">
                  <a16:creationId xmlns:a16="http://schemas.microsoft.com/office/drawing/2014/main" id="{EAC2642C-52B9-4DF8-993A-1F473E4CB9F3}"/>
                </a:ext>
              </a:extLst>
            </p:cNvPr>
            <p:cNvSpPr>
              <a:spLocks noChangeArrowheads="1"/>
            </p:cNvSpPr>
            <p:nvPr/>
          </p:nvSpPr>
          <p:spPr bwMode="auto">
            <a:xfrm>
              <a:off x="3063" y="1811"/>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79" name="Oval 80">
              <a:extLst>
                <a:ext uri="{FF2B5EF4-FFF2-40B4-BE49-F238E27FC236}">
                  <a16:creationId xmlns:a16="http://schemas.microsoft.com/office/drawing/2014/main" id="{2B679D64-4DB6-495A-A10D-5C2F84441D1B}"/>
                </a:ext>
              </a:extLst>
            </p:cNvPr>
            <p:cNvSpPr>
              <a:spLocks noChangeArrowheads="1"/>
            </p:cNvSpPr>
            <p:nvPr/>
          </p:nvSpPr>
          <p:spPr bwMode="auto">
            <a:xfrm>
              <a:off x="2967" y="1859"/>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80" name="Oval 81">
              <a:extLst>
                <a:ext uri="{FF2B5EF4-FFF2-40B4-BE49-F238E27FC236}">
                  <a16:creationId xmlns:a16="http://schemas.microsoft.com/office/drawing/2014/main" id="{9AAEA100-AB94-4C53-B7E9-8EA219AAFBAD}"/>
                </a:ext>
              </a:extLst>
            </p:cNvPr>
            <p:cNvSpPr>
              <a:spLocks noChangeArrowheads="1"/>
            </p:cNvSpPr>
            <p:nvPr/>
          </p:nvSpPr>
          <p:spPr bwMode="auto">
            <a:xfrm>
              <a:off x="2842" y="1892"/>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81" name="Oval 82">
              <a:extLst>
                <a:ext uri="{FF2B5EF4-FFF2-40B4-BE49-F238E27FC236}">
                  <a16:creationId xmlns:a16="http://schemas.microsoft.com/office/drawing/2014/main" id="{A098CB16-4F49-4EF7-82ED-26810B756F12}"/>
                </a:ext>
              </a:extLst>
            </p:cNvPr>
            <p:cNvSpPr>
              <a:spLocks noChangeArrowheads="1"/>
            </p:cNvSpPr>
            <p:nvPr/>
          </p:nvSpPr>
          <p:spPr bwMode="auto">
            <a:xfrm>
              <a:off x="2939" y="1945"/>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82" name="Oval 83">
              <a:extLst>
                <a:ext uri="{FF2B5EF4-FFF2-40B4-BE49-F238E27FC236}">
                  <a16:creationId xmlns:a16="http://schemas.microsoft.com/office/drawing/2014/main" id="{09AF7F9B-EFC8-434A-9BCD-B1F180181F7B}"/>
                </a:ext>
              </a:extLst>
            </p:cNvPr>
            <p:cNvSpPr>
              <a:spLocks noChangeArrowheads="1"/>
            </p:cNvSpPr>
            <p:nvPr/>
          </p:nvSpPr>
          <p:spPr bwMode="auto">
            <a:xfrm>
              <a:off x="3024" y="1926"/>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83" name="Oval 84">
              <a:extLst>
                <a:ext uri="{FF2B5EF4-FFF2-40B4-BE49-F238E27FC236}">
                  <a16:creationId xmlns:a16="http://schemas.microsoft.com/office/drawing/2014/main" id="{2010A25A-DF81-4355-9E07-278EDF4807F1}"/>
                </a:ext>
              </a:extLst>
            </p:cNvPr>
            <p:cNvSpPr>
              <a:spLocks noChangeArrowheads="1"/>
            </p:cNvSpPr>
            <p:nvPr/>
          </p:nvSpPr>
          <p:spPr bwMode="auto">
            <a:xfrm>
              <a:off x="3105" y="1883"/>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84" name="Oval 85">
              <a:extLst>
                <a:ext uri="{FF2B5EF4-FFF2-40B4-BE49-F238E27FC236}">
                  <a16:creationId xmlns:a16="http://schemas.microsoft.com/office/drawing/2014/main" id="{7370EE71-60D3-44BB-A87F-576EDAE931C5}"/>
                </a:ext>
              </a:extLst>
            </p:cNvPr>
            <p:cNvSpPr>
              <a:spLocks noChangeArrowheads="1"/>
            </p:cNvSpPr>
            <p:nvPr/>
          </p:nvSpPr>
          <p:spPr bwMode="auto">
            <a:xfrm>
              <a:off x="3039" y="2003"/>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85" name="Oval 86">
              <a:extLst>
                <a:ext uri="{FF2B5EF4-FFF2-40B4-BE49-F238E27FC236}">
                  <a16:creationId xmlns:a16="http://schemas.microsoft.com/office/drawing/2014/main" id="{A4D364B2-5E9B-45FE-B849-EA1F8B0A80B8}"/>
                </a:ext>
              </a:extLst>
            </p:cNvPr>
            <p:cNvSpPr>
              <a:spLocks noChangeArrowheads="1"/>
            </p:cNvSpPr>
            <p:nvPr/>
          </p:nvSpPr>
          <p:spPr bwMode="auto">
            <a:xfrm>
              <a:off x="2963" y="2022"/>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86" name="Oval 87">
              <a:extLst>
                <a:ext uri="{FF2B5EF4-FFF2-40B4-BE49-F238E27FC236}">
                  <a16:creationId xmlns:a16="http://schemas.microsoft.com/office/drawing/2014/main" id="{1DC1E39B-0640-4F73-89DD-7F1D7860AF1C}"/>
                </a:ext>
              </a:extLst>
            </p:cNvPr>
            <p:cNvSpPr>
              <a:spLocks noChangeArrowheads="1"/>
            </p:cNvSpPr>
            <p:nvPr/>
          </p:nvSpPr>
          <p:spPr bwMode="auto">
            <a:xfrm>
              <a:off x="3133" y="1978"/>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87" name="Oval 88">
              <a:extLst>
                <a:ext uri="{FF2B5EF4-FFF2-40B4-BE49-F238E27FC236}">
                  <a16:creationId xmlns:a16="http://schemas.microsoft.com/office/drawing/2014/main" id="{1891F0B1-62D4-4CF5-8ED0-C0185653D882}"/>
                </a:ext>
              </a:extLst>
            </p:cNvPr>
            <p:cNvSpPr>
              <a:spLocks noChangeArrowheads="1"/>
            </p:cNvSpPr>
            <p:nvPr/>
          </p:nvSpPr>
          <p:spPr bwMode="auto">
            <a:xfrm>
              <a:off x="2535" y="1505"/>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88" name="Oval 89">
              <a:extLst>
                <a:ext uri="{FF2B5EF4-FFF2-40B4-BE49-F238E27FC236}">
                  <a16:creationId xmlns:a16="http://schemas.microsoft.com/office/drawing/2014/main" id="{08D4E89B-2DC4-4604-8293-C29472C9C560}"/>
                </a:ext>
              </a:extLst>
            </p:cNvPr>
            <p:cNvSpPr>
              <a:spLocks noChangeArrowheads="1"/>
            </p:cNvSpPr>
            <p:nvPr/>
          </p:nvSpPr>
          <p:spPr bwMode="auto">
            <a:xfrm>
              <a:off x="2439" y="1523"/>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89" name="Oval 90">
              <a:extLst>
                <a:ext uri="{FF2B5EF4-FFF2-40B4-BE49-F238E27FC236}">
                  <a16:creationId xmlns:a16="http://schemas.microsoft.com/office/drawing/2014/main" id="{E1984EF5-EAF3-416D-B5D0-8E0D0B0F6483}"/>
                </a:ext>
              </a:extLst>
            </p:cNvPr>
            <p:cNvSpPr>
              <a:spLocks noChangeArrowheads="1"/>
            </p:cNvSpPr>
            <p:nvPr/>
          </p:nvSpPr>
          <p:spPr bwMode="auto">
            <a:xfrm>
              <a:off x="2319" y="1571"/>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90" name="Oval 91">
              <a:extLst>
                <a:ext uri="{FF2B5EF4-FFF2-40B4-BE49-F238E27FC236}">
                  <a16:creationId xmlns:a16="http://schemas.microsoft.com/office/drawing/2014/main" id="{CD46F8DE-6495-4EB1-9486-96D282A5B8E7}"/>
                </a:ext>
              </a:extLst>
            </p:cNvPr>
            <p:cNvSpPr>
              <a:spLocks noChangeArrowheads="1"/>
            </p:cNvSpPr>
            <p:nvPr/>
          </p:nvSpPr>
          <p:spPr bwMode="auto">
            <a:xfrm>
              <a:off x="2391" y="1619"/>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91" name="Oval 92">
              <a:extLst>
                <a:ext uri="{FF2B5EF4-FFF2-40B4-BE49-F238E27FC236}">
                  <a16:creationId xmlns:a16="http://schemas.microsoft.com/office/drawing/2014/main" id="{26A54C46-4B56-4FA5-A2E2-F7172B242DE3}"/>
                </a:ext>
              </a:extLst>
            </p:cNvPr>
            <p:cNvSpPr>
              <a:spLocks noChangeArrowheads="1"/>
            </p:cNvSpPr>
            <p:nvPr/>
          </p:nvSpPr>
          <p:spPr bwMode="auto">
            <a:xfrm>
              <a:off x="2511" y="1595"/>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92" name="Oval 93">
              <a:extLst>
                <a:ext uri="{FF2B5EF4-FFF2-40B4-BE49-F238E27FC236}">
                  <a16:creationId xmlns:a16="http://schemas.microsoft.com/office/drawing/2014/main" id="{F08869AC-1B0D-475D-827C-55963886BB86}"/>
                </a:ext>
              </a:extLst>
            </p:cNvPr>
            <p:cNvSpPr>
              <a:spLocks noChangeArrowheads="1"/>
            </p:cNvSpPr>
            <p:nvPr/>
          </p:nvSpPr>
          <p:spPr bwMode="auto">
            <a:xfrm>
              <a:off x="2607" y="1547"/>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93" name="Oval 94">
              <a:extLst>
                <a:ext uri="{FF2B5EF4-FFF2-40B4-BE49-F238E27FC236}">
                  <a16:creationId xmlns:a16="http://schemas.microsoft.com/office/drawing/2014/main" id="{267D91D2-4DDB-4B51-8047-59C7B0316F85}"/>
                </a:ext>
              </a:extLst>
            </p:cNvPr>
            <p:cNvSpPr>
              <a:spLocks noChangeArrowheads="1"/>
            </p:cNvSpPr>
            <p:nvPr/>
          </p:nvSpPr>
          <p:spPr bwMode="auto">
            <a:xfrm>
              <a:off x="2511" y="1667"/>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94" name="Oval 95">
              <a:extLst>
                <a:ext uri="{FF2B5EF4-FFF2-40B4-BE49-F238E27FC236}">
                  <a16:creationId xmlns:a16="http://schemas.microsoft.com/office/drawing/2014/main" id="{BD0E307E-4289-4559-9D64-D15008731B42}"/>
                </a:ext>
              </a:extLst>
            </p:cNvPr>
            <p:cNvSpPr>
              <a:spLocks noChangeArrowheads="1"/>
            </p:cNvSpPr>
            <p:nvPr/>
          </p:nvSpPr>
          <p:spPr bwMode="auto">
            <a:xfrm>
              <a:off x="2415" y="1691"/>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95" name="Oval 96">
              <a:extLst>
                <a:ext uri="{FF2B5EF4-FFF2-40B4-BE49-F238E27FC236}">
                  <a16:creationId xmlns:a16="http://schemas.microsoft.com/office/drawing/2014/main" id="{F14D0B58-E292-4914-8809-DFAA1853720C}"/>
                </a:ext>
              </a:extLst>
            </p:cNvPr>
            <p:cNvSpPr>
              <a:spLocks noChangeArrowheads="1"/>
            </p:cNvSpPr>
            <p:nvPr/>
          </p:nvSpPr>
          <p:spPr bwMode="auto">
            <a:xfrm>
              <a:off x="2655" y="1667"/>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96" name="Oval 97">
              <a:extLst>
                <a:ext uri="{FF2B5EF4-FFF2-40B4-BE49-F238E27FC236}">
                  <a16:creationId xmlns:a16="http://schemas.microsoft.com/office/drawing/2014/main" id="{6AF8E7B6-A6EF-4C44-A43A-8BBD9726C74A}"/>
                </a:ext>
              </a:extLst>
            </p:cNvPr>
            <p:cNvSpPr>
              <a:spLocks noChangeArrowheads="1"/>
            </p:cNvSpPr>
            <p:nvPr/>
          </p:nvSpPr>
          <p:spPr bwMode="auto">
            <a:xfrm>
              <a:off x="2736" y="1768"/>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97" name="Oval 98">
              <a:extLst>
                <a:ext uri="{FF2B5EF4-FFF2-40B4-BE49-F238E27FC236}">
                  <a16:creationId xmlns:a16="http://schemas.microsoft.com/office/drawing/2014/main" id="{7A8A2F22-ADA8-4169-940D-BA77A2BC0CFA}"/>
                </a:ext>
              </a:extLst>
            </p:cNvPr>
            <p:cNvSpPr>
              <a:spLocks noChangeArrowheads="1"/>
            </p:cNvSpPr>
            <p:nvPr/>
          </p:nvSpPr>
          <p:spPr bwMode="auto">
            <a:xfrm>
              <a:off x="2794" y="1830"/>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98" name="Oval 99">
              <a:extLst>
                <a:ext uri="{FF2B5EF4-FFF2-40B4-BE49-F238E27FC236}">
                  <a16:creationId xmlns:a16="http://schemas.microsoft.com/office/drawing/2014/main" id="{081D6CE8-649D-4563-9670-780480251B8C}"/>
                </a:ext>
              </a:extLst>
            </p:cNvPr>
            <p:cNvSpPr>
              <a:spLocks noChangeArrowheads="1"/>
            </p:cNvSpPr>
            <p:nvPr/>
          </p:nvSpPr>
          <p:spPr bwMode="auto">
            <a:xfrm>
              <a:off x="2655" y="1739"/>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99" name="Oval 100">
              <a:extLst>
                <a:ext uri="{FF2B5EF4-FFF2-40B4-BE49-F238E27FC236}">
                  <a16:creationId xmlns:a16="http://schemas.microsoft.com/office/drawing/2014/main" id="{87406491-6CE6-4484-98DA-19A3F0B650B6}"/>
                </a:ext>
              </a:extLst>
            </p:cNvPr>
            <p:cNvSpPr>
              <a:spLocks noChangeArrowheads="1"/>
            </p:cNvSpPr>
            <p:nvPr/>
          </p:nvSpPr>
          <p:spPr bwMode="auto">
            <a:xfrm>
              <a:off x="2574" y="1643"/>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00" name="Oval 101">
              <a:extLst>
                <a:ext uri="{FF2B5EF4-FFF2-40B4-BE49-F238E27FC236}">
                  <a16:creationId xmlns:a16="http://schemas.microsoft.com/office/drawing/2014/main" id="{348A995A-53AB-44FB-AEFC-B9C68AC272CE}"/>
                </a:ext>
              </a:extLst>
            </p:cNvPr>
            <p:cNvSpPr>
              <a:spLocks noChangeArrowheads="1"/>
            </p:cNvSpPr>
            <p:nvPr/>
          </p:nvSpPr>
          <p:spPr bwMode="auto">
            <a:xfrm>
              <a:off x="2462" y="1624"/>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01" name="Oval 102">
              <a:extLst>
                <a:ext uri="{FF2B5EF4-FFF2-40B4-BE49-F238E27FC236}">
                  <a16:creationId xmlns:a16="http://schemas.microsoft.com/office/drawing/2014/main" id="{9A12DC2D-4897-4952-84E7-B3E18F9CC143}"/>
                </a:ext>
              </a:extLst>
            </p:cNvPr>
            <p:cNvSpPr>
              <a:spLocks noChangeArrowheads="1"/>
            </p:cNvSpPr>
            <p:nvPr/>
          </p:nvSpPr>
          <p:spPr bwMode="auto">
            <a:xfrm>
              <a:off x="2341" y="1677"/>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02" name="Oval 103">
              <a:extLst>
                <a:ext uri="{FF2B5EF4-FFF2-40B4-BE49-F238E27FC236}">
                  <a16:creationId xmlns:a16="http://schemas.microsoft.com/office/drawing/2014/main" id="{C2FA05FF-A937-4718-9179-B8B323444A98}"/>
                </a:ext>
              </a:extLst>
            </p:cNvPr>
            <p:cNvSpPr>
              <a:spLocks noChangeArrowheads="1"/>
            </p:cNvSpPr>
            <p:nvPr/>
          </p:nvSpPr>
          <p:spPr bwMode="auto">
            <a:xfrm>
              <a:off x="2262" y="1646"/>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03" name="Oval 104">
              <a:extLst>
                <a:ext uri="{FF2B5EF4-FFF2-40B4-BE49-F238E27FC236}">
                  <a16:creationId xmlns:a16="http://schemas.microsoft.com/office/drawing/2014/main" id="{B79B5E84-F823-4951-85AB-F064E3D213F0}"/>
                </a:ext>
              </a:extLst>
            </p:cNvPr>
            <p:cNvSpPr>
              <a:spLocks noChangeArrowheads="1"/>
            </p:cNvSpPr>
            <p:nvPr/>
          </p:nvSpPr>
          <p:spPr bwMode="auto">
            <a:xfrm>
              <a:off x="2198" y="1692"/>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04" name="Oval 105">
              <a:extLst>
                <a:ext uri="{FF2B5EF4-FFF2-40B4-BE49-F238E27FC236}">
                  <a16:creationId xmlns:a16="http://schemas.microsoft.com/office/drawing/2014/main" id="{CBDD5C0E-0347-4E19-BE93-A4B27BB2758C}"/>
                </a:ext>
              </a:extLst>
            </p:cNvPr>
            <p:cNvSpPr>
              <a:spLocks noChangeArrowheads="1"/>
            </p:cNvSpPr>
            <p:nvPr/>
          </p:nvSpPr>
          <p:spPr bwMode="auto">
            <a:xfrm>
              <a:off x="3339" y="1767"/>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05" name="Oval 106">
              <a:extLst>
                <a:ext uri="{FF2B5EF4-FFF2-40B4-BE49-F238E27FC236}">
                  <a16:creationId xmlns:a16="http://schemas.microsoft.com/office/drawing/2014/main" id="{99E7E06C-C584-4B36-A908-9D18FA538656}"/>
                </a:ext>
              </a:extLst>
            </p:cNvPr>
            <p:cNvSpPr>
              <a:spLocks noChangeArrowheads="1"/>
            </p:cNvSpPr>
            <p:nvPr/>
          </p:nvSpPr>
          <p:spPr bwMode="auto">
            <a:xfrm>
              <a:off x="3243" y="1815"/>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06" name="Oval 107">
              <a:extLst>
                <a:ext uri="{FF2B5EF4-FFF2-40B4-BE49-F238E27FC236}">
                  <a16:creationId xmlns:a16="http://schemas.microsoft.com/office/drawing/2014/main" id="{9F6CECF4-4150-4885-A68E-F75F75DE9A36}"/>
                </a:ext>
              </a:extLst>
            </p:cNvPr>
            <p:cNvSpPr>
              <a:spLocks noChangeArrowheads="1"/>
            </p:cNvSpPr>
            <p:nvPr/>
          </p:nvSpPr>
          <p:spPr bwMode="auto">
            <a:xfrm>
              <a:off x="3195" y="1911"/>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07" name="Oval 108">
              <a:extLst>
                <a:ext uri="{FF2B5EF4-FFF2-40B4-BE49-F238E27FC236}">
                  <a16:creationId xmlns:a16="http://schemas.microsoft.com/office/drawing/2014/main" id="{7974758C-38F4-49CE-8F73-74536E3A7C0D}"/>
                </a:ext>
              </a:extLst>
            </p:cNvPr>
            <p:cNvSpPr>
              <a:spLocks noChangeArrowheads="1"/>
            </p:cNvSpPr>
            <p:nvPr/>
          </p:nvSpPr>
          <p:spPr bwMode="auto">
            <a:xfrm>
              <a:off x="3300" y="1882"/>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08" name="Oval 109">
              <a:extLst>
                <a:ext uri="{FF2B5EF4-FFF2-40B4-BE49-F238E27FC236}">
                  <a16:creationId xmlns:a16="http://schemas.microsoft.com/office/drawing/2014/main" id="{F0C6AF28-F268-4163-92DA-89B3E21C1B2A}"/>
                </a:ext>
              </a:extLst>
            </p:cNvPr>
            <p:cNvSpPr>
              <a:spLocks noChangeArrowheads="1"/>
            </p:cNvSpPr>
            <p:nvPr/>
          </p:nvSpPr>
          <p:spPr bwMode="auto">
            <a:xfrm>
              <a:off x="3381" y="1839"/>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09" name="Oval 110">
              <a:extLst>
                <a:ext uri="{FF2B5EF4-FFF2-40B4-BE49-F238E27FC236}">
                  <a16:creationId xmlns:a16="http://schemas.microsoft.com/office/drawing/2014/main" id="{4BE6F838-B41C-437A-9F55-E203AAB62F16}"/>
                </a:ext>
              </a:extLst>
            </p:cNvPr>
            <p:cNvSpPr>
              <a:spLocks noChangeArrowheads="1"/>
            </p:cNvSpPr>
            <p:nvPr/>
          </p:nvSpPr>
          <p:spPr bwMode="auto">
            <a:xfrm>
              <a:off x="3315" y="1959"/>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10" name="Oval 111">
              <a:extLst>
                <a:ext uri="{FF2B5EF4-FFF2-40B4-BE49-F238E27FC236}">
                  <a16:creationId xmlns:a16="http://schemas.microsoft.com/office/drawing/2014/main" id="{6F0D467A-95EE-4EF0-96C5-D09376A2045E}"/>
                </a:ext>
              </a:extLst>
            </p:cNvPr>
            <p:cNvSpPr>
              <a:spLocks noChangeArrowheads="1"/>
            </p:cNvSpPr>
            <p:nvPr/>
          </p:nvSpPr>
          <p:spPr bwMode="auto">
            <a:xfrm>
              <a:off x="3219" y="1983"/>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11" name="Oval 112">
              <a:extLst>
                <a:ext uri="{FF2B5EF4-FFF2-40B4-BE49-F238E27FC236}">
                  <a16:creationId xmlns:a16="http://schemas.microsoft.com/office/drawing/2014/main" id="{DFFCD975-250C-45EB-B95A-8C949C795C5A}"/>
                </a:ext>
              </a:extLst>
            </p:cNvPr>
            <p:cNvSpPr>
              <a:spLocks noChangeArrowheads="1"/>
            </p:cNvSpPr>
            <p:nvPr/>
          </p:nvSpPr>
          <p:spPr bwMode="auto">
            <a:xfrm>
              <a:off x="3409" y="1934"/>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12" name="Text Box 113">
              <a:extLst>
                <a:ext uri="{FF2B5EF4-FFF2-40B4-BE49-F238E27FC236}">
                  <a16:creationId xmlns:a16="http://schemas.microsoft.com/office/drawing/2014/main" id="{B7E4BDC3-42B5-4418-B98B-8B2E5D4F6A48}"/>
                </a:ext>
              </a:extLst>
            </p:cNvPr>
            <p:cNvSpPr txBox="1">
              <a:spLocks noChangeArrowheads="1"/>
            </p:cNvSpPr>
            <p:nvPr/>
          </p:nvSpPr>
          <p:spPr bwMode="auto">
            <a:xfrm>
              <a:off x="1913" y="2458"/>
              <a:ext cx="14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spcBef>
                  <a:spcPct val="50000"/>
                </a:spcBef>
              </a:pPr>
              <a:r>
                <a:rPr lang="en-US" altLang="zh-CN">
                  <a:latin typeface="Calibri" panose="020F0502020204030204" pitchFamily="34" charset="0"/>
                  <a:cs typeface="Calibri" panose="020F0502020204030204" pitchFamily="34" charset="0"/>
                </a:rPr>
                <a:t>Four clusters</a:t>
              </a:r>
            </a:p>
          </p:txBody>
        </p:sp>
      </p:grpSp>
      <p:sp>
        <p:nvSpPr>
          <p:cNvPr id="113" name="Oval 114">
            <a:extLst>
              <a:ext uri="{FF2B5EF4-FFF2-40B4-BE49-F238E27FC236}">
                <a16:creationId xmlns:a16="http://schemas.microsoft.com/office/drawing/2014/main" id="{03769B1F-0E7C-4F0A-930E-854D4B296DF6}"/>
              </a:ext>
            </a:extLst>
          </p:cNvPr>
          <p:cNvSpPr>
            <a:spLocks noChangeArrowheads="1"/>
          </p:cNvSpPr>
          <p:nvPr/>
        </p:nvSpPr>
        <p:spPr bwMode="auto">
          <a:xfrm>
            <a:off x="6934696" y="1962944"/>
            <a:ext cx="79375" cy="76200"/>
          </a:xfrm>
          <a:prstGeom prst="ellipse">
            <a:avLst/>
          </a:prstGeom>
          <a:solidFill>
            <a:srgbClr val="3333CC"/>
          </a:solidFill>
          <a:ln w="9525">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14" name="Oval 115">
            <a:extLst>
              <a:ext uri="{FF2B5EF4-FFF2-40B4-BE49-F238E27FC236}">
                <a16:creationId xmlns:a16="http://schemas.microsoft.com/office/drawing/2014/main" id="{188C952B-4F25-4094-9A84-F9FE2BE72780}"/>
              </a:ext>
            </a:extLst>
          </p:cNvPr>
          <p:cNvSpPr>
            <a:spLocks noChangeArrowheads="1"/>
          </p:cNvSpPr>
          <p:nvPr/>
        </p:nvSpPr>
        <p:spPr bwMode="auto">
          <a:xfrm>
            <a:off x="6777534" y="2039144"/>
            <a:ext cx="79375" cy="76200"/>
          </a:xfrm>
          <a:prstGeom prst="ellipse">
            <a:avLst/>
          </a:prstGeom>
          <a:solidFill>
            <a:srgbClr val="3333CC"/>
          </a:solidFill>
          <a:ln w="9525">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15" name="Oval 116">
            <a:extLst>
              <a:ext uri="{FF2B5EF4-FFF2-40B4-BE49-F238E27FC236}">
                <a16:creationId xmlns:a16="http://schemas.microsoft.com/office/drawing/2014/main" id="{F9AEA152-C49C-4DC2-85D3-394040332352}"/>
              </a:ext>
            </a:extLst>
          </p:cNvPr>
          <p:cNvSpPr>
            <a:spLocks noChangeArrowheads="1"/>
          </p:cNvSpPr>
          <p:nvPr/>
        </p:nvSpPr>
        <p:spPr bwMode="auto">
          <a:xfrm>
            <a:off x="6580684" y="2115344"/>
            <a:ext cx="77787" cy="76200"/>
          </a:xfrm>
          <a:prstGeom prst="ellipse">
            <a:avLst/>
          </a:prstGeom>
          <a:solidFill>
            <a:srgbClr val="3333CC"/>
          </a:solidFill>
          <a:ln w="9525">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16" name="Oval 117">
            <a:extLst>
              <a:ext uri="{FF2B5EF4-FFF2-40B4-BE49-F238E27FC236}">
                <a16:creationId xmlns:a16="http://schemas.microsoft.com/office/drawing/2014/main" id="{D37DD556-7FE2-4B97-BCEC-C78348FDAE8A}"/>
              </a:ext>
            </a:extLst>
          </p:cNvPr>
          <p:cNvSpPr>
            <a:spLocks noChangeArrowheads="1"/>
          </p:cNvSpPr>
          <p:nvPr/>
        </p:nvSpPr>
        <p:spPr bwMode="auto">
          <a:xfrm>
            <a:off x="6698159" y="2191544"/>
            <a:ext cx="79375" cy="76200"/>
          </a:xfrm>
          <a:prstGeom prst="ellipse">
            <a:avLst/>
          </a:prstGeom>
          <a:solidFill>
            <a:srgbClr val="3333CC"/>
          </a:solidFill>
          <a:ln w="9525">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17" name="Oval 118">
            <a:extLst>
              <a:ext uri="{FF2B5EF4-FFF2-40B4-BE49-F238E27FC236}">
                <a16:creationId xmlns:a16="http://schemas.microsoft.com/office/drawing/2014/main" id="{F10CD539-510A-45BA-943E-13298148B0D7}"/>
              </a:ext>
            </a:extLst>
          </p:cNvPr>
          <p:cNvSpPr>
            <a:spLocks noChangeArrowheads="1"/>
          </p:cNvSpPr>
          <p:nvPr/>
        </p:nvSpPr>
        <p:spPr bwMode="auto">
          <a:xfrm>
            <a:off x="6895009" y="2153444"/>
            <a:ext cx="79375" cy="76200"/>
          </a:xfrm>
          <a:prstGeom prst="ellipse">
            <a:avLst/>
          </a:prstGeom>
          <a:solidFill>
            <a:srgbClr val="3333CC"/>
          </a:solidFill>
          <a:ln w="9525">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18" name="Oval 119">
            <a:extLst>
              <a:ext uri="{FF2B5EF4-FFF2-40B4-BE49-F238E27FC236}">
                <a16:creationId xmlns:a16="http://schemas.microsoft.com/office/drawing/2014/main" id="{5152F546-8DFC-4C26-927C-E621D75F0000}"/>
              </a:ext>
            </a:extLst>
          </p:cNvPr>
          <p:cNvSpPr>
            <a:spLocks noChangeArrowheads="1"/>
          </p:cNvSpPr>
          <p:nvPr/>
        </p:nvSpPr>
        <p:spPr bwMode="auto">
          <a:xfrm>
            <a:off x="7053759" y="2077244"/>
            <a:ext cx="77787" cy="76200"/>
          </a:xfrm>
          <a:prstGeom prst="ellipse">
            <a:avLst/>
          </a:prstGeom>
          <a:solidFill>
            <a:srgbClr val="3333CC"/>
          </a:solidFill>
          <a:ln w="9525">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19" name="Oval 120">
            <a:extLst>
              <a:ext uri="{FF2B5EF4-FFF2-40B4-BE49-F238E27FC236}">
                <a16:creationId xmlns:a16="http://schemas.microsoft.com/office/drawing/2014/main" id="{81EC2BF8-8754-44F6-84C8-37162A18B147}"/>
              </a:ext>
            </a:extLst>
          </p:cNvPr>
          <p:cNvSpPr>
            <a:spLocks noChangeArrowheads="1"/>
          </p:cNvSpPr>
          <p:nvPr/>
        </p:nvSpPr>
        <p:spPr bwMode="auto">
          <a:xfrm>
            <a:off x="6895009" y="2267744"/>
            <a:ext cx="79375" cy="76200"/>
          </a:xfrm>
          <a:prstGeom prst="ellipse">
            <a:avLst/>
          </a:prstGeom>
          <a:solidFill>
            <a:srgbClr val="3333CC"/>
          </a:solidFill>
          <a:ln w="9525">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20" name="Oval 121">
            <a:extLst>
              <a:ext uri="{FF2B5EF4-FFF2-40B4-BE49-F238E27FC236}">
                <a16:creationId xmlns:a16="http://schemas.microsoft.com/office/drawing/2014/main" id="{E9CAFC43-61B2-4DFE-A52D-D2DF4C2911AD}"/>
              </a:ext>
            </a:extLst>
          </p:cNvPr>
          <p:cNvSpPr>
            <a:spLocks noChangeArrowheads="1"/>
          </p:cNvSpPr>
          <p:nvPr/>
        </p:nvSpPr>
        <p:spPr bwMode="auto">
          <a:xfrm>
            <a:off x="6737846" y="2305844"/>
            <a:ext cx="79375" cy="76200"/>
          </a:xfrm>
          <a:prstGeom prst="ellipse">
            <a:avLst/>
          </a:prstGeom>
          <a:solidFill>
            <a:srgbClr val="3333CC"/>
          </a:solidFill>
          <a:ln w="9525">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21" name="Oval 122">
            <a:extLst>
              <a:ext uri="{FF2B5EF4-FFF2-40B4-BE49-F238E27FC236}">
                <a16:creationId xmlns:a16="http://schemas.microsoft.com/office/drawing/2014/main" id="{821D2569-9991-4D8A-8A0A-849B64B9BF51}"/>
              </a:ext>
            </a:extLst>
          </p:cNvPr>
          <p:cNvSpPr>
            <a:spLocks noChangeArrowheads="1"/>
          </p:cNvSpPr>
          <p:nvPr/>
        </p:nvSpPr>
        <p:spPr bwMode="auto">
          <a:xfrm>
            <a:off x="7131546" y="2267744"/>
            <a:ext cx="79375" cy="76200"/>
          </a:xfrm>
          <a:prstGeom prst="ellipse">
            <a:avLst/>
          </a:prstGeom>
          <a:solidFill>
            <a:srgbClr val="3333CC"/>
          </a:solidFill>
          <a:ln w="9525">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22" name="Oval 123">
            <a:extLst>
              <a:ext uri="{FF2B5EF4-FFF2-40B4-BE49-F238E27FC236}">
                <a16:creationId xmlns:a16="http://schemas.microsoft.com/office/drawing/2014/main" id="{A4A56191-D034-4B07-A299-A7884151E74C}"/>
              </a:ext>
            </a:extLst>
          </p:cNvPr>
          <p:cNvSpPr>
            <a:spLocks noChangeArrowheads="1"/>
          </p:cNvSpPr>
          <p:nvPr/>
        </p:nvSpPr>
        <p:spPr bwMode="auto">
          <a:xfrm>
            <a:off x="6777534" y="3251994"/>
            <a:ext cx="79375" cy="76200"/>
          </a:xfrm>
          <a:prstGeom prst="ellipse">
            <a:avLst/>
          </a:prstGeom>
          <a:solidFill>
            <a:srgbClr val="0066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23" name="Oval 124">
            <a:extLst>
              <a:ext uri="{FF2B5EF4-FFF2-40B4-BE49-F238E27FC236}">
                <a16:creationId xmlns:a16="http://schemas.microsoft.com/office/drawing/2014/main" id="{2E9D4629-AF55-4401-B01D-982D0CE9DD2D}"/>
              </a:ext>
            </a:extLst>
          </p:cNvPr>
          <p:cNvSpPr>
            <a:spLocks noChangeArrowheads="1"/>
          </p:cNvSpPr>
          <p:nvPr/>
        </p:nvSpPr>
        <p:spPr bwMode="auto">
          <a:xfrm>
            <a:off x="6620371" y="3296444"/>
            <a:ext cx="77788" cy="76200"/>
          </a:xfrm>
          <a:prstGeom prst="ellipse">
            <a:avLst/>
          </a:prstGeom>
          <a:solidFill>
            <a:srgbClr val="0066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24" name="Oval 125">
            <a:extLst>
              <a:ext uri="{FF2B5EF4-FFF2-40B4-BE49-F238E27FC236}">
                <a16:creationId xmlns:a16="http://schemas.microsoft.com/office/drawing/2014/main" id="{E9D8A957-C928-4BC8-8D1A-C63944F3F794}"/>
              </a:ext>
            </a:extLst>
          </p:cNvPr>
          <p:cNvSpPr>
            <a:spLocks noChangeArrowheads="1"/>
          </p:cNvSpPr>
          <p:nvPr/>
        </p:nvSpPr>
        <p:spPr bwMode="auto">
          <a:xfrm>
            <a:off x="6423521" y="3372644"/>
            <a:ext cx="77788" cy="76200"/>
          </a:xfrm>
          <a:prstGeom prst="ellipse">
            <a:avLst/>
          </a:prstGeom>
          <a:solidFill>
            <a:srgbClr val="0066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25" name="Oval 126">
            <a:extLst>
              <a:ext uri="{FF2B5EF4-FFF2-40B4-BE49-F238E27FC236}">
                <a16:creationId xmlns:a16="http://schemas.microsoft.com/office/drawing/2014/main" id="{093F98A7-FF7D-493F-BCAB-A0E2B13D3E10}"/>
              </a:ext>
            </a:extLst>
          </p:cNvPr>
          <p:cNvSpPr>
            <a:spLocks noChangeArrowheads="1"/>
          </p:cNvSpPr>
          <p:nvPr/>
        </p:nvSpPr>
        <p:spPr bwMode="auto">
          <a:xfrm>
            <a:off x="6540996" y="3448844"/>
            <a:ext cx="79375" cy="76200"/>
          </a:xfrm>
          <a:prstGeom prst="ellipse">
            <a:avLst/>
          </a:prstGeom>
          <a:solidFill>
            <a:srgbClr val="0066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26" name="Oval 127">
            <a:extLst>
              <a:ext uri="{FF2B5EF4-FFF2-40B4-BE49-F238E27FC236}">
                <a16:creationId xmlns:a16="http://schemas.microsoft.com/office/drawing/2014/main" id="{46C639BE-725E-4B23-8352-5E70B05E1897}"/>
              </a:ext>
            </a:extLst>
          </p:cNvPr>
          <p:cNvSpPr>
            <a:spLocks noChangeArrowheads="1"/>
          </p:cNvSpPr>
          <p:nvPr/>
        </p:nvSpPr>
        <p:spPr bwMode="auto">
          <a:xfrm>
            <a:off x="6737846" y="3410744"/>
            <a:ext cx="79375" cy="76200"/>
          </a:xfrm>
          <a:prstGeom prst="ellipse">
            <a:avLst/>
          </a:prstGeom>
          <a:solidFill>
            <a:srgbClr val="0066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27" name="Oval 128">
            <a:extLst>
              <a:ext uri="{FF2B5EF4-FFF2-40B4-BE49-F238E27FC236}">
                <a16:creationId xmlns:a16="http://schemas.microsoft.com/office/drawing/2014/main" id="{8C1F954E-760D-497E-A1A9-6EA69B733EF4}"/>
              </a:ext>
            </a:extLst>
          </p:cNvPr>
          <p:cNvSpPr>
            <a:spLocks noChangeArrowheads="1"/>
          </p:cNvSpPr>
          <p:nvPr/>
        </p:nvSpPr>
        <p:spPr bwMode="auto">
          <a:xfrm>
            <a:off x="6895009" y="3334544"/>
            <a:ext cx="79375" cy="76200"/>
          </a:xfrm>
          <a:prstGeom prst="ellipse">
            <a:avLst/>
          </a:prstGeom>
          <a:solidFill>
            <a:srgbClr val="0066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28" name="Oval 129">
            <a:extLst>
              <a:ext uri="{FF2B5EF4-FFF2-40B4-BE49-F238E27FC236}">
                <a16:creationId xmlns:a16="http://schemas.microsoft.com/office/drawing/2014/main" id="{16C58AAF-997C-4AB2-86EA-D36D4E46B960}"/>
              </a:ext>
            </a:extLst>
          </p:cNvPr>
          <p:cNvSpPr>
            <a:spLocks noChangeArrowheads="1"/>
          </p:cNvSpPr>
          <p:nvPr/>
        </p:nvSpPr>
        <p:spPr bwMode="auto">
          <a:xfrm>
            <a:off x="6737846" y="3525044"/>
            <a:ext cx="79375" cy="76200"/>
          </a:xfrm>
          <a:prstGeom prst="ellipse">
            <a:avLst/>
          </a:prstGeom>
          <a:solidFill>
            <a:srgbClr val="0066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29" name="Oval 130">
            <a:extLst>
              <a:ext uri="{FF2B5EF4-FFF2-40B4-BE49-F238E27FC236}">
                <a16:creationId xmlns:a16="http://schemas.microsoft.com/office/drawing/2014/main" id="{D9E6A22E-F413-4100-9E69-6B4F96AE0733}"/>
              </a:ext>
            </a:extLst>
          </p:cNvPr>
          <p:cNvSpPr>
            <a:spLocks noChangeArrowheads="1"/>
          </p:cNvSpPr>
          <p:nvPr/>
        </p:nvSpPr>
        <p:spPr bwMode="auto">
          <a:xfrm>
            <a:off x="6580684" y="3563144"/>
            <a:ext cx="77787" cy="76200"/>
          </a:xfrm>
          <a:prstGeom prst="ellipse">
            <a:avLst/>
          </a:prstGeom>
          <a:solidFill>
            <a:srgbClr val="0066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30" name="Oval 131">
            <a:extLst>
              <a:ext uri="{FF2B5EF4-FFF2-40B4-BE49-F238E27FC236}">
                <a16:creationId xmlns:a16="http://schemas.microsoft.com/office/drawing/2014/main" id="{ACC067D8-8EF1-45F4-BD53-B9B5BA8C0ACC}"/>
              </a:ext>
            </a:extLst>
          </p:cNvPr>
          <p:cNvSpPr>
            <a:spLocks noChangeArrowheads="1"/>
          </p:cNvSpPr>
          <p:nvPr/>
        </p:nvSpPr>
        <p:spPr bwMode="auto">
          <a:xfrm>
            <a:off x="6891834" y="3501232"/>
            <a:ext cx="79375" cy="76200"/>
          </a:xfrm>
          <a:prstGeom prst="ellipse">
            <a:avLst/>
          </a:prstGeom>
          <a:solidFill>
            <a:srgbClr val="0066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31" name="Oval 132">
            <a:extLst>
              <a:ext uri="{FF2B5EF4-FFF2-40B4-BE49-F238E27FC236}">
                <a16:creationId xmlns:a16="http://schemas.microsoft.com/office/drawing/2014/main" id="{789C7AA1-2563-4400-8E0A-608AA6F3E1E1}"/>
              </a:ext>
            </a:extLst>
          </p:cNvPr>
          <p:cNvSpPr>
            <a:spLocks noChangeArrowheads="1"/>
          </p:cNvSpPr>
          <p:nvPr/>
        </p:nvSpPr>
        <p:spPr bwMode="auto">
          <a:xfrm>
            <a:off x="8038009" y="3296444"/>
            <a:ext cx="79375"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32" name="Oval 133">
            <a:extLst>
              <a:ext uri="{FF2B5EF4-FFF2-40B4-BE49-F238E27FC236}">
                <a16:creationId xmlns:a16="http://schemas.microsoft.com/office/drawing/2014/main" id="{175C4E59-D816-4885-AA37-AB546FACAB68}"/>
              </a:ext>
            </a:extLst>
          </p:cNvPr>
          <p:cNvSpPr>
            <a:spLocks noChangeArrowheads="1"/>
          </p:cNvSpPr>
          <p:nvPr/>
        </p:nvSpPr>
        <p:spPr bwMode="auto">
          <a:xfrm>
            <a:off x="7880846" y="3372644"/>
            <a:ext cx="79375"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33" name="Oval 134">
            <a:extLst>
              <a:ext uri="{FF2B5EF4-FFF2-40B4-BE49-F238E27FC236}">
                <a16:creationId xmlns:a16="http://schemas.microsoft.com/office/drawing/2014/main" id="{69AC81F3-399A-4D9E-8B2B-14D313F3F33D}"/>
              </a:ext>
            </a:extLst>
          </p:cNvPr>
          <p:cNvSpPr>
            <a:spLocks noChangeArrowheads="1"/>
          </p:cNvSpPr>
          <p:nvPr/>
        </p:nvSpPr>
        <p:spPr bwMode="auto">
          <a:xfrm>
            <a:off x="7676059" y="3425032"/>
            <a:ext cx="77787"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34" name="Oval 135">
            <a:extLst>
              <a:ext uri="{FF2B5EF4-FFF2-40B4-BE49-F238E27FC236}">
                <a16:creationId xmlns:a16="http://schemas.microsoft.com/office/drawing/2014/main" id="{153E4C8D-C91A-4A9C-A06C-F32A419604AB}"/>
              </a:ext>
            </a:extLst>
          </p:cNvPr>
          <p:cNvSpPr>
            <a:spLocks noChangeArrowheads="1"/>
          </p:cNvSpPr>
          <p:nvPr/>
        </p:nvSpPr>
        <p:spPr bwMode="auto">
          <a:xfrm>
            <a:off x="7834809" y="3509169"/>
            <a:ext cx="79375"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35" name="Oval 136">
            <a:extLst>
              <a:ext uri="{FF2B5EF4-FFF2-40B4-BE49-F238E27FC236}">
                <a16:creationId xmlns:a16="http://schemas.microsoft.com/office/drawing/2014/main" id="{DE1AA25D-6B47-4451-9A40-406FA37DF2FD}"/>
              </a:ext>
            </a:extLst>
          </p:cNvPr>
          <p:cNvSpPr>
            <a:spLocks noChangeArrowheads="1"/>
          </p:cNvSpPr>
          <p:nvPr/>
        </p:nvSpPr>
        <p:spPr bwMode="auto">
          <a:xfrm>
            <a:off x="7974509" y="3479007"/>
            <a:ext cx="79375"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36" name="Oval 137">
            <a:extLst>
              <a:ext uri="{FF2B5EF4-FFF2-40B4-BE49-F238E27FC236}">
                <a16:creationId xmlns:a16="http://schemas.microsoft.com/office/drawing/2014/main" id="{03B6890A-C596-4E6E-9174-4FC568C389B3}"/>
              </a:ext>
            </a:extLst>
          </p:cNvPr>
          <p:cNvSpPr>
            <a:spLocks noChangeArrowheads="1"/>
          </p:cNvSpPr>
          <p:nvPr/>
        </p:nvSpPr>
        <p:spPr bwMode="auto">
          <a:xfrm>
            <a:off x="8107859" y="3410744"/>
            <a:ext cx="77787"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37" name="Oval 138">
            <a:extLst>
              <a:ext uri="{FF2B5EF4-FFF2-40B4-BE49-F238E27FC236}">
                <a16:creationId xmlns:a16="http://schemas.microsoft.com/office/drawing/2014/main" id="{F7EE4CFD-7CC5-41B4-A20B-8E05BD927167}"/>
              </a:ext>
            </a:extLst>
          </p:cNvPr>
          <p:cNvSpPr>
            <a:spLocks noChangeArrowheads="1"/>
          </p:cNvSpPr>
          <p:nvPr/>
        </p:nvSpPr>
        <p:spPr bwMode="auto">
          <a:xfrm>
            <a:off x="7999909" y="3601244"/>
            <a:ext cx="77787"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38" name="Oval 139">
            <a:extLst>
              <a:ext uri="{FF2B5EF4-FFF2-40B4-BE49-F238E27FC236}">
                <a16:creationId xmlns:a16="http://schemas.microsoft.com/office/drawing/2014/main" id="{2CF26628-EA73-4A04-81BA-0BB3A11184C2}"/>
              </a:ext>
            </a:extLst>
          </p:cNvPr>
          <p:cNvSpPr>
            <a:spLocks noChangeArrowheads="1"/>
          </p:cNvSpPr>
          <p:nvPr/>
        </p:nvSpPr>
        <p:spPr bwMode="auto">
          <a:xfrm>
            <a:off x="7874496" y="3631407"/>
            <a:ext cx="79375"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39" name="Oval 140">
            <a:extLst>
              <a:ext uri="{FF2B5EF4-FFF2-40B4-BE49-F238E27FC236}">
                <a16:creationId xmlns:a16="http://schemas.microsoft.com/office/drawing/2014/main" id="{D25FACAB-0BAC-4122-B51C-96846FDCC61C}"/>
              </a:ext>
            </a:extLst>
          </p:cNvPr>
          <p:cNvSpPr>
            <a:spLocks noChangeArrowheads="1"/>
          </p:cNvSpPr>
          <p:nvPr/>
        </p:nvSpPr>
        <p:spPr bwMode="auto">
          <a:xfrm>
            <a:off x="8153896" y="3561557"/>
            <a:ext cx="77788"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40" name="Oval 141">
            <a:extLst>
              <a:ext uri="{FF2B5EF4-FFF2-40B4-BE49-F238E27FC236}">
                <a16:creationId xmlns:a16="http://schemas.microsoft.com/office/drawing/2014/main" id="{3433D2BA-B9FF-46C7-B6F6-BCD38963210A}"/>
              </a:ext>
            </a:extLst>
          </p:cNvPr>
          <p:cNvSpPr>
            <a:spLocks noChangeArrowheads="1"/>
          </p:cNvSpPr>
          <p:nvPr/>
        </p:nvSpPr>
        <p:spPr bwMode="auto">
          <a:xfrm>
            <a:off x="7171234" y="2810669"/>
            <a:ext cx="79375"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41" name="Oval 142">
            <a:extLst>
              <a:ext uri="{FF2B5EF4-FFF2-40B4-BE49-F238E27FC236}">
                <a16:creationId xmlns:a16="http://schemas.microsoft.com/office/drawing/2014/main" id="{F00E875A-EDA1-4243-8E58-FD9186CE058D}"/>
              </a:ext>
            </a:extLst>
          </p:cNvPr>
          <p:cNvSpPr>
            <a:spLocks noChangeArrowheads="1"/>
          </p:cNvSpPr>
          <p:nvPr/>
        </p:nvSpPr>
        <p:spPr bwMode="auto">
          <a:xfrm>
            <a:off x="7014071" y="2839244"/>
            <a:ext cx="79375"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42" name="Oval 143">
            <a:extLst>
              <a:ext uri="{FF2B5EF4-FFF2-40B4-BE49-F238E27FC236}">
                <a16:creationId xmlns:a16="http://schemas.microsoft.com/office/drawing/2014/main" id="{5A953F8A-486F-47D7-930D-3B5464F58008}"/>
              </a:ext>
            </a:extLst>
          </p:cNvPr>
          <p:cNvSpPr>
            <a:spLocks noChangeArrowheads="1"/>
          </p:cNvSpPr>
          <p:nvPr/>
        </p:nvSpPr>
        <p:spPr bwMode="auto">
          <a:xfrm>
            <a:off x="6817221" y="2915444"/>
            <a:ext cx="77788"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43" name="Oval 144">
            <a:extLst>
              <a:ext uri="{FF2B5EF4-FFF2-40B4-BE49-F238E27FC236}">
                <a16:creationId xmlns:a16="http://schemas.microsoft.com/office/drawing/2014/main" id="{95DE5EA3-683A-4362-BB11-ECB522FC3BF8}"/>
              </a:ext>
            </a:extLst>
          </p:cNvPr>
          <p:cNvSpPr>
            <a:spLocks noChangeArrowheads="1"/>
          </p:cNvSpPr>
          <p:nvPr/>
        </p:nvSpPr>
        <p:spPr bwMode="auto">
          <a:xfrm>
            <a:off x="6934696" y="2991644"/>
            <a:ext cx="79375"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44" name="Oval 145">
            <a:extLst>
              <a:ext uri="{FF2B5EF4-FFF2-40B4-BE49-F238E27FC236}">
                <a16:creationId xmlns:a16="http://schemas.microsoft.com/office/drawing/2014/main" id="{25ACFE3E-0C7E-462B-925C-9C880FB0E0E0}"/>
              </a:ext>
            </a:extLst>
          </p:cNvPr>
          <p:cNvSpPr>
            <a:spLocks noChangeArrowheads="1"/>
          </p:cNvSpPr>
          <p:nvPr/>
        </p:nvSpPr>
        <p:spPr bwMode="auto">
          <a:xfrm>
            <a:off x="7131546" y="2953544"/>
            <a:ext cx="79375"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45" name="Oval 146">
            <a:extLst>
              <a:ext uri="{FF2B5EF4-FFF2-40B4-BE49-F238E27FC236}">
                <a16:creationId xmlns:a16="http://schemas.microsoft.com/office/drawing/2014/main" id="{BDA3BA6A-A7E9-43BA-A12B-B976A518BC8C}"/>
              </a:ext>
            </a:extLst>
          </p:cNvPr>
          <p:cNvSpPr>
            <a:spLocks noChangeArrowheads="1"/>
          </p:cNvSpPr>
          <p:nvPr/>
        </p:nvSpPr>
        <p:spPr bwMode="auto">
          <a:xfrm>
            <a:off x="7290296" y="2877344"/>
            <a:ext cx="77788"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46" name="Oval 147">
            <a:extLst>
              <a:ext uri="{FF2B5EF4-FFF2-40B4-BE49-F238E27FC236}">
                <a16:creationId xmlns:a16="http://schemas.microsoft.com/office/drawing/2014/main" id="{63BA5AE7-670F-4CE9-A1F3-69D3108AE974}"/>
              </a:ext>
            </a:extLst>
          </p:cNvPr>
          <p:cNvSpPr>
            <a:spLocks noChangeArrowheads="1"/>
          </p:cNvSpPr>
          <p:nvPr/>
        </p:nvSpPr>
        <p:spPr bwMode="auto">
          <a:xfrm>
            <a:off x="7131546" y="3067844"/>
            <a:ext cx="79375"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47" name="Oval 148">
            <a:extLst>
              <a:ext uri="{FF2B5EF4-FFF2-40B4-BE49-F238E27FC236}">
                <a16:creationId xmlns:a16="http://schemas.microsoft.com/office/drawing/2014/main" id="{4BAD1DA9-25D3-4AE6-B100-825B99C03795}"/>
              </a:ext>
            </a:extLst>
          </p:cNvPr>
          <p:cNvSpPr>
            <a:spLocks noChangeArrowheads="1"/>
          </p:cNvSpPr>
          <p:nvPr/>
        </p:nvSpPr>
        <p:spPr bwMode="auto">
          <a:xfrm>
            <a:off x="6974384" y="3105944"/>
            <a:ext cx="79375"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48" name="Oval 149">
            <a:extLst>
              <a:ext uri="{FF2B5EF4-FFF2-40B4-BE49-F238E27FC236}">
                <a16:creationId xmlns:a16="http://schemas.microsoft.com/office/drawing/2014/main" id="{E74E0398-1876-4A73-B9E0-A62EF3B4377B}"/>
              </a:ext>
            </a:extLst>
          </p:cNvPr>
          <p:cNvSpPr>
            <a:spLocks noChangeArrowheads="1"/>
          </p:cNvSpPr>
          <p:nvPr/>
        </p:nvSpPr>
        <p:spPr bwMode="auto">
          <a:xfrm>
            <a:off x="7368084" y="3067844"/>
            <a:ext cx="79375"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49" name="Oval 150">
            <a:extLst>
              <a:ext uri="{FF2B5EF4-FFF2-40B4-BE49-F238E27FC236}">
                <a16:creationId xmlns:a16="http://schemas.microsoft.com/office/drawing/2014/main" id="{82D772D3-0371-4AE3-BE00-F8E8EEC31E5D}"/>
              </a:ext>
            </a:extLst>
          </p:cNvPr>
          <p:cNvSpPr>
            <a:spLocks noChangeArrowheads="1"/>
          </p:cNvSpPr>
          <p:nvPr/>
        </p:nvSpPr>
        <p:spPr bwMode="auto">
          <a:xfrm>
            <a:off x="7501434" y="3228182"/>
            <a:ext cx="79375"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50" name="Oval 151">
            <a:extLst>
              <a:ext uri="{FF2B5EF4-FFF2-40B4-BE49-F238E27FC236}">
                <a16:creationId xmlns:a16="http://schemas.microsoft.com/office/drawing/2014/main" id="{3D02AF94-5104-43D4-9D5B-B63C8992E93B}"/>
              </a:ext>
            </a:extLst>
          </p:cNvPr>
          <p:cNvSpPr>
            <a:spLocks noChangeArrowheads="1"/>
          </p:cNvSpPr>
          <p:nvPr/>
        </p:nvSpPr>
        <p:spPr bwMode="auto">
          <a:xfrm>
            <a:off x="7596684" y="3326607"/>
            <a:ext cx="79375"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51" name="Oval 152">
            <a:extLst>
              <a:ext uri="{FF2B5EF4-FFF2-40B4-BE49-F238E27FC236}">
                <a16:creationId xmlns:a16="http://schemas.microsoft.com/office/drawing/2014/main" id="{771CC417-7BB4-492D-82D9-DF3F9A5C3F33}"/>
              </a:ext>
            </a:extLst>
          </p:cNvPr>
          <p:cNvSpPr>
            <a:spLocks noChangeArrowheads="1"/>
          </p:cNvSpPr>
          <p:nvPr/>
        </p:nvSpPr>
        <p:spPr bwMode="auto">
          <a:xfrm>
            <a:off x="7368084" y="3182144"/>
            <a:ext cx="79375"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52" name="Oval 153">
            <a:extLst>
              <a:ext uri="{FF2B5EF4-FFF2-40B4-BE49-F238E27FC236}">
                <a16:creationId xmlns:a16="http://schemas.microsoft.com/office/drawing/2014/main" id="{54631F4A-F617-4A6F-B744-A639834B4FC8}"/>
              </a:ext>
            </a:extLst>
          </p:cNvPr>
          <p:cNvSpPr>
            <a:spLocks noChangeArrowheads="1"/>
          </p:cNvSpPr>
          <p:nvPr/>
        </p:nvSpPr>
        <p:spPr bwMode="auto">
          <a:xfrm>
            <a:off x="7236321" y="3029744"/>
            <a:ext cx="77788"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53" name="Oval 154">
            <a:extLst>
              <a:ext uri="{FF2B5EF4-FFF2-40B4-BE49-F238E27FC236}">
                <a16:creationId xmlns:a16="http://schemas.microsoft.com/office/drawing/2014/main" id="{6026EE0C-8126-43A3-86C7-660213EB454B}"/>
              </a:ext>
            </a:extLst>
          </p:cNvPr>
          <p:cNvSpPr>
            <a:spLocks noChangeArrowheads="1"/>
          </p:cNvSpPr>
          <p:nvPr/>
        </p:nvSpPr>
        <p:spPr bwMode="auto">
          <a:xfrm>
            <a:off x="7052171" y="2999582"/>
            <a:ext cx="77788"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54" name="Oval 155">
            <a:extLst>
              <a:ext uri="{FF2B5EF4-FFF2-40B4-BE49-F238E27FC236}">
                <a16:creationId xmlns:a16="http://schemas.microsoft.com/office/drawing/2014/main" id="{C8276A08-AF43-4E1D-BAC1-39A7D23F469C}"/>
              </a:ext>
            </a:extLst>
          </p:cNvPr>
          <p:cNvSpPr>
            <a:spLocks noChangeArrowheads="1"/>
          </p:cNvSpPr>
          <p:nvPr/>
        </p:nvSpPr>
        <p:spPr bwMode="auto">
          <a:xfrm>
            <a:off x="6853734" y="3083719"/>
            <a:ext cx="77787"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55" name="Oval 156">
            <a:extLst>
              <a:ext uri="{FF2B5EF4-FFF2-40B4-BE49-F238E27FC236}">
                <a16:creationId xmlns:a16="http://schemas.microsoft.com/office/drawing/2014/main" id="{D48335AB-4A82-456B-9637-DC4135C671C5}"/>
              </a:ext>
            </a:extLst>
          </p:cNvPr>
          <p:cNvSpPr>
            <a:spLocks noChangeArrowheads="1"/>
          </p:cNvSpPr>
          <p:nvPr/>
        </p:nvSpPr>
        <p:spPr bwMode="auto">
          <a:xfrm>
            <a:off x="6723559" y="3034507"/>
            <a:ext cx="77787"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56" name="Oval 157">
            <a:extLst>
              <a:ext uri="{FF2B5EF4-FFF2-40B4-BE49-F238E27FC236}">
                <a16:creationId xmlns:a16="http://schemas.microsoft.com/office/drawing/2014/main" id="{3E9670E5-3EC0-433F-B6B1-9482EFDCFD2C}"/>
              </a:ext>
            </a:extLst>
          </p:cNvPr>
          <p:cNvSpPr>
            <a:spLocks noChangeArrowheads="1"/>
          </p:cNvSpPr>
          <p:nvPr/>
        </p:nvSpPr>
        <p:spPr bwMode="auto">
          <a:xfrm>
            <a:off x="6618784" y="3107532"/>
            <a:ext cx="77787"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57" name="Oval 158">
            <a:extLst>
              <a:ext uri="{FF2B5EF4-FFF2-40B4-BE49-F238E27FC236}">
                <a16:creationId xmlns:a16="http://schemas.microsoft.com/office/drawing/2014/main" id="{528985C6-D44B-436B-BC15-724A57FBD5F3}"/>
              </a:ext>
            </a:extLst>
          </p:cNvPr>
          <p:cNvSpPr>
            <a:spLocks noChangeArrowheads="1"/>
          </p:cNvSpPr>
          <p:nvPr/>
        </p:nvSpPr>
        <p:spPr bwMode="auto">
          <a:xfrm>
            <a:off x="8492034" y="3226594"/>
            <a:ext cx="77787"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58" name="Oval 159">
            <a:extLst>
              <a:ext uri="{FF2B5EF4-FFF2-40B4-BE49-F238E27FC236}">
                <a16:creationId xmlns:a16="http://schemas.microsoft.com/office/drawing/2014/main" id="{E33ED7FC-9D34-48E3-A1AC-51B97E6B39BB}"/>
              </a:ext>
            </a:extLst>
          </p:cNvPr>
          <p:cNvSpPr>
            <a:spLocks noChangeArrowheads="1"/>
          </p:cNvSpPr>
          <p:nvPr/>
        </p:nvSpPr>
        <p:spPr bwMode="auto">
          <a:xfrm>
            <a:off x="8334871" y="3302794"/>
            <a:ext cx="77788"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59" name="Oval 160">
            <a:extLst>
              <a:ext uri="{FF2B5EF4-FFF2-40B4-BE49-F238E27FC236}">
                <a16:creationId xmlns:a16="http://schemas.microsoft.com/office/drawing/2014/main" id="{3898A6D7-E36C-4E70-ABD8-7E8C492A71A7}"/>
              </a:ext>
            </a:extLst>
          </p:cNvPr>
          <p:cNvSpPr>
            <a:spLocks noChangeArrowheads="1"/>
          </p:cNvSpPr>
          <p:nvPr/>
        </p:nvSpPr>
        <p:spPr bwMode="auto">
          <a:xfrm>
            <a:off x="8255496" y="3455194"/>
            <a:ext cx="79375"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60" name="Oval 161">
            <a:extLst>
              <a:ext uri="{FF2B5EF4-FFF2-40B4-BE49-F238E27FC236}">
                <a16:creationId xmlns:a16="http://schemas.microsoft.com/office/drawing/2014/main" id="{A9BE0EB0-C15E-4B9F-A780-740537840C42}"/>
              </a:ext>
            </a:extLst>
          </p:cNvPr>
          <p:cNvSpPr>
            <a:spLocks noChangeArrowheads="1"/>
          </p:cNvSpPr>
          <p:nvPr/>
        </p:nvSpPr>
        <p:spPr bwMode="auto">
          <a:xfrm>
            <a:off x="8426946" y="3409157"/>
            <a:ext cx="79375"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61" name="Oval 162">
            <a:extLst>
              <a:ext uri="{FF2B5EF4-FFF2-40B4-BE49-F238E27FC236}">
                <a16:creationId xmlns:a16="http://schemas.microsoft.com/office/drawing/2014/main" id="{7E60F37E-B3C1-42A2-A0A9-2A9034B9A1F3}"/>
              </a:ext>
            </a:extLst>
          </p:cNvPr>
          <p:cNvSpPr>
            <a:spLocks noChangeArrowheads="1"/>
          </p:cNvSpPr>
          <p:nvPr/>
        </p:nvSpPr>
        <p:spPr bwMode="auto">
          <a:xfrm>
            <a:off x="8560296" y="3340894"/>
            <a:ext cx="79375"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62" name="Oval 163">
            <a:extLst>
              <a:ext uri="{FF2B5EF4-FFF2-40B4-BE49-F238E27FC236}">
                <a16:creationId xmlns:a16="http://schemas.microsoft.com/office/drawing/2014/main" id="{C61067C3-0C1D-4FE7-B7B8-40A03940BC97}"/>
              </a:ext>
            </a:extLst>
          </p:cNvPr>
          <p:cNvSpPr>
            <a:spLocks noChangeArrowheads="1"/>
          </p:cNvSpPr>
          <p:nvPr/>
        </p:nvSpPr>
        <p:spPr bwMode="auto">
          <a:xfrm>
            <a:off x="8452346" y="3531394"/>
            <a:ext cx="79375"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63" name="Oval 164">
            <a:extLst>
              <a:ext uri="{FF2B5EF4-FFF2-40B4-BE49-F238E27FC236}">
                <a16:creationId xmlns:a16="http://schemas.microsoft.com/office/drawing/2014/main" id="{0B8645D0-5856-4959-9EE1-1FDFCFE29D19}"/>
              </a:ext>
            </a:extLst>
          </p:cNvPr>
          <p:cNvSpPr>
            <a:spLocks noChangeArrowheads="1"/>
          </p:cNvSpPr>
          <p:nvPr/>
        </p:nvSpPr>
        <p:spPr bwMode="auto">
          <a:xfrm>
            <a:off x="8295184" y="3569494"/>
            <a:ext cx="77787"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64" name="Oval 165">
            <a:extLst>
              <a:ext uri="{FF2B5EF4-FFF2-40B4-BE49-F238E27FC236}">
                <a16:creationId xmlns:a16="http://schemas.microsoft.com/office/drawing/2014/main" id="{C66F9C44-AF3E-4883-B4F5-13FF0747E393}"/>
              </a:ext>
            </a:extLst>
          </p:cNvPr>
          <p:cNvSpPr>
            <a:spLocks noChangeArrowheads="1"/>
          </p:cNvSpPr>
          <p:nvPr/>
        </p:nvSpPr>
        <p:spPr bwMode="auto">
          <a:xfrm>
            <a:off x="8606334" y="3491707"/>
            <a:ext cx="79375"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65" name="Text Box 166">
            <a:extLst>
              <a:ext uri="{FF2B5EF4-FFF2-40B4-BE49-F238E27FC236}">
                <a16:creationId xmlns:a16="http://schemas.microsoft.com/office/drawing/2014/main" id="{A6EC8317-F963-43B4-9E6C-6B6C22D2ED17}"/>
              </a:ext>
            </a:extLst>
          </p:cNvPr>
          <p:cNvSpPr txBox="1">
            <a:spLocks noChangeArrowheads="1"/>
          </p:cNvSpPr>
          <p:nvPr/>
        </p:nvSpPr>
        <p:spPr bwMode="auto">
          <a:xfrm>
            <a:off x="6172696" y="4247357"/>
            <a:ext cx="2747963"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spcBef>
                <a:spcPct val="50000"/>
              </a:spcBef>
            </a:pPr>
            <a:r>
              <a:rPr lang="en-US" altLang="zh-CN" dirty="0">
                <a:latin typeface="Calibri" panose="020F0502020204030204" pitchFamily="34" charset="0"/>
                <a:cs typeface="Calibri" panose="020F0502020204030204" pitchFamily="34" charset="0"/>
              </a:rPr>
              <a:t>Three clusters:</a:t>
            </a:r>
          </a:p>
          <a:p>
            <a:pPr>
              <a:spcBef>
                <a:spcPct val="50000"/>
              </a:spcBef>
            </a:pPr>
            <a:r>
              <a:rPr lang="en-US" altLang="zh-CN" dirty="0">
                <a:latin typeface="Calibri" panose="020F0502020204030204" pitchFamily="34" charset="0"/>
                <a:cs typeface="Calibri" panose="020F0502020204030204" pitchFamily="34" charset="0"/>
              </a:rPr>
              <a:t>The yellow points got wrongly merged with the red ones, as opposed to the green one.</a:t>
            </a:r>
          </a:p>
        </p:txBody>
      </p:sp>
      <p:sp>
        <p:nvSpPr>
          <p:cNvPr id="166" name="Text Box 8">
            <a:extLst>
              <a:ext uri="{FF2B5EF4-FFF2-40B4-BE49-F238E27FC236}">
                <a16:creationId xmlns:a16="http://schemas.microsoft.com/office/drawing/2014/main" id="{9E5D128A-439A-4A05-8FE4-BDBAF25D57AA}"/>
              </a:ext>
            </a:extLst>
          </p:cNvPr>
          <p:cNvSpPr txBox="1">
            <a:spLocks noChangeArrowheads="1"/>
          </p:cNvSpPr>
          <p:nvPr/>
        </p:nvSpPr>
        <p:spPr bwMode="auto">
          <a:xfrm>
            <a:off x="325934" y="5074444"/>
            <a:ext cx="6324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CN" altLang="en-US" sz="2400" dirty="0">
                <a:solidFill>
                  <a:srgbClr val="0000FF"/>
                </a:solidFill>
                <a:latin typeface="Calibri" pitchFamily="34" charset="0"/>
                <a:ea typeface="+mn-ea"/>
                <a:cs typeface="Calibri" pitchFamily="34" charset="0"/>
              </a:rPr>
              <a:t>缺点：</a:t>
            </a:r>
            <a:r>
              <a:rPr lang="en-US" altLang="zh-CN" sz="2400" dirty="0">
                <a:solidFill>
                  <a:srgbClr val="0000FF"/>
                </a:solidFill>
                <a:latin typeface="Calibri" pitchFamily="34" charset="0"/>
                <a:ea typeface="+mn-ea"/>
                <a:cs typeface="Calibri" pitchFamily="34" charset="0"/>
              </a:rPr>
              <a:t>Sensitive to noise and outliers</a:t>
            </a:r>
          </a:p>
        </p:txBody>
      </p:sp>
    </p:spTree>
    <p:extLst>
      <p:ext uri="{BB962C8B-B14F-4D97-AF65-F5344CB8AC3E}">
        <p14:creationId xmlns:p14="http://schemas.microsoft.com/office/powerpoint/2010/main" val="2470728787"/>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p:cTn id="13" dur="500" fill="hold"/>
                                        <p:tgtEl>
                                          <p:spTgt spid="59"/>
                                        </p:tgtEl>
                                        <p:attrNameLst>
                                          <p:attrName>ppt_w</p:attrName>
                                        </p:attrNameLst>
                                      </p:cBhvr>
                                      <p:tavLst>
                                        <p:tav tm="0">
                                          <p:val>
                                            <p:fltVal val="0"/>
                                          </p:val>
                                        </p:tav>
                                        <p:tav tm="100000">
                                          <p:val>
                                            <p:strVal val="#ppt_w"/>
                                          </p:val>
                                        </p:tav>
                                      </p:tavLst>
                                    </p:anim>
                                    <p:anim calcmode="lin" valueType="num">
                                      <p:cBhvr>
                                        <p:cTn id="14" dur="500" fill="hold"/>
                                        <p:tgtEl>
                                          <p:spTgt spid="59"/>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6.4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层次方法</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矩形 10">
            <a:extLst>
              <a:ext uri="{FF2B5EF4-FFF2-40B4-BE49-F238E27FC236}">
                <a16:creationId xmlns:a16="http://schemas.microsoft.com/office/drawing/2014/main" id="{10CFD839-AD52-41C3-9EF9-438045F00C40}"/>
              </a:ext>
            </a:extLst>
          </p:cNvPr>
          <p:cNvSpPr>
            <a:spLocks noChangeArrowheads="1"/>
          </p:cNvSpPr>
          <p:nvPr/>
        </p:nvSpPr>
        <p:spPr bwMode="auto">
          <a:xfrm>
            <a:off x="585912" y="1078706"/>
            <a:ext cx="38465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buFont typeface="Wingdings" panose="05000000000000000000" pitchFamily="2" charset="2"/>
              <a:buChar char="n"/>
            </a:pPr>
            <a:r>
              <a:rPr lang="zh-CN" altLang="en-US" sz="2800" dirty="0">
                <a:solidFill>
                  <a:srgbClr val="FF0000"/>
                </a:solidFill>
                <a:latin typeface="Calibri" panose="020F0502020204030204" pitchFamily="34" charset="0"/>
                <a:ea typeface="黑体" panose="02010609060101010101" pitchFamily="49" charset="-122"/>
                <a:cs typeface="Calibri" panose="020F0502020204030204" pitchFamily="34" charset="0"/>
              </a:rPr>
              <a:t>例子 </a:t>
            </a:r>
            <a:r>
              <a:rPr lang="en-US" altLang="zh-CN" sz="2800" dirty="0">
                <a:solidFill>
                  <a:srgbClr val="FF0000"/>
                </a:solidFill>
                <a:latin typeface="Calibri" panose="020F0502020204030204" pitchFamily="34" charset="0"/>
                <a:ea typeface="黑体" panose="02010609060101010101" pitchFamily="49" charset="-122"/>
                <a:cs typeface="Calibri" panose="020F0502020204030204" pitchFamily="34" charset="0"/>
              </a:rPr>
              <a:t>- Complete Link </a:t>
            </a:r>
            <a:endParaRPr lang="zh-CN" altLang="en-US" sz="2800" dirty="0">
              <a:solidFill>
                <a:srgbClr val="FF0000"/>
              </a:solidFill>
              <a:latin typeface="Calibri" panose="020F0502020204030204" pitchFamily="34" charset="0"/>
              <a:ea typeface="黑体" panose="02010609060101010101" pitchFamily="49" charset="-122"/>
              <a:cs typeface="Calibri" panose="020F0502020204030204" pitchFamily="34" charset="0"/>
            </a:endParaRPr>
          </a:p>
        </p:txBody>
      </p:sp>
      <p:pic>
        <p:nvPicPr>
          <p:cNvPr id="4" name="Picture 3">
            <a:extLst>
              <a:ext uri="{FF2B5EF4-FFF2-40B4-BE49-F238E27FC236}">
                <a16:creationId xmlns:a16="http://schemas.microsoft.com/office/drawing/2014/main" id="{C8F9E81C-856E-4CD5-930F-2CA006125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981993"/>
            <a:ext cx="3905250" cy="289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4">
            <a:extLst>
              <a:ext uri="{FF2B5EF4-FFF2-40B4-BE49-F238E27FC236}">
                <a16:creationId xmlns:a16="http://schemas.microsoft.com/office/drawing/2014/main" id="{9C6EDBCC-5A41-4CA5-BCAF-205F00C07781}"/>
              </a:ext>
            </a:extLst>
          </p:cNvPr>
          <p:cNvSpPr txBox="1">
            <a:spLocks noChangeArrowheads="1"/>
          </p:cNvSpPr>
          <p:nvPr/>
        </p:nvSpPr>
        <p:spPr bwMode="auto">
          <a:xfrm>
            <a:off x="1060574" y="5055393"/>
            <a:ext cx="2895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spcBef>
                <a:spcPct val="50000"/>
              </a:spcBef>
            </a:pPr>
            <a:r>
              <a:rPr lang="en-US" altLang="zh-CN">
                <a:latin typeface="Calibri" panose="020F0502020204030204" pitchFamily="34" charset="0"/>
                <a:cs typeface="Calibri" panose="020F0502020204030204" pitchFamily="34" charset="0"/>
              </a:rPr>
              <a:t>Original Points</a:t>
            </a:r>
          </a:p>
        </p:txBody>
      </p:sp>
      <p:grpSp>
        <p:nvGrpSpPr>
          <p:cNvPr id="6" name="Group 5">
            <a:extLst>
              <a:ext uri="{FF2B5EF4-FFF2-40B4-BE49-F238E27FC236}">
                <a16:creationId xmlns:a16="http://schemas.microsoft.com/office/drawing/2014/main" id="{6B930037-083A-46FA-81B6-B77B260BB197}"/>
              </a:ext>
            </a:extLst>
          </p:cNvPr>
          <p:cNvGrpSpPr>
            <a:grpSpLocks/>
          </p:cNvGrpSpPr>
          <p:nvPr/>
        </p:nvGrpSpPr>
        <p:grpSpPr bwMode="auto">
          <a:xfrm>
            <a:off x="4432424" y="1981993"/>
            <a:ext cx="4043363" cy="3413125"/>
            <a:chOff x="2783" y="864"/>
            <a:chExt cx="2689" cy="2378"/>
          </a:xfrm>
        </p:grpSpPr>
        <p:pic>
          <p:nvPicPr>
            <p:cNvPr id="7" name="Picture 6">
              <a:extLst>
                <a:ext uri="{FF2B5EF4-FFF2-40B4-BE49-F238E27FC236}">
                  <a16:creationId xmlns:a16="http://schemas.microsoft.com/office/drawing/2014/main" id="{47AA02C4-2678-4D71-AE09-C57CCDAE18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3" y="864"/>
              <a:ext cx="2689" cy="2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7">
              <a:extLst>
                <a:ext uri="{FF2B5EF4-FFF2-40B4-BE49-F238E27FC236}">
                  <a16:creationId xmlns:a16="http://schemas.microsoft.com/office/drawing/2014/main" id="{2ECF28C1-78FD-4511-9012-2224F762F19A}"/>
                </a:ext>
              </a:extLst>
            </p:cNvPr>
            <p:cNvSpPr txBox="1">
              <a:spLocks noChangeArrowheads="1"/>
            </p:cNvSpPr>
            <p:nvPr/>
          </p:nvSpPr>
          <p:spPr bwMode="auto">
            <a:xfrm>
              <a:off x="3263" y="2985"/>
              <a:ext cx="1824"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spcBef>
                  <a:spcPct val="50000"/>
                </a:spcBef>
              </a:pPr>
              <a:r>
                <a:rPr lang="en-US" altLang="zh-CN" dirty="0">
                  <a:latin typeface="Calibri" panose="020F0502020204030204" pitchFamily="34" charset="0"/>
                  <a:cs typeface="Calibri" panose="020F0502020204030204" pitchFamily="34" charset="0"/>
                </a:rPr>
                <a:t>Two Clusters</a:t>
              </a:r>
            </a:p>
          </p:txBody>
        </p:sp>
      </p:grpSp>
      <p:sp>
        <p:nvSpPr>
          <p:cNvPr id="9" name="Text Box 8">
            <a:extLst>
              <a:ext uri="{FF2B5EF4-FFF2-40B4-BE49-F238E27FC236}">
                <a16:creationId xmlns:a16="http://schemas.microsoft.com/office/drawing/2014/main" id="{B2651625-6D80-4E73-AFAB-190229DD77F3}"/>
              </a:ext>
            </a:extLst>
          </p:cNvPr>
          <p:cNvSpPr txBox="1">
            <a:spLocks noChangeArrowheads="1"/>
          </p:cNvSpPr>
          <p:nvPr/>
        </p:nvSpPr>
        <p:spPr bwMode="auto">
          <a:xfrm>
            <a:off x="1132012" y="5571331"/>
            <a:ext cx="6324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CN" altLang="en-US" sz="2000" b="0" dirty="0">
                <a:solidFill>
                  <a:srgbClr val="0000FF"/>
                </a:solidFill>
                <a:latin typeface="Calibri" pitchFamily="34" charset="0"/>
                <a:ea typeface="+mn-ea"/>
                <a:cs typeface="Calibri" pitchFamily="34" charset="0"/>
              </a:rPr>
              <a:t>缺点</a:t>
            </a:r>
            <a:r>
              <a:rPr lang="zh-CN" altLang="en-US" sz="2000" b="0" dirty="0">
                <a:solidFill>
                  <a:schemeClr val="tx1"/>
                </a:solidFill>
                <a:latin typeface="Calibri" pitchFamily="34" charset="0"/>
                <a:ea typeface="+mn-ea"/>
                <a:cs typeface="Calibri" pitchFamily="34" charset="0"/>
              </a:rPr>
              <a:t>： </a:t>
            </a:r>
            <a:r>
              <a:rPr lang="en-US" altLang="zh-CN" sz="2000" dirty="0">
                <a:solidFill>
                  <a:schemeClr val="tx1"/>
                </a:solidFill>
                <a:latin typeface="Calibri" pitchFamily="34" charset="0"/>
                <a:ea typeface="+mn-ea"/>
                <a:cs typeface="Calibri" pitchFamily="34" charset="0"/>
              </a:rPr>
              <a:t>Tends to break large clusters</a:t>
            </a:r>
          </a:p>
        </p:txBody>
      </p:sp>
    </p:spTree>
    <p:extLst>
      <p:ext uri="{BB962C8B-B14F-4D97-AF65-F5344CB8AC3E}">
        <p14:creationId xmlns:p14="http://schemas.microsoft.com/office/powerpoint/2010/main" val="3425667155"/>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6.4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层次方法</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F40F6183-DD4A-46EB-AF1F-A76D50FEE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01" y="1676053"/>
            <a:ext cx="3311525" cy="245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EC7FF1BC-8125-44E6-A3D0-75E7C2C252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0314" y="1780828"/>
            <a:ext cx="3978275"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3665FFCE-8691-4AEA-A032-B6D723118E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401" y="4173190"/>
            <a:ext cx="7186613"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10">
            <a:extLst>
              <a:ext uri="{FF2B5EF4-FFF2-40B4-BE49-F238E27FC236}">
                <a16:creationId xmlns:a16="http://schemas.microsoft.com/office/drawing/2014/main" id="{36833E55-E36D-40D0-9DC7-CD7D5D9BEF6D}"/>
              </a:ext>
            </a:extLst>
          </p:cNvPr>
          <p:cNvSpPr>
            <a:spLocks noChangeArrowheads="1"/>
          </p:cNvSpPr>
          <p:nvPr/>
        </p:nvSpPr>
        <p:spPr bwMode="auto">
          <a:xfrm>
            <a:off x="755576" y="980728"/>
            <a:ext cx="13668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buFont typeface="Wingdings" panose="05000000000000000000" pitchFamily="2" charset="2"/>
              <a:buChar char="n"/>
            </a:pPr>
            <a:r>
              <a:rPr lang="zh-CN" altLang="en-US" sz="2800" dirty="0">
                <a:solidFill>
                  <a:srgbClr val="FF0000"/>
                </a:solidFill>
                <a:latin typeface="黑体" panose="02010609060101010101" pitchFamily="49" charset="-122"/>
                <a:ea typeface="黑体" panose="02010609060101010101" pitchFamily="49" charset="-122"/>
              </a:rPr>
              <a:t>例子</a:t>
            </a:r>
          </a:p>
        </p:txBody>
      </p:sp>
    </p:spTree>
    <p:extLst>
      <p:ext uri="{BB962C8B-B14F-4D97-AF65-F5344CB8AC3E}">
        <p14:creationId xmlns:p14="http://schemas.microsoft.com/office/powerpoint/2010/main" val="932818095"/>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6.4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层次方法</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pic>
        <p:nvPicPr>
          <p:cNvPr id="3" name="Picture 3">
            <a:extLst>
              <a:ext uri="{FF2B5EF4-FFF2-40B4-BE49-F238E27FC236}">
                <a16:creationId xmlns:a16="http://schemas.microsoft.com/office/drawing/2014/main" id="{474B84E8-502B-4307-A8D8-976B57611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741" y="1784003"/>
            <a:ext cx="7777162" cy="426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2">
            <a:extLst>
              <a:ext uri="{FF2B5EF4-FFF2-40B4-BE49-F238E27FC236}">
                <a16:creationId xmlns:a16="http://schemas.microsoft.com/office/drawing/2014/main" id="{ABEAB91C-A72C-4216-AB83-33F390987121}"/>
              </a:ext>
            </a:extLst>
          </p:cNvPr>
          <p:cNvSpPr>
            <a:spLocks noChangeArrowheads="1"/>
          </p:cNvSpPr>
          <p:nvPr/>
        </p:nvSpPr>
        <p:spPr bwMode="auto">
          <a:xfrm>
            <a:off x="323528" y="980728"/>
            <a:ext cx="26812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buFont typeface="Wingdings" panose="05000000000000000000" pitchFamily="2" charset="2"/>
              <a:buChar char="n"/>
            </a:pPr>
            <a:r>
              <a:rPr lang="en-US" altLang="zh-CN" sz="2800" dirty="0">
                <a:solidFill>
                  <a:srgbClr val="FF0000"/>
                </a:solidFill>
                <a:latin typeface="Calibri" panose="020F0502020204030204" pitchFamily="34" charset="0"/>
                <a:cs typeface="Calibri" panose="020F0502020204030204" pitchFamily="34" charset="0"/>
              </a:rPr>
              <a:t>Single linkage</a:t>
            </a:r>
            <a:endParaRPr lang="zh-CN" altLang="en-US" sz="2800" dirty="0">
              <a:solidFill>
                <a:srgbClr val="FF0000"/>
              </a:solidFill>
            </a:endParaRPr>
          </a:p>
        </p:txBody>
      </p:sp>
    </p:spTree>
    <p:extLst>
      <p:ext uri="{BB962C8B-B14F-4D97-AF65-F5344CB8AC3E}">
        <p14:creationId xmlns:p14="http://schemas.microsoft.com/office/powerpoint/2010/main" val="2106489265"/>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6.1</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什么是聚类分析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难点</a:t>
            </a:r>
            <a:endPar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3">
            <a:extLst>
              <a:ext uri="{FF2B5EF4-FFF2-40B4-BE49-F238E27FC236}">
                <a16:creationId xmlns:a16="http://schemas.microsoft.com/office/drawing/2014/main" id="{453C307C-9F35-4B87-B63B-92B875D73866}"/>
              </a:ext>
            </a:extLst>
          </p:cNvPr>
          <p:cNvSpPr txBox="1">
            <a:spLocks noChangeArrowheads="1"/>
          </p:cNvSpPr>
          <p:nvPr/>
        </p:nvSpPr>
        <p:spPr bwMode="auto">
          <a:xfrm>
            <a:off x="251520" y="1104900"/>
            <a:ext cx="82296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eaLnBrk="1" hangingPunct="1">
              <a:lnSpc>
                <a:spcPct val="120000"/>
              </a:lnSpc>
              <a:buFont typeface="Wingdings" pitchFamily="2" charset="2"/>
              <a:buChar char="n"/>
              <a:defRPr/>
            </a:pPr>
            <a:r>
              <a:rPr lang="en-US" altLang="zh-CN" sz="2800" dirty="0">
                <a:solidFill>
                  <a:srgbClr val="0070C0"/>
                </a:solidFill>
                <a:latin typeface="Calibri" pitchFamily="34" charset="0"/>
                <a:ea typeface="宋体" pitchFamily="2" charset="-122"/>
                <a:cs typeface="Calibri" pitchFamily="34" charset="0"/>
              </a:rPr>
              <a:t>Consider N data points to be split into “c” groups (clusters). The number of possible splits (partitions) is described as </a:t>
            </a:r>
          </a:p>
          <a:p>
            <a:pPr marL="0" indent="0" eaLnBrk="1" hangingPunct="1">
              <a:lnSpc>
                <a:spcPct val="120000"/>
              </a:lnSpc>
              <a:buFont typeface="Wingdings" pitchFamily="2" charset="2"/>
              <a:buNone/>
              <a:defRPr/>
            </a:pPr>
            <a:r>
              <a:rPr lang="en-US" altLang="zh-CN" sz="2800" dirty="0">
                <a:solidFill>
                  <a:schemeClr val="tx2"/>
                </a:solidFill>
                <a:latin typeface="Calibri" pitchFamily="34" charset="0"/>
                <a:ea typeface="宋体" pitchFamily="2" charset="-122"/>
                <a:cs typeface="Calibri" pitchFamily="34" charset="0"/>
              </a:rPr>
              <a:t> </a:t>
            </a:r>
            <a:endParaRPr lang="en-US" altLang="zh-CN" sz="2800" dirty="0">
              <a:solidFill>
                <a:srgbClr val="0000CC"/>
              </a:solidFill>
              <a:latin typeface="Calibri" pitchFamily="34" charset="0"/>
              <a:ea typeface="宋体" pitchFamily="2" charset="-122"/>
              <a:cs typeface="Calibri" pitchFamily="34" charset="0"/>
            </a:endParaRPr>
          </a:p>
          <a:p>
            <a:pPr eaLnBrk="1" hangingPunct="1">
              <a:lnSpc>
                <a:spcPct val="120000"/>
              </a:lnSpc>
              <a:buFont typeface="Wingdings" pitchFamily="2" charset="2"/>
              <a:buChar char="n"/>
              <a:defRPr/>
            </a:pPr>
            <a:endParaRPr lang="en-US" altLang="zh-CN" sz="2800" dirty="0">
              <a:latin typeface="Calibri" pitchFamily="34" charset="0"/>
              <a:ea typeface="宋体" pitchFamily="2" charset="-122"/>
              <a:cs typeface="Calibri" pitchFamily="34" charset="0"/>
            </a:endParaRPr>
          </a:p>
          <a:p>
            <a:pPr eaLnBrk="1" hangingPunct="1">
              <a:lnSpc>
                <a:spcPct val="120000"/>
              </a:lnSpc>
              <a:buFont typeface="Wingdings" pitchFamily="2" charset="2"/>
              <a:buChar char="n"/>
              <a:defRPr/>
            </a:pPr>
            <a:r>
              <a:rPr lang="en-US" altLang="zh-CN" sz="2800" dirty="0">
                <a:solidFill>
                  <a:srgbClr val="0070C0"/>
                </a:solidFill>
                <a:latin typeface="Calibri" pitchFamily="34" charset="0"/>
                <a:ea typeface="宋体" pitchFamily="2" charset="-122"/>
                <a:cs typeface="Calibri" pitchFamily="34" charset="0"/>
              </a:rPr>
              <a:t>Even for a small problem of N =100 and c =5 we end up with 10</a:t>
            </a:r>
            <a:r>
              <a:rPr lang="en-US" altLang="zh-CN" sz="2800" baseline="30000" dirty="0">
                <a:solidFill>
                  <a:srgbClr val="0070C0"/>
                </a:solidFill>
                <a:latin typeface="Calibri" pitchFamily="34" charset="0"/>
                <a:ea typeface="宋体" pitchFamily="2" charset="-122"/>
                <a:cs typeface="Calibri" pitchFamily="34" charset="0"/>
              </a:rPr>
              <a:t>67</a:t>
            </a:r>
            <a:r>
              <a:rPr lang="en-US" altLang="zh-CN" sz="2800" dirty="0">
                <a:solidFill>
                  <a:srgbClr val="0070C0"/>
                </a:solidFill>
                <a:latin typeface="Calibri" pitchFamily="34" charset="0"/>
                <a:ea typeface="宋体" pitchFamily="2" charset="-122"/>
                <a:cs typeface="Calibri" pitchFamily="34" charset="0"/>
              </a:rPr>
              <a:t> partitions </a:t>
            </a:r>
          </a:p>
        </p:txBody>
      </p:sp>
      <p:pic>
        <p:nvPicPr>
          <p:cNvPr id="4" name="Picture 6">
            <a:extLst>
              <a:ext uri="{FF2B5EF4-FFF2-40B4-BE49-F238E27FC236}">
                <a16:creationId xmlns:a16="http://schemas.microsoft.com/office/drawing/2014/main" id="{C6CEB90C-5EA5-4602-BAE4-CDF9170A5F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776" y="2708920"/>
            <a:ext cx="2667000"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2284674"/>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6.4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层次方法</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0B433180-F0E3-4011-968A-A33E33EF82EC}"/>
              </a:ext>
            </a:extLst>
          </p:cNvPr>
          <p:cNvSpPr>
            <a:spLocks noChangeArrowheads="1"/>
          </p:cNvSpPr>
          <p:nvPr/>
        </p:nvSpPr>
        <p:spPr bwMode="auto">
          <a:xfrm>
            <a:off x="323528" y="908720"/>
            <a:ext cx="32273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buFont typeface="Wingdings" panose="05000000000000000000" pitchFamily="2" charset="2"/>
              <a:buChar char="n"/>
            </a:pPr>
            <a:r>
              <a:rPr lang="en-US" altLang="zh-CN" sz="2800" dirty="0">
                <a:solidFill>
                  <a:srgbClr val="FF0000"/>
                </a:solidFill>
                <a:latin typeface="Calibri" panose="020F0502020204030204" pitchFamily="34" charset="0"/>
                <a:cs typeface="Calibri" panose="020F0502020204030204" pitchFamily="34" charset="0"/>
              </a:rPr>
              <a:t>Complete linkage</a:t>
            </a:r>
            <a:endParaRPr lang="zh-CN" altLang="en-US" sz="2800" dirty="0">
              <a:solidFill>
                <a:srgbClr val="FF0000"/>
              </a:solidFill>
            </a:endParaRPr>
          </a:p>
        </p:txBody>
      </p:sp>
      <p:pic>
        <p:nvPicPr>
          <p:cNvPr id="4" name="Picture 2">
            <a:extLst>
              <a:ext uri="{FF2B5EF4-FFF2-40B4-BE49-F238E27FC236}">
                <a16:creationId xmlns:a16="http://schemas.microsoft.com/office/drawing/2014/main" id="{16D7C492-8C68-4EC3-B9CB-E7912D9AF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066" y="3309020"/>
            <a:ext cx="5832475"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5C10D645-2393-4F77-A105-0417ED4464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791" y="1364332"/>
            <a:ext cx="7186612"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1523265"/>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6.4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层次方法</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72EC9781-0331-4AF2-A5C1-23F5C0AF1BAF}"/>
              </a:ext>
            </a:extLst>
          </p:cNvPr>
          <p:cNvSpPr>
            <a:spLocks noChangeArrowheads="1"/>
          </p:cNvSpPr>
          <p:nvPr/>
        </p:nvSpPr>
        <p:spPr bwMode="auto">
          <a:xfrm>
            <a:off x="251520" y="1052736"/>
            <a:ext cx="32273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buFont typeface="Wingdings" panose="05000000000000000000" pitchFamily="2" charset="2"/>
              <a:buChar char="n"/>
            </a:pPr>
            <a:r>
              <a:rPr lang="en-US" altLang="zh-CN" sz="2800" dirty="0">
                <a:solidFill>
                  <a:srgbClr val="FF0000"/>
                </a:solidFill>
                <a:latin typeface="Calibri" panose="020F0502020204030204" pitchFamily="34" charset="0"/>
                <a:cs typeface="Calibri" panose="020F0502020204030204" pitchFamily="34" charset="0"/>
              </a:rPr>
              <a:t>Complete linkage</a:t>
            </a:r>
            <a:endParaRPr lang="zh-CN" altLang="en-US" sz="2800" dirty="0">
              <a:solidFill>
                <a:srgbClr val="FF0000"/>
              </a:solidFill>
            </a:endParaRPr>
          </a:p>
        </p:txBody>
      </p:sp>
      <p:pic>
        <p:nvPicPr>
          <p:cNvPr id="4" name="Picture 3">
            <a:extLst>
              <a:ext uri="{FF2B5EF4-FFF2-40B4-BE49-F238E27FC236}">
                <a16:creationId xmlns:a16="http://schemas.microsoft.com/office/drawing/2014/main" id="{BC8F857F-089F-4B0D-8D45-673B2CE23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345" y="1989361"/>
            <a:ext cx="8189913" cy="324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6172881"/>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6.4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层次方法</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362512B4-DBA0-4E2A-B5D1-6427B0AF2B8F}"/>
              </a:ext>
            </a:extLst>
          </p:cNvPr>
          <p:cNvSpPr>
            <a:spLocks noChangeArrowheads="1"/>
          </p:cNvSpPr>
          <p:nvPr/>
        </p:nvSpPr>
        <p:spPr bwMode="auto">
          <a:xfrm>
            <a:off x="333251" y="973609"/>
            <a:ext cx="28606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buFont typeface="Wingdings" panose="05000000000000000000" pitchFamily="2" charset="2"/>
              <a:buChar char="n"/>
            </a:pPr>
            <a:r>
              <a:rPr lang="en-US" altLang="zh-CN" sz="2800" dirty="0">
                <a:solidFill>
                  <a:srgbClr val="FF0000"/>
                </a:solidFill>
                <a:latin typeface="Calibri" panose="020F0502020204030204" pitchFamily="34" charset="0"/>
                <a:cs typeface="Calibri" panose="020F0502020204030204" pitchFamily="34" charset="0"/>
              </a:rPr>
              <a:t>Group Average</a:t>
            </a:r>
            <a:endParaRPr lang="zh-CN" altLang="en-US" sz="2800" dirty="0">
              <a:solidFill>
                <a:srgbClr val="FF0000"/>
              </a:solidFill>
            </a:endParaRPr>
          </a:p>
        </p:txBody>
      </p:sp>
      <p:sp>
        <p:nvSpPr>
          <p:cNvPr id="4" name="矩形 8">
            <a:extLst>
              <a:ext uri="{FF2B5EF4-FFF2-40B4-BE49-F238E27FC236}">
                <a16:creationId xmlns:a16="http://schemas.microsoft.com/office/drawing/2014/main" id="{F67E71E3-C8D7-4546-9FF6-4D782A842083}"/>
              </a:ext>
            </a:extLst>
          </p:cNvPr>
          <p:cNvSpPr>
            <a:spLocks noChangeArrowheads="1"/>
          </p:cNvSpPr>
          <p:nvPr/>
        </p:nvSpPr>
        <p:spPr bwMode="auto">
          <a:xfrm>
            <a:off x="947614" y="2326159"/>
            <a:ext cx="3273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zh-CN" altLang="en-US" sz="3200" dirty="0">
                <a:solidFill>
                  <a:srgbClr val="FF0000"/>
                </a:solidFill>
                <a:latin typeface="方正兰亭中黑_GBK" panose="02000000000000000000" pitchFamily="2" charset="-122"/>
                <a:ea typeface="方正兰亭中黑_GBK" panose="02000000000000000000" pitchFamily="2" charset="-122"/>
                <a:cs typeface="Calibri" panose="020F0502020204030204" pitchFamily="34" charset="0"/>
              </a:rPr>
              <a:t>画出聚类树</a:t>
            </a:r>
            <a:r>
              <a:rPr lang="zh-CN" altLang="en-US" sz="3200" dirty="0">
                <a:solidFill>
                  <a:srgbClr val="FF0000"/>
                </a:solidFill>
                <a:latin typeface="黑体" panose="02010609060101010101" pitchFamily="49" charset="-122"/>
                <a:ea typeface="黑体" panose="02010609060101010101" pitchFamily="49" charset="-122"/>
                <a:cs typeface="Calibri" panose="020F0502020204030204" pitchFamily="34" charset="0"/>
              </a:rPr>
              <a:t>？</a:t>
            </a:r>
          </a:p>
        </p:txBody>
      </p:sp>
      <p:pic>
        <p:nvPicPr>
          <p:cNvPr id="5" name="Picture 4">
            <a:extLst>
              <a:ext uri="{FF2B5EF4-FFF2-40B4-BE49-F238E27FC236}">
                <a16:creationId xmlns:a16="http://schemas.microsoft.com/office/drawing/2014/main" id="{43ABE741-CED7-4D08-A204-5EA0554FC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614" y="3805709"/>
            <a:ext cx="7410450" cy="197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DCC42161-19AA-4205-9F35-0EBDCC0A4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484784"/>
            <a:ext cx="3979863"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2282974"/>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6.4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层次方法</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4542C9B1-065A-4499-8AE5-F2CA57A99B68}"/>
              </a:ext>
            </a:extLst>
          </p:cNvPr>
          <p:cNvSpPr>
            <a:spLocks noChangeArrowheads="1"/>
          </p:cNvSpPr>
          <p:nvPr/>
        </p:nvSpPr>
        <p:spPr bwMode="auto">
          <a:xfrm>
            <a:off x="395536" y="908720"/>
            <a:ext cx="28606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buFont typeface="Wingdings" panose="05000000000000000000" pitchFamily="2" charset="2"/>
              <a:buChar char="n"/>
            </a:pPr>
            <a:r>
              <a:rPr lang="en-US" altLang="zh-CN" sz="2800" dirty="0">
                <a:solidFill>
                  <a:srgbClr val="FF0000"/>
                </a:solidFill>
                <a:latin typeface="Calibri" panose="020F0502020204030204" pitchFamily="34" charset="0"/>
                <a:cs typeface="Calibri" panose="020F0502020204030204" pitchFamily="34" charset="0"/>
              </a:rPr>
              <a:t>Group Average</a:t>
            </a:r>
            <a:endParaRPr lang="zh-CN" altLang="en-US" sz="2800" dirty="0">
              <a:solidFill>
                <a:srgbClr val="FF0000"/>
              </a:solidFill>
            </a:endParaRPr>
          </a:p>
        </p:txBody>
      </p:sp>
      <p:pic>
        <p:nvPicPr>
          <p:cNvPr id="4" name="Picture 3">
            <a:extLst>
              <a:ext uri="{FF2B5EF4-FFF2-40B4-BE49-F238E27FC236}">
                <a16:creationId xmlns:a16="http://schemas.microsoft.com/office/drawing/2014/main" id="{673A44B9-9743-4BBD-B600-DC375F746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11" y="1581820"/>
            <a:ext cx="8064500" cy="2011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FA30BECA-FA52-4F3D-9147-7FDE5B28D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5874" y="3772570"/>
            <a:ext cx="5589587" cy="233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0143001"/>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6.4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层次方法</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7A9A2FCA-E4D7-4CAC-A8E2-759617BB7121}"/>
              </a:ext>
            </a:extLst>
          </p:cNvPr>
          <p:cNvSpPr txBox="1">
            <a:spLocks/>
          </p:cNvSpPr>
          <p:nvPr/>
        </p:nvSpPr>
        <p:spPr>
          <a:xfrm>
            <a:off x="395287" y="1052736"/>
            <a:ext cx="8353425" cy="4267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20000"/>
              </a:lnSpc>
              <a:spcBef>
                <a:spcPts val="600"/>
              </a:spcBef>
              <a:buSzPct val="100000"/>
              <a:buFont typeface="Wingdings" panose="05000000000000000000" pitchFamily="2" charset="2"/>
              <a:buChar char="n"/>
              <a:defRPr/>
            </a:pPr>
            <a:r>
              <a:rPr lang="zh-CN" altLang="en-US" sz="2800" b="0" kern="1200" dirty="0">
                <a:solidFill>
                  <a:srgbClr val="FF0000"/>
                </a:solidFill>
                <a:latin typeface="方正兰亭中黑_GBK" panose="02000000000000000000" pitchFamily="2" charset="-122"/>
                <a:ea typeface="方正兰亭中黑_GBK" panose="02000000000000000000" pitchFamily="2" charset="-122"/>
                <a:cs typeface="Calibri" pitchFamily="34" charset="0"/>
              </a:rPr>
              <a:t>层次</a:t>
            </a: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聚类的</a:t>
            </a:r>
            <a:r>
              <a:rPr lang="zh-CN" altLang="en-US" sz="2800" b="0" kern="1200" dirty="0">
                <a:solidFill>
                  <a:srgbClr val="FF0000"/>
                </a:solidFill>
                <a:latin typeface="方正兰亭中黑_GBK" panose="02000000000000000000" pitchFamily="2" charset="-122"/>
                <a:ea typeface="方正兰亭中黑_GBK" panose="02000000000000000000" pitchFamily="2" charset="-122"/>
                <a:cs typeface="Calibri" pitchFamily="34" charset="0"/>
              </a:rPr>
              <a:t>主要缺点</a:t>
            </a:r>
          </a:p>
          <a:p>
            <a:pPr lvl="1" eaLnBrk="1" hangingPunct="1">
              <a:spcAft>
                <a:spcPct val="40000"/>
              </a:spcAft>
              <a:buFont typeface="Wingdings" panose="05000000000000000000" pitchFamily="2" charset="2"/>
              <a:buChar char="ü"/>
              <a:defRPr/>
            </a:pPr>
            <a:r>
              <a:rPr lang="zh-CN" altLang="en-US" sz="2400"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不具有很好的可扩展性: </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时间复杂性至少是</a:t>
            </a:r>
            <a:r>
              <a:rPr lang="zh-CN" altLang="en-US" sz="2400" b="0" kern="0" dirty="0">
                <a:latin typeface="Calibri" pitchFamily="34" charset="0"/>
                <a:cs typeface="Calibri" pitchFamily="34" charset="0"/>
              </a:rPr>
              <a:t> </a:t>
            </a:r>
            <a:r>
              <a:rPr lang="en-US" altLang="zh-CN" sz="2400" b="0" i="1" kern="0" dirty="0">
                <a:solidFill>
                  <a:srgbClr val="0000FF"/>
                </a:solidFill>
                <a:latin typeface="Calibri" pitchFamily="34" charset="0"/>
                <a:cs typeface="Calibri" pitchFamily="34" charset="0"/>
              </a:rPr>
              <a:t>O(n</a:t>
            </a:r>
            <a:r>
              <a:rPr lang="en-US" altLang="zh-CN" sz="2400" b="0" i="1" kern="0" baseline="30000" dirty="0">
                <a:solidFill>
                  <a:srgbClr val="0000FF"/>
                </a:solidFill>
                <a:latin typeface="Calibri" pitchFamily="34" charset="0"/>
                <a:cs typeface="Calibri" pitchFamily="34" charset="0"/>
              </a:rPr>
              <a:t>2</a:t>
            </a:r>
            <a:r>
              <a:rPr lang="en-US" altLang="zh-CN" sz="2400" b="0" kern="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a:t>
            </a:r>
            <a:r>
              <a:rPr lang="en-US" altLang="zh-CN"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 </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其中 </a:t>
            </a:r>
            <a:r>
              <a:rPr lang="en-US" altLang="zh-CN" sz="2400" i="1" kern="0" dirty="0">
                <a:latin typeface="Calibri" pitchFamily="34" charset="0"/>
                <a:cs typeface="Calibri" pitchFamily="34" charset="0"/>
              </a:rPr>
              <a:t>n</a:t>
            </a:r>
            <a:r>
              <a:rPr lang="en-US" altLang="zh-CN" sz="2400" b="0" kern="0" dirty="0">
                <a:latin typeface="Calibri" pitchFamily="34" charset="0"/>
                <a:cs typeface="Calibri" pitchFamily="34" charset="0"/>
              </a:rPr>
              <a:t> </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对象总数</a:t>
            </a:r>
          </a:p>
          <a:p>
            <a:pPr lvl="1" eaLnBrk="1" hangingPunct="1">
              <a:spcAft>
                <a:spcPct val="40000"/>
              </a:spcAft>
              <a:buFont typeface="Wingdings" panose="05000000000000000000" pitchFamily="2" charset="2"/>
              <a:buChar char="ü"/>
              <a:defRPr/>
            </a:pP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合并或分裂的决定需要检查和估算大量的对象或簇 </a:t>
            </a:r>
          </a:p>
          <a:p>
            <a:pPr lvl="1" eaLnBrk="1" hangingPunct="1">
              <a:spcAft>
                <a:spcPct val="40000"/>
              </a:spcAft>
              <a:buFont typeface="Wingdings" panose="05000000000000000000" pitchFamily="2" charset="2"/>
              <a:buChar char="ü"/>
              <a:defRPr/>
            </a:pPr>
            <a:r>
              <a:rPr lang="zh-CN" altLang="en-US" sz="2400" b="0" kern="0" dirty="0">
                <a:solidFill>
                  <a:srgbClr val="0000FF"/>
                </a:solidFill>
                <a:latin typeface="方正兰亭中黑_GBK" panose="02000000000000000000" pitchFamily="2" charset="-122"/>
                <a:ea typeface="方正兰亭中黑_GBK" panose="02000000000000000000" pitchFamily="2" charset="-122"/>
                <a:cs typeface="Calibri" pitchFamily="34" charset="0"/>
              </a:rPr>
              <a:t>不能撤消已做的处理, </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聚类之间不能交换对象. 如果某一步没有很好地选择合并或分裂的决定, 可能会导致低质量的聚类结果</a:t>
            </a:r>
          </a:p>
        </p:txBody>
      </p:sp>
    </p:spTree>
    <p:extLst>
      <p:ext uri="{BB962C8B-B14F-4D97-AF65-F5344CB8AC3E}">
        <p14:creationId xmlns:p14="http://schemas.microsoft.com/office/powerpoint/2010/main" val="411444396"/>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6.4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层次方法</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3035998D-87F3-45FF-8535-6207DB06DF69}"/>
              </a:ext>
            </a:extLst>
          </p:cNvPr>
          <p:cNvSpPr txBox="1">
            <a:spLocks/>
          </p:cNvSpPr>
          <p:nvPr/>
        </p:nvSpPr>
        <p:spPr>
          <a:xfrm>
            <a:off x="539552" y="1124744"/>
            <a:ext cx="8353425" cy="4267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20000"/>
              </a:lnSpc>
              <a:spcBef>
                <a:spcPts val="600"/>
              </a:spcBef>
              <a:buSzPct val="100000"/>
              <a:buFont typeface="Wingdings" panose="05000000000000000000"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改进层次聚类质量的方法:  </a:t>
            </a:r>
            <a:r>
              <a:rPr lang="zh-CN" altLang="en-US" sz="2800" b="0" kern="1200" dirty="0">
                <a:solidFill>
                  <a:srgbClr val="0070C0"/>
                </a:solidFill>
                <a:latin typeface="方正兰亭中黑_GBK" panose="02000000000000000000" pitchFamily="2" charset="-122"/>
                <a:ea typeface="方正兰亭中黑_GBK" panose="02000000000000000000" pitchFamily="2" charset="-122"/>
                <a:cs typeface="Calibri" pitchFamily="34" charset="0"/>
              </a:rPr>
              <a:t>将层次聚类和其他的聚类技术进行集成, 形成多阶段聚类 </a:t>
            </a:r>
            <a:endParaRPr lang="en-US" altLang="zh-CN" sz="2800" b="0" kern="1200" dirty="0">
              <a:solidFill>
                <a:srgbClr val="0070C0"/>
              </a:solidFill>
              <a:latin typeface="方正兰亭中黑_GBK" panose="02000000000000000000" pitchFamily="2" charset="-122"/>
              <a:ea typeface="方正兰亭中黑_GBK" panose="02000000000000000000" pitchFamily="2" charset="-122"/>
              <a:cs typeface="Calibri" pitchFamily="34" charset="0"/>
            </a:endParaRPr>
          </a:p>
          <a:p>
            <a:pPr lvl="1" eaLnBrk="1" hangingPunct="1">
              <a:spcAft>
                <a:spcPct val="40000"/>
              </a:spcAft>
              <a:buFont typeface="Wingdings" panose="05000000000000000000" pitchFamily="2" charset="2"/>
              <a:buChar char="ü"/>
              <a:defRPr/>
            </a:pPr>
            <a:r>
              <a:rPr lang="en-US" altLang="zh-CN" sz="2400" kern="0" dirty="0">
                <a:solidFill>
                  <a:srgbClr val="0000FF"/>
                </a:solidFill>
                <a:latin typeface="Calibri" pitchFamily="34" charset="0"/>
                <a:cs typeface="Calibri" pitchFamily="34" charset="0"/>
              </a:rPr>
              <a:t>BIRCH (1996): </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使用</a:t>
            </a:r>
            <a:r>
              <a:rPr lang="zh-CN" altLang="en-US" sz="2400" b="0" kern="0" dirty="0">
                <a:latin typeface="Calibri" pitchFamily="34" charset="0"/>
                <a:cs typeface="Calibri" pitchFamily="34" charset="0"/>
              </a:rPr>
              <a:t> </a:t>
            </a:r>
            <a:r>
              <a:rPr lang="en-US" altLang="zh-CN" sz="2400" kern="0" dirty="0">
                <a:solidFill>
                  <a:srgbClr val="0070C0"/>
                </a:solidFill>
                <a:latin typeface="Calibri" pitchFamily="34" charset="0"/>
                <a:cs typeface="Calibri" pitchFamily="34" charset="0"/>
              </a:rPr>
              <a:t>CF-tree</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对对象进行层次划分, 然后采用其他的聚类算法对聚类结果进行求精 </a:t>
            </a:r>
            <a:endParaRPr lang="en-US" altLang="zh-CN"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endParaRPr>
          </a:p>
          <a:p>
            <a:pPr lvl="1" eaLnBrk="1" hangingPunct="1">
              <a:spcAft>
                <a:spcPct val="40000"/>
              </a:spcAft>
              <a:buFont typeface="Wingdings" panose="05000000000000000000" pitchFamily="2" charset="2"/>
              <a:buChar char="ü"/>
              <a:defRPr/>
            </a:pPr>
            <a:r>
              <a:rPr lang="en-US" altLang="zh-CN" sz="2400" kern="0" dirty="0">
                <a:solidFill>
                  <a:srgbClr val="0000FF"/>
                </a:solidFill>
                <a:latin typeface="Calibri" pitchFamily="34" charset="0"/>
                <a:cs typeface="Calibri" pitchFamily="34" charset="0"/>
              </a:rPr>
              <a:t>ROCK1999</a:t>
            </a:r>
            <a:r>
              <a:rPr lang="zh-CN" altLang="en-US" sz="2400" kern="0" dirty="0">
                <a:solidFill>
                  <a:srgbClr val="0000FF"/>
                </a:solidFill>
                <a:latin typeface="Calibri" pitchFamily="34" charset="0"/>
                <a:cs typeface="Calibri" pitchFamily="34" charset="0"/>
              </a:rPr>
              <a:t>：</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基于簇间的互联性进行合并</a:t>
            </a:r>
          </a:p>
          <a:p>
            <a:pPr lvl="1" eaLnBrk="1" hangingPunct="1">
              <a:spcAft>
                <a:spcPct val="40000"/>
              </a:spcAft>
              <a:buFont typeface="Wingdings" panose="05000000000000000000" pitchFamily="2" charset="2"/>
              <a:buChar char="ü"/>
              <a:defRPr/>
            </a:pPr>
            <a:r>
              <a:rPr lang="en-US" altLang="zh-CN" sz="2400" kern="0" dirty="0">
                <a:solidFill>
                  <a:srgbClr val="0000FF"/>
                </a:solidFill>
                <a:latin typeface="Calibri" pitchFamily="34" charset="0"/>
                <a:cs typeface="Calibri" pitchFamily="34" charset="0"/>
              </a:rPr>
              <a:t>CHAMELEON (1999): </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使用动态模型进行层次聚类</a:t>
            </a:r>
          </a:p>
          <a:p>
            <a:pPr lvl="1" eaLnBrk="1" hangingPunct="1">
              <a:spcAft>
                <a:spcPct val="40000"/>
              </a:spcAft>
              <a:buFont typeface="Wingdings" panose="05000000000000000000" pitchFamily="2" charset="2"/>
              <a:buChar char="ü"/>
              <a:defRPr/>
            </a:pPr>
            <a:r>
              <a:rPr lang="en-US" altLang="zh-CN" sz="2400" kern="0" dirty="0">
                <a:solidFill>
                  <a:srgbClr val="0000FF"/>
                </a:solidFill>
                <a:latin typeface="Calibri" pitchFamily="34" charset="0"/>
                <a:cs typeface="Calibri" pitchFamily="34" charset="0"/>
              </a:rPr>
              <a:t>CURE (1998):</a:t>
            </a:r>
            <a:r>
              <a:rPr lang="zh-CN" altLang="en-US" sz="2400" b="0" kern="0" dirty="0">
                <a:solidFill>
                  <a:srgbClr val="0070C0"/>
                </a:solidFill>
                <a:latin typeface="方正兰亭中黑_GBK" panose="02000000000000000000" pitchFamily="2" charset="-122"/>
                <a:ea typeface="方正兰亭中黑_GBK" panose="02000000000000000000" pitchFamily="2" charset="-122"/>
                <a:cs typeface="Calibri" pitchFamily="34" charset="0"/>
              </a:rPr>
              <a:t>采用固定数目的代表对象来表示每个簇，然后依据一个指定的收缩因子向着聚类中心对它们进行收缩</a:t>
            </a:r>
          </a:p>
        </p:txBody>
      </p:sp>
    </p:spTree>
    <p:extLst>
      <p:ext uri="{BB962C8B-B14F-4D97-AF65-F5344CB8AC3E}">
        <p14:creationId xmlns:p14="http://schemas.microsoft.com/office/powerpoint/2010/main" val="1336867753"/>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646331"/>
          </a:xfrm>
          <a:prstGeom prst="rect">
            <a:avLst/>
          </a:prstGeom>
        </p:spPr>
        <p:txBody>
          <a:bodyPr wrap="square">
            <a:spAutoFit/>
          </a:bodyPr>
          <a:lstStyle/>
          <a:p>
            <a:pPr algn="ct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本章内容</a:t>
            </a:r>
            <a:endPar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6" name="内容占位符 2">
            <a:extLst>
              <a:ext uri="{FF2B5EF4-FFF2-40B4-BE49-F238E27FC236}">
                <a16:creationId xmlns:a16="http://schemas.microsoft.com/office/drawing/2014/main" id="{B9E30321-BB50-45A3-826C-9D54F1EEEE92}"/>
              </a:ext>
            </a:extLst>
          </p:cNvPr>
          <p:cNvSpPr txBox="1">
            <a:spLocks noChangeArrowheads="1"/>
          </p:cNvSpPr>
          <p:nvPr/>
        </p:nvSpPr>
        <p:spPr>
          <a:xfrm>
            <a:off x="611560" y="1094492"/>
            <a:ext cx="8137525" cy="29825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20000"/>
              </a:lnSpc>
              <a:spcBef>
                <a:spcPts val="600"/>
              </a:spcBef>
              <a:buFont typeface="Wingdings" panose="05000000000000000000" pitchFamily="2" charset="2"/>
              <a:buNone/>
            </a:pPr>
            <a:r>
              <a:rPr lang="en-US" altLang="zh-CN" sz="2800" b="0" kern="0" dirty="0">
                <a:solidFill>
                  <a:srgbClr val="0070C0"/>
                </a:solidFill>
                <a:latin typeface="Times New Roman" panose="02020603050405020304" pitchFamily="18" charset="0"/>
                <a:cs typeface="Times New Roman" panose="02020603050405020304" pitchFamily="18" charset="0"/>
              </a:rPr>
              <a:t>6.1  </a:t>
            </a:r>
            <a:r>
              <a:rPr lang="zh-CN" altLang="zh-CN" sz="2800" b="0" kern="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rPr>
              <a:t>什么是聚类分析</a:t>
            </a:r>
          </a:p>
          <a:p>
            <a:pPr marL="0" indent="0" eaLnBrk="1" hangingPunct="1">
              <a:lnSpc>
                <a:spcPct val="120000"/>
              </a:lnSpc>
              <a:spcBef>
                <a:spcPts val="600"/>
              </a:spcBef>
              <a:buFont typeface="Wingdings" panose="05000000000000000000" pitchFamily="2" charset="2"/>
              <a:buNone/>
            </a:pPr>
            <a:r>
              <a:rPr lang="en-US" altLang="zh-CN" sz="2800" b="0" kern="0" dirty="0">
                <a:solidFill>
                  <a:srgbClr val="0070C0"/>
                </a:solidFill>
                <a:latin typeface="Times New Roman" panose="02020603050405020304" pitchFamily="18" charset="0"/>
                <a:cs typeface="Times New Roman" panose="02020603050405020304" pitchFamily="18" charset="0"/>
              </a:rPr>
              <a:t>6.2  </a:t>
            </a:r>
            <a:r>
              <a:rPr lang="zh-CN" altLang="zh-CN" sz="2800" b="0" kern="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rPr>
              <a:t>聚类分析中的数据类型</a:t>
            </a:r>
          </a:p>
          <a:p>
            <a:pPr marL="0" indent="0" eaLnBrk="1" hangingPunct="1">
              <a:lnSpc>
                <a:spcPct val="120000"/>
              </a:lnSpc>
              <a:spcBef>
                <a:spcPts val="600"/>
              </a:spcBef>
              <a:buFont typeface="Wingdings" panose="05000000000000000000" pitchFamily="2" charset="2"/>
              <a:buNone/>
            </a:pPr>
            <a:r>
              <a:rPr lang="en-US" altLang="zh-CN" sz="2800" b="0" kern="0" dirty="0">
                <a:solidFill>
                  <a:srgbClr val="0070C0"/>
                </a:solidFill>
                <a:latin typeface="Times New Roman" panose="02020603050405020304" pitchFamily="18" charset="0"/>
                <a:cs typeface="Times New Roman" panose="02020603050405020304" pitchFamily="18" charset="0"/>
              </a:rPr>
              <a:t>6.3  </a:t>
            </a:r>
            <a:r>
              <a:rPr lang="zh-CN" altLang="zh-CN" sz="2800" b="0" kern="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rPr>
              <a:t>划分方法</a:t>
            </a:r>
          </a:p>
          <a:p>
            <a:pPr marL="0" indent="0" eaLnBrk="1" hangingPunct="1">
              <a:lnSpc>
                <a:spcPct val="120000"/>
              </a:lnSpc>
              <a:spcBef>
                <a:spcPts val="600"/>
              </a:spcBef>
              <a:buFont typeface="Wingdings" panose="05000000000000000000" pitchFamily="2" charset="2"/>
              <a:buNone/>
            </a:pPr>
            <a:r>
              <a:rPr lang="en-US" altLang="zh-CN" sz="2800" b="0" kern="0" dirty="0">
                <a:solidFill>
                  <a:srgbClr val="0070C0"/>
                </a:solidFill>
                <a:latin typeface="Times New Roman" panose="02020603050405020304" pitchFamily="18" charset="0"/>
                <a:cs typeface="Times New Roman" panose="02020603050405020304" pitchFamily="18" charset="0"/>
              </a:rPr>
              <a:t>6.4  </a:t>
            </a:r>
            <a:r>
              <a:rPr lang="zh-CN" altLang="zh-CN" sz="2800" b="0" kern="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rPr>
              <a:t>层次方法</a:t>
            </a:r>
          </a:p>
          <a:p>
            <a:pPr marL="0" indent="0" eaLnBrk="1" hangingPunct="1">
              <a:lnSpc>
                <a:spcPct val="120000"/>
              </a:lnSpc>
              <a:spcBef>
                <a:spcPts val="600"/>
              </a:spcBef>
              <a:buFont typeface="Wingdings" panose="05000000000000000000" pitchFamily="2" charset="2"/>
              <a:buNone/>
            </a:pPr>
            <a:r>
              <a:rPr lang="en-US" altLang="zh-CN" sz="2800" b="0" kern="0" dirty="0">
                <a:solidFill>
                  <a:srgbClr val="FF0000"/>
                </a:solidFill>
                <a:latin typeface="Times New Roman" panose="02020603050405020304" pitchFamily="18" charset="0"/>
                <a:cs typeface="Times New Roman" panose="02020603050405020304" pitchFamily="18" charset="0"/>
              </a:rPr>
              <a:t>6.5  </a:t>
            </a:r>
            <a:r>
              <a:rPr lang="zh-CN" altLang="zh-CN" sz="2800" b="0" kern="0" dirty="0">
                <a:solidFill>
                  <a:srgbClr val="FF0000"/>
                </a:solidFill>
                <a:latin typeface="方正兰亭中黑_GBK" panose="02000000000000000000" pitchFamily="2" charset="-122"/>
                <a:ea typeface="方正兰亭中黑_GBK" panose="02000000000000000000" pitchFamily="2" charset="-122"/>
                <a:cs typeface="Times New Roman" panose="02020603050405020304" pitchFamily="18" charset="0"/>
              </a:rPr>
              <a:t>基于密度的方法</a:t>
            </a:r>
          </a:p>
        </p:txBody>
      </p:sp>
    </p:spTree>
    <p:extLst>
      <p:ext uri="{BB962C8B-B14F-4D97-AF65-F5344CB8AC3E}">
        <p14:creationId xmlns:p14="http://schemas.microsoft.com/office/powerpoint/2010/main" val="1471577825"/>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6.5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基于密度的方法</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3">
            <a:extLst>
              <a:ext uri="{FF2B5EF4-FFF2-40B4-BE49-F238E27FC236}">
                <a16:creationId xmlns:a16="http://schemas.microsoft.com/office/drawing/2014/main" id="{5CA428EA-8409-4B89-9FE8-564EC0CFD3F5}"/>
              </a:ext>
            </a:extLst>
          </p:cNvPr>
          <p:cNvSpPr txBox="1">
            <a:spLocks noChangeArrowheads="1"/>
          </p:cNvSpPr>
          <p:nvPr/>
        </p:nvSpPr>
        <p:spPr bwMode="auto">
          <a:xfrm>
            <a:off x="228600" y="894556"/>
            <a:ext cx="8686800" cy="519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450850" indent="-450850" eaLnBrk="0" hangingPunct="0">
              <a:defRPr b="1">
                <a:solidFill>
                  <a:schemeClr val="tx1"/>
                </a:solidFill>
                <a:latin typeface="Verdana" pitchFamily="34" charset="0"/>
                <a:ea typeface="宋体" pitchFamily="2" charset="-122"/>
              </a:defRPr>
            </a:lvl1pPr>
            <a:lvl2pPr marL="908050" indent="-436563"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a:lnSpc>
                <a:spcPct val="130000"/>
              </a:lnSpc>
              <a:spcBef>
                <a:spcPct val="20000"/>
              </a:spcBef>
              <a:buClr>
                <a:schemeClr val="accent2"/>
              </a:buClr>
              <a:buFont typeface="Wingdings"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基于密度的聚类：</a:t>
            </a:r>
            <a:r>
              <a:rPr lang="zh-CN" altLang="en-US" sz="2800" dirty="0">
                <a:solidFill>
                  <a:srgbClr val="0070C0"/>
                </a:solidFill>
                <a:latin typeface="方正兰亭中黑_GBK" panose="02000000000000000000" pitchFamily="2" charset="-122"/>
                <a:ea typeface="方正兰亭中黑_GBK" panose="02000000000000000000" pitchFamily="2" charset="-122"/>
              </a:rPr>
              <a:t>把簇看做数据空间中被稀疏区域分开的稠密区域</a:t>
            </a:r>
            <a:endParaRPr lang="en-US" altLang="zh-CN" sz="2800" dirty="0">
              <a:solidFill>
                <a:srgbClr val="0070C0"/>
              </a:solidFill>
              <a:latin typeface="方正兰亭中黑_GBK" panose="02000000000000000000" pitchFamily="2" charset="-122"/>
              <a:ea typeface="方正兰亭中黑_GBK" panose="02000000000000000000" pitchFamily="2" charset="-122"/>
            </a:endParaRPr>
          </a:p>
          <a:p>
            <a:pPr lvl="1" eaLnBrk="1" hangingPunct="1">
              <a:lnSpc>
                <a:spcPct val="120000"/>
              </a:lnSpc>
              <a:spcBef>
                <a:spcPts val="300"/>
              </a:spcBef>
              <a:buClr>
                <a:schemeClr val="accent2"/>
              </a:buClr>
              <a:buFont typeface="Wingdings" pitchFamily="2" charset="2"/>
              <a:buChar char="ü"/>
              <a:defRPr/>
            </a:pPr>
            <a:r>
              <a:rPr lang="zh-CN" altLang="en-US" sz="2400" b="0" dirty="0">
                <a:solidFill>
                  <a:srgbClr val="0070C0"/>
                </a:solidFill>
                <a:latin typeface="方正兰亭中黑_GBK" panose="02000000000000000000" pitchFamily="2" charset="-122"/>
                <a:ea typeface="方正兰亭中黑_GBK" panose="02000000000000000000" pitchFamily="2" charset="-122"/>
              </a:rPr>
              <a:t>能发现任意形状的簇</a:t>
            </a:r>
            <a:endParaRPr lang="en-US" altLang="zh-CN" sz="2400" b="0" dirty="0">
              <a:solidFill>
                <a:srgbClr val="0070C0"/>
              </a:solidFill>
              <a:latin typeface="方正兰亭中黑_GBK" panose="02000000000000000000" pitchFamily="2" charset="-122"/>
              <a:ea typeface="方正兰亭中黑_GBK" panose="02000000000000000000" pitchFamily="2" charset="-122"/>
            </a:endParaRPr>
          </a:p>
          <a:p>
            <a:pPr lvl="1" eaLnBrk="1" hangingPunct="1">
              <a:lnSpc>
                <a:spcPct val="120000"/>
              </a:lnSpc>
              <a:spcBef>
                <a:spcPts val="300"/>
              </a:spcBef>
              <a:buClr>
                <a:schemeClr val="accent2"/>
              </a:buClr>
              <a:buFont typeface="Wingdings" pitchFamily="2" charset="2"/>
              <a:buChar char="ü"/>
              <a:defRPr/>
            </a:pPr>
            <a:r>
              <a:rPr lang="zh-CN" altLang="en-US" sz="2400" b="0" dirty="0">
                <a:solidFill>
                  <a:srgbClr val="0070C0"/>
                </a:solidFill>
                <a:latin typeface="方正兰亭中黑_GBK" panose="02000000000000000000" pitchFamily="2" charset="-122"/>
                <a:ea typeface="方正兰亭中黑_GBK" panose="02000000000000000000" pitchFamily="2" charset="-122"/>
              </a:rPr>
              <a:t>不需要事先确定划分的聚类个数</a:t>
            </a:r>
            <a:r>
              <a:rPr lang="en-US" altLang="zh-CN" sz="2400" b="0" i="1" dirty="0">
                <a:solidFill>
                  <a:srgbClr val="0070C0"/>
                </a:solidFill>
                <a:ea typeface="黑体" pitchFamily="49" charset="-122"/>
              </a:rPr>
              <a:t>k</a:t>
            </a:r>
          </a:p>
          <a:p>
            <a:pPr lvl="1" eaLnBrk="1" hangingPunct="1">
              <a:lnSpc>
                <a:spcPct val="120000"/>
              </a:lnSpc>
              <a:spcBef>
                <a:spcPts val="300"/>
              </a:spcBef>
              <a:buClr>
                <a:schemeClr val="accent2"/>
              </a:buClr>
              <a:buFont typeface="Wingdings" pitchFamily="2" charset="2"/>
              <a:buChar char="ü"/>
              <a:defRPr/>
            </a:pPr>
            <a:r>
              <a:rPr lang="zh-CN" altLang="en-US" sz="2400" b="0" dirty="0">
                <a:solidFill>
                  <a:srgbClr val="0070C0"/>
                </a:solidFill>
                <a:latin typeface="方正兰亭中黑_GBK" panose="02000000000000000000" pitchFamily="2" charset="-122"/>
                <a:ea typeface="方正兰亭中黑_GBK" panose="02000000000000000000" pitchFamily="2" charset="-122"/>
              </a:rPr>
              <a:t>对噪音数据不敏感</a:t>
            </a:r>
            <a:endParaRPr lang="en-US" altLang="zh-CN" sz="2400" b="0" dirty="0">
              <a:solidFill>
                <a:srgbClr val="0070C0"/>
              </a:solidFill>
              <a:latin typeface="方正兰亭中黑_GBK" panose="02000000000000000000" pitchFamily="2" charset="-122"/>
              <a:ea typeface="方正兰亭中黑_GBK" panose="02000000000000000000" pitchFamily="2" charset="-122"/>
            </a:endParaRPr>
          </a:p>
          <a:p>
            <a:pPr lvl="1" eaLnBrk="1" hangingPunct="1">
              <a:lnSpc>
                <a:spcPct val="120000"/>
              </a:lnSpc>
              <a:spcBef>
                <a:spcPts val="300"/>
              </a:spcBef>
              <a:buClr>
                <a:schemeClr val="accent2"/>
              </a:buClr>
              <a:buFont typeface="Wingdings" pitchFamily="2" charset="2"/>
              <a:buChar char="ü"/>
              <a:defRPr/>
            </a:pPr>
            <a:r>
              <a:rPr lang="zh-CN" altLang="en-US" sz="2400" b="0" dirty="0">
                <a:solidFill>
                  <a:srgbClr val="0070C0"/>
                </a:solidFill>
                <a:latin typeface="方正兰亭中黑_GBK" panose="02000000000000000000" pitchFamily="2" charset="-122"/>
                <a:ea typeface="方正兰亭中黑_GBK" panose="02000000000000000000" pitchFamily="2" charset="-122"/>
              </a:rPr>
              <a:t>需要密度参数作为终止条件</a:t>
            </a:r>
            <a:endParaRPr lang="en-US" altLang="zh-CN" sz="2400" b="0" dirty="0">
              <a:solidFill>
                <a:srgbClr val="0070C0"/>
              </a:solidFill>
              <a:latin typeface="方正兰亭中黑_GBK" panose="02000000000000000000" pitchFamily="2" charset="-122"/>
              <a:ea typeface="方正兰亭中黑_GBK" panose="02000000000000000000" pitchFamily="2" charset="-122"/>
            </a:endParaRPr>
          </a:p>
          <a:p>
            <a:pPr>
              <a:lnSpc>
                <a:spcPct val="130000"/>
              </a:lnSpc>
              <a:spcBef>
                <a:spcPts val="600"/>
              </a:spcBef>
              <a:buClr>
                <a:schemeClr val="accent2"/>
              </a:buClr>
              <a:buFont typeface="Wingdings"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典型算法</a:t>
            </a:r>
            <a:endParaRPr lang="en-US" altLang="zh-CN" sz="2800" b="0" dirty="0">
              <a:solidFill>
                <a:srgbClr val="FF0000"/>
              </a:solidFill>
              <a:latin typeface="方正兰亭中黑_GBK" panose="02000000000000000000" pitchFamily="2" charset="-122"/>
              <a:ea typeface="方正兰亭中黑_GBK" panose="02000000000000000000" pitchFamily="2" charset="-122"/>
              <a:cs typeface="Calibri" pitchFamily="34" charset="0"/>
            </a:endParaRPr>
          </a:p>
          <a:p>
            <a:pPr lvl="1" eaLnBrk="1" hangingPunct="1">
              <a:lnSpc>
                <a:spcPct val="120000"/>
              </a:lnSpc>
              <a:buClr>
                <a:schemeClr val="accent2"/>
              </a:buClr>
              <a:buFont typeface="Wingdings" pitchFamily="2" charset="2"/>
              <a:buChar char="ü"/>
              <a:defRPr/>
            </a:pPr>
            <a:r>
              <a:rPr lang="en-US" altLang="zh-CN" sz="2400" dirty="0">
                <a:solidFill>
                  <a:srgbClr val="FF0000"/>
                </a:solidFill>
                <a:latin typeface="Calibri" pitchFamily="34" charset="0"/>
                <a:ea typeface="黑体" pitchFamily="49" charset="-122"/>
              </a:rPr>
              <a:t>DBSCAN: Ester, et al. (KDD’96)</a:t>
            </a:r>
          </a:p>
          <a:p>
            <a:pPr lvl="1" eaLnBrk="1" hangingPunct="1">
              <a:lnSpc>
                <a:spcPct val="120000"/>
              </a:lnSpc>
              <a:buClr>
                <a:schemeClr val="accent2"/>
              </a:buClr>
              <a:buFont typeface="Wingdings" pitchFamily="2" charset="2"/>
              <a:buChar char="ü"/>
              <a:defRPr/>
            </a:pPr>
            <a:r>
              <a:rPr lang="en-US" altLang="zh-CN" sz="2400" dirty="0">
                <a:solidFill>
                  <a:srgbClr val="0070C0"/>
                </a:solidFill>
                <a:latin typeface="Calibri" pitchFamily="34" charset="0"/>
                <a:ea typeface="黑体" pitchFamily="49" charset="-122"/>
              </a:rPr>
              <a:t>OPTICS: </a:t>
            </a:r>
            <a:r>
              <a:rPr lang="en-US" altLang="zh-CN" sz="2400" dirty="0" err="1">
                <a:solidFill>
                  <a:srgbClr val="0070C0"/>
                </a:solidFill>
                <a:latin typeface="Calibri" pitchFamily="34" charset="0"/>
                <a:ea typeface="黑体" pitchFamily="49" charset="-122"/>
              </a:rPr>
              <a:t>Ankerst</a:t>
            </a:r>
            <a:r>
              <a:rPr lang="en-US" altLang="zh-CN" sz="2400" dirty="0">
                <a:solidFill>
                  <a:srgbClr val="0070C0"/>
                </a:solidFill>
                <a:latin typeface="Calibri" pitchFamily="34" charset="0"/>
                <a:ea typeface="黑体" pitchFamily="49" charset="-122"/>
              </a:rPr>
              <a:t>, et al (SIGMOD’99).</a:t>
            </a:r>
          </a:p>
          <a:p>
            <a:pPr lvl="1" eaLnBrk="1" hangingPunct="1">
              <a:lnSpc>
                <a:spcPct val="120000"/>
              </a:lnSpc>
              <a:buClr>
                <a:schemeClr val="accent2"/>
              </a:buClr>
              <a:buFont typeface="Wingdings" pitchFamily="2" charset="2"/>
              <a:buChar char="ü"/>
              <a:defRPr/>
            </a:pPr>
            <a:r>
              <a:rPr lang="en-US" altLang="zh-CN" sz="2400" dirty="0">
                <a:solidFill>
                  <a:srgbClr val="0070C0"/>
                </a:solidFill>
                <a:latin typeface="Calibri" pitchFamily="34" charset="0"/>
                <a:ea typeface="黑体" pitchFamily="49" charset="-122"/>
              </a:rPr>
              <a:t>DENCLUE: </a:t>
            </a:r>
            <a:r>
              <a:rPr lang="en-US" altLang="zh-CN" sz="2400" dirty="0" err="1">
                <a:solidFill>
                  <a:srgbClr val="0070C0"/>
                </a:solidFill>
                <a:latin typeface="Calibri" pitchFamily="34" charset="0"/>
                <a:ea typeface="黑体" pitchFamily="49" charset="-122"/>
              </a:rPr>
              <a:t>Hinneburg</a:t>
            </a:r>
            <a:r>
              <a:rPr lang="en-US" altLang="zh-CN" sz="2400" dirty="0">
                <a:solidFill>
                  <a:srgbClr val="0070C0"/>
                </a:solidFill>
                <a:latin typeface="Calibri" pitchFamily="34" charset="0"/>
                <a:ea typeface="黑体" pitchFamily="49" charset="-122"/>
              </a:rPr>
              <a:t> &amp; D. </a:t>
            </a:r>
            <a:r>
              <a:rPr lang="en-US" altLang="zh-CN" sz="2400" dirty="0" err="1">
                <a:solidFill>
                  <a:srgbClr val="0070C0"/>
                </a:solidFill>
                <a:latin typeface="Calibri" pitchFamily="34" charset="0"/>
                <a:ea typeface="黑体" pitchFamily="49" charset="-122"/>
              </a:rPr>
              <a:t>Keim</a:t>
            </a:r>
            <a:r>
              <a:rPr lang="en-US" altLang="zh-CN" sz="2400" dirty="0">
                <a:solidFill>
                  <a:srgbClr val="0070C0"/>
                </a:solidFill>
                <a:latin typeface="Calibri" pitchFamily="34" charset="0"/>
                <a:ea typeface="黑体" pitchFamily="49" charset="-122"/>
              </a:rPr>
              <a:t>  (KDD’98)</a:t>
            </a:r>
          </a:p>
          <a:p>
            <a:pPr lvl="1" eaLnBrk="1" hangingPunct="1">
              <a:lnSpc>
                <a:spcPct val="120000"/>
              </a:lnSpc>
              <a:buClr>
                <a:schemeClr val="accent2"/>
              </a:buClr>
              <a:buFont typeface="Wingdings" pitchFamily="2" charset="2"/>
              <a:buChar char="ü"/>
              <a:defRPr/>
            </a:pPr>
            <a:r>
              <a:rPr lang="en-US" altLang="zh-CN" sz="2400" dirty="0">
                <a:solidFill>
                  <a:srgbClr val="0070C0"/>
                </a:solidFill>
                <a:latin typeface="Calibri" pitchFamily="34" charset="0"/>
                <a:ea typeface="黑体" pitchFamily="49" charset="-122"/>
              </a:rPr>
              <a:t>CLIQUE: </a:t>
            </a:r>
            <a:r>
              <a:rPr lang="en-US" altLang="zh-CN" sz="2400" dirty="0" err="1">
                <a:solidFill>
                  <a:srgbClr val="0070C0"/>
                </a:solidFill>
                <a:latin typeface="Calibri" pitchFamily="34" charset="0"/>
                <a:ea typeface="黑体" pitchFamily="49" charset="-122"/>
              </a:rPr>
              <a:t>Agrawal</a:t>
            </a:r>
            <a:r>
              <a:rPr lang="en-US" altLang="zh-CN" sz="2400" dirty="0">
                <a:solidFill>
                  <a:srgbClr val="0070C0"/>
                </a:solidFill>
                <a:latin typeface="Calibri" pitchFamily="34" charset="0"/>
                <a:ea typeface="黑体" pitchFamily="49" charset="-122"/>
              </a:rPr>
              <a:t>, et al. (SIGMOD’98) (more grid-based)</a:t>
            </a:r>
          </a:p>
          <a:p>
            <a:pPr>
              <a:lnSpc>
                <a:spcPct val="130000"/>
              </a:lnSpc>
              <a:spcBef>
                <a:spcPts val="1200"/>
              </a:spcBef>
              <a:buClr>
                <a:schemeClr val="accent2"/>
              </a:buClr>
              <a:buFont typeface="Wingdings" pitchFamily="2" charset="2"/>
              <a:buChar char="n"/>
              <a:defRPr/>
            </a:pPr>
            <a:endParaRPr lang="en-US" altLang="zh-CN" sz="2800" dirty="0">
              <a:solidFill>
                <a:srgbClr val="C00000"/>
              </a:solidFill>
              <a:effectLst>
                <a:outerShdw blurRad="38100" dist="38100" dir="2700000" algn="tl">
                  <a:srgbClr val="C0C0C0"/>
                </a:outerShdw>
              </a:effectLst>
              <a:latin typeface="Times New Roman" pitchFamily="18" charset="0"/>
              <a:ea typeface="黑体" pitchFamily="49" charset="-122"/>
            </a:endParaRPr>
          </a:p>
        </p:txBody>
      </p:sp>
      <p:pic>
        <p:nvPicPr>
          <p:cNvPr id="4" name="Picture 4">
            <a:extLst>
              <a:ext uri="{FF2B5EF4-FFF2-40B4-BE49-F238E27FC236}">
                <a16:creationId xmlns:a16="http://schemas.microsoft.com/office/drawing/2014/main" id="{77C3AEEF-E7BF-4A4D-B996-E9E228AEB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768" b="13937"/>
          <a:stretch>
            <a:fillRect/>
          </a:stretch>
        </p:blipFill>
        <p:spPr bwMode="auto">
          <a:xfrm>
            <a:off x="5718175" y="1808955"/>
            <a:ext cx="3197225" cy="1582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7089837"/>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6.5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基于密度的方法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3600" b="0" kern="0"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DBSCAN</a:t>
            </a:r>
            <a:endParaRPr lang="en-US" altLang="zh-CN" sz="2800" b="0" kern="0" dirty="0">
              <a:solidFill>
                <a:srgbClr val="1557AE"/>
              </a:solidFill>
              <a:latin typeface="Calibri" panose="020F0502020204030204" pitchFamily="34" charset="0"/>
              <a:ea typeface="方正兰亭中黑_GBK" panose="02000000000000000000" pitchFamily="2" charset="-122"/>
              <a:cs typeface="Calibri" panose="020F0502020204030204" pitchFamily="34" charset="0"/>
            </a:endParaRPr>
          </a:p>
        </p:txBody>
      </p:sp>
      <p:sp>
        <p:nvSpPr>
          <p:cNvPr id="3" name="Rectangle 3">
            <a:extLst>
              <a:ext uri="{FF2B5EF4-FFF2-40B4-BE49-F238E27FC236}">
                <a16:creationId xmlns:a16="http://schemas.microsoft.com/office/drawing/2014/main" id="{69454E46-CBB3-4F59-933D-E739D7BEC750}"/>
              </a:ext>
            </a:extLst>
          </p:cNvPr>
          <p:cNvSpPr txBox="1">
            <a:spLocks noChangeArrowheads="1"/>
          </p:cNvSpPr>
          <p:nvPr/>
        </p:nvSpPr>
        <p:spPr bwMode="auto">
          <a:xfrm>
            <a:off x="239712" y="1052736"/>
            <a:ext cx="8664575" cy="506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450850" indent="-450850"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a:lnSpc>
                <a:spcPct val="130000"/>
              </a:lnSpc>
              <a:spcBef>
                <a:spcPct val="20000"/>
              </a:spcBef>
              <a:buClr>
                <a:schemeClr val="accent2"/>
              </a:buClr>
              <a:buFont typeface="Wingdings" pitchFamily="2" charset="2"/>
              <a:buChar char="n"/>
              <a:defRPr/>
            </a:pPr>
            <a:r>
              <a:rPr lang="en-US" altLang="zh-CN" sz="2800" b="0" dirty="0">
                <a:solidFill>
                  <a:srgbClr val="FF0000"/>
                </a:solidFill>
                <a:latin typeface="Calibri" panose="020F0502020204030204" pitchFamily="34" charset="0"/>
                <a:ea typeface="黑体" pitchFamily="49" charset="-122"/>
                <a:cs typeface="Calibri" panose="020F0502020204030204" pitchFamily="34" charset="0"/>
              </a:rPr>
              <a:t>DBSCAN</a:t>
            </a:r>
            <a:r>
              <a:rPr lang="zh-CN" altLang="en-US" sz="2800" b="0" dirty="0">
                <a:solidFill>
                  <a:srgbClr val="FF0000"/>
                </a:solidFill>
                <a:effectLst>
                  <a:outerShdw blurRad="38100" dist="38100" dir="2700000" algn="tl">
                    <a:srgbClr val="C0C0C0"/>
                  </a:outerShdw>
                </a:effectLst>
                <a:latin typeface="Calibri" panose="020F0502020204030204" pitchFamily="34" charset="0"/>
                <a:ea typeface="黑体" pitchFamily="49" charset="-122"/>
                <a:cs typeface="Calibri" panose="020F0502020204030204" pitchFamily="34" charset="0"/>
              </a:rPr>
              <a:t>：</a:t>
            </a:r>
            <a:r>
              <a:rPr lang="en-US" altLang="zh-CN" sz="2800" dirty="0">
                <a:solidFill>
                  <a:srgbClr val="0070C0"/>
                </a:solidFill>
                <a:latin typeface="Calibri" pitchFamily="34" charset="0"/>
                <a:ea typeface="黑体" pitchFamily="49" charset="-122"/>
              </a:rPr>
              <a:t>Density-Based Spatial Clustering of Applications with Noise</a:t>
            </a:r>
          </a:p>
          <a:p>
            <a:pPr>
              <a:lnSpc>
                <a:spcPct val="130000"/>
              </a:lnSpc>
              <a:spcBef>
                <a:spcPts val="600"/>
              </a:spcBef>
              <a:buClr>
                <a:schemeClr val="accent2"/>
              </a:buClr>
              <a:buFont typeface="Wingdings"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假设：</a:t>
            </a:r>
            <a:r>
              <a:rPr lang="zh-CN" altLang="en-US" sz="2800" b="0" dirty="0">
                <a:solidFill>
                  <a:srgbClr val="0070C0"/>
                </a:solidFill>
                <a:latin typeface="方正兰亭中黑_GBK" panose="02000000000000000000" pitchFamily="2" charset="-122"/>
                <a:ea typeface="方正兰亭中黑_GBK" panose="02000000000000000000" pitchFamily="2" charset="-122"/>
              </a:rPr>
              <a:t>一个簇能够被其中任意一个核心对象所确定</a:t>
            </a:r>
            <a:endParaRPr lang="en-US" altLang="zh-CN" sz="2800" b="0" dirty="0">
              <a:solidFill>
                <a:srgbClr val="0070C0"/>
              </a:solidFill>
              <a:latin typeface="方正兰亭中黑_GBK" panose="02000000000000000000" pitchFamily="2" charset="-122"/>
              <a:ea typeface="方正兰亭中黑_GBK" panose="02000000000000000000" pitchFamily="2" charset="-122"/>
            </a:endParaRPr>
          </a:p>
          <a:p>
            <a:pPr>
              <a:lnSpc>
                <a:spcPct val="130000"/>
              </a:lnSpc>
              <a:spcBef>
                <a:spcPts val="600"/>
              </a:spcBef>
              <a:buClr>
                <a:schemeClr val="accent2"/>
              </a:buClr>
              <a:buFont typeface="Wingdings"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基本思想：</a:t>
            </a:r>
            <a:r>
              <a:rPr lang="zh-CN" altLang="en-US" sz="2800" b="0" dirty="0">
                <a:solidFill>
                  <a:srgbClr val="0070C0"/>
                </a:solidFill>
                <a:latin typeface="方正兰亭中黑_GBK" panose="02000000000000000000" pitchFamily="2" charset="-122"/>
                <a:ea typeface="方正兰亭中黑_GBK" panose="02000000000000000000" pitchFamily="2" charset="-122"/>
              </a:rPr>
              <a:t>考察数据库 </a:t>
            </a:r>
            <a:r>
              <a:rPr lang="en-US" altLang="zh-CN" sz="2800" i="1" dirty="0">
                <a:solidFill>
                  <a:srgbClr val="0000FF"/>
                </a:solidFill>
                <a:latin typeface="Calibri" pitchFamily="34" charset="0"/>
                <a:ea typeface="黑体" pitchFamily="49" charset="-122"/>
              </a:rPr>
              <a:t>D </a:t>
            </a:r>
            <a:r>
              <a:rPr lang="zh-CN" altLang="en-US" sz="2800" b="0" dirty="0">
                <a:solidFill>
                  <a:srgbClr val="0070C0"/>
                </a:solidFill>
                <a:latin typeface="方正兰亭中黑_GBK" panose="02000000000000000000" pitchFamily="2" charset="-122"/>
                <a:ea typeface="方正兰亭中黑_GBK" panose="02000000000000000000" pitchFamily="2" charset="-122"/>
              </a:rPr>
              <a:t>中的核心对象 </a:t>
            </a:r>
            <a:r>
              <a:rPr lang="en-US" altLang="zh-CN" sz="2800" i="1" dirty="0">
                <a:solidFill>
                  <a:srgbClr val="0000FF"/>
                </a:solidFill>
                <a:latin typeface="Calibri" pitchFamily="34" charset="0"/>
                <a:ea typeface="黑体" pitchFamily="49" charset="-122"/>
              </a:rPr>
              <a:t>P</a:t>
            </a:r>
            <a:r>
              <a:rPr lang="en-US" altLang="zh-CN" sz="2800" b="0" dirty="0">
                <a:latin typeface="Calibri" pitchFamily="34" charset="0"/>
                <a:ea typeface="黑体" pitchFamily="49" charset="-122"/>
              </a:rPr>
              <a:t> </a:t>
            </a:r>
            <a:r>
              <a:rPr lang="zh-CN" altLang="en-US" sz="2800" b="0" dirty="0">
                <a:solidFill>
                  <a:srgbClr val="0070C0"/>
                </a:solidFill>
                <a:latin typeface="方正兰亭中黑_GBK" panose="02000000000000000000" pitchFamily="2" charset="-122"/>
                <a:ea typeface="方正兰亭中黑_GBK" panose="02000000000000000000" pitchFamily="2" charset="-122"/>
              </a:rPr>
              <a:t>，则通过区域查询得到该对象的邻域，邻域中的对象和 </a:t>
            </a:r>
            <a:r>
              <a:rPr lang="en-US" altLang="zh-CN" sz="2800" i="1" dirty="0">
                <a:solidFill>
                  <a:srgbClr val="0000FF"/>
                </a:solidFill>
                <a:latin typeface="Calibri" pitchFamily="34" charset="0"/>
                <a:cs typeface="Calibri" pitchFamily="34" charset="0"/>
              </a:rPr>
              <a:t>P</a:t>
            </a:r>
            <a:r>
              <a:rPr lang="en-US" altLang="zh-CN" sz="2800" b="0" i="1" dirty="0">
                <a:solidFill>
                  <a:srgbClr val="0000FF"/>
                </a:solidFill>
                <a:latin typeface="Calibri" pitchFamily="34" charset="0"/>
                <a:cs typeface="Calibri" pitchFamily="34" charset="0"/>
              </a:rPr>
              <a:t> </a:t>
            </a:r>
            <a:r>
              <a:rPr lang="zh-CN" altLang="en-US" sz="2800" b="0" dirty="0">
                <a:solidFill>
                  <a:srgbClr val="0070C0"/>
                </a:solidFill>
                <a:latin typeface="方正兰亭中黑_GBK" panose="02000000000000000000" pitchFamily="2" charset="-122"/>
                <a:ea typeface="方正兰亭中黑_GBK" panose="02000000000000000000" pitchFamily="2" charset="-122"/>
              </a:rPr>
              <a:t>同属于一个簇，这些对象将作为下一轮的考察对象，并通过不断地对种子对象进行区域查询来扩展它们所在的簇，直至找到一个完整的簇</a:t>
            </a:r>
            <a:endParaRPr lang="en-US" altLang="zh-CN" sz="2800" b="0" dirty="0">
              <a:solidFill>
                <a:srgbClr val="0070C0"/>
              </a:solidFill>
              <a:latin typeface="方正兰亭中黑_GBK" panose="02000000000000000000" pitchFamily="2" charset="-122"/>
              <a:ea typeface="方正兰亭中黑_GBK" panose="02000000000000000000" pitchFamily="2" charset="-122"/>
            </a:endParaRPr>
          </a:p>
        </p:txBody>
      </p:sp>
    </p:spTree>
    <p:extLst>
      <p:ext uri="{BB962C8B-B14F-4D97-AF65-F5344CB8AC3E}">
        <p14:creationId xmlns:p14="http://schemas.microsoft.com/office/powerpoint/2010/main" val="3566510798"/>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6.5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基于密度的方法 </a:t>
            </a:r>
            <a:r>
              <a:rPr kumimoji="0" lang="en-US" altLang="zh-CN" sz="3600" b="0"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3600" b="0" i="0" u="none" strike="noStrike" kern="0" cap="none" spc="0" normalizeH="0" baseline="0" noProof="0" dirty="0">
                <a:ln>
                  <a:noFill/>
                </a:ln>
                <a:solidFill>
                  <a:srgbClr val="1557AE"/>
                </a:solidFill>
                <a:effectLst/>
                <a:uLnTx/>
                <a:uFillTx/>
                <a:latin typeface="Calibri" panose="020F0502020204030204" pitchFamily="34" charset="0"/>
                <a:ea typeface="方正兰亭中黑_GBK" panose="02000000000000000000" pitchFamily="2" charset="-122"/>
                <a:cs typeface="Calibri" panose="020F0502020204030204" pitchFamily="34" charset="0"/>
              </a:rPr>
              <a:t>DBSCAN</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3">
            <a:extLst>
              <a:ext uri="{FF2B5EF4-FFF2-40B4-BE49-F238E27FC236}">
                <a16:creationId xmlns:a16="http://schemas.microsoft.com/office/drawing/2014/main" id="{2C51A402-1BBA-4DCC-82CC-3027DA347E7C}"/>
              </a:ext>
            </a:extLst>
          </p:cNvPr>
          <p:cNvSpPr txBox="1">
            <a:spLocks noChangeArrowheads="1"/>
          </p:cNvSpPr>
          <p:nvPr/>
        </p:nvSpPr>
        <p:spPr bwMode="auto">
          <a:xfrm>
            <a:off x="228600" y="894556"/>
            <a:ext cx="8686800" cy="506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450850" indent="-450850" eaLnBrk="0" hangingPunct="0">
              <a:defRPr b="1">
                <a:solidFill>
                  <a:schemeClr val="tx1"/>
                </a:solidFill>
                <a:latin typeface="Verdana" pitchFamily="34" charset="0"/>
                <a:ea typeface="宋体" pitchFamily="2" charset="-122"/>
              </a:defRPr>
            </a:lvl1pPr>
            <a:lvl2pPr marL="908050" indent="-436563"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a:lnSpc>
                <a:spcPct val="130000"/>
              </a:lnSpc>
              <a:spcBef>
                <a:spcPts val="600"/>
              </a:spcBef>
              <a:buClr>
                <a:schemeClr val="accent2"/>
              </a:buClr>
              <a:buFont typeface="Wingdings"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两个参数</a:t>
            </a:r>
            <a:endParaRPr lang="en-US" altLang="zh-CN" sz="2800" b="0" dirty="0">
              <a:solidFill>
                <a:srgbClr val="FF0000"/>
              </a:solidFill>
              <a:latin typeface="方正兰亭中黑_GBK" panose="02000000000000000000" pitchFamily="2" charset="-122"/>
              <a:ea typeface="方正兰亭中黑_GBK" panose="02000000000000000000" pitchFamily="2" charset="-122"/>
              <a:cs typeface="Calibri" pitchFamily="34" charset="0"/>
            </a:endParaRPr>
          </a:p>
          <a:p>
            <a:pPr lvl="1" eaLnBrk="1" hangingPunct="1">
              <a:lnSpc>
                <a:spcPct val="120000"/>
              </a:lnSpc>
              <a:buClr>
                <a:schemeClr val="tx1"/>
              </a:buClr>
              <a:buFont typeface="Wingdings" pitchFamily="2" charset="2"/>
              <a:buChar char="ü"/>
              <a:defRPr/>
            </a:pPr>
            <a:r>
              <a:rPr lang="el-GR" altLang="zh-CN" sz="2400" dirty="0">
                <a:solidFill>
                  <a:srgbClr val="0000FF"/>
                </a:solidFill>
                <a:latin typeface="Calibri" pitchFamily="34" charset="0"/>
                <a:ea typeface="黑体" pitchFamily="49" charset="-122"/>
              </a:rPr>
              <a:t>ε</a:t>
            </a:r>
            <a:r>
              <a:rPr lang="en-US" altLang="zh-CN" sz="2400" dirty="0">
                <a:solidFill>
                  <a:srgbClr val="0000FF"/>
                </a:solidFill>
                <a:latin typeface="Calibri" pitchFamily="34" charset="0"/>
                <a:ea typeface="黑体" pitchFamily="49" charset="-122"/>
              </a:rPr>
              <a:t>:</a:t>
            </a:r>
            <a:r>
              <a:rPr lang="en-US" altLang="zh-CN" sz="2400" dirty="0">
                <a:latin typeface="Calibri" pitchFamily="34" charset="0"/>
                <a:ea typeface="黑体" pitchFamily="49" charset="-122"/>
              </a:rPr>
              <a:t> </a:t>
            </a:r>
            <a:r>
              <a:rPr lang="zh-CN" altLang="en-US" sz="2400" b="0" dirty="0">
                <a:solidFill>
                  <a:srgbClr val="0070C0"/>
                </a:solidFill>
                <a:latin typeface="方正兰亭中黑_GBK" panose="02000000000000000000" pitchFamily="2" charset="-122"/>
                <a:ea typeface="方正兰亭中黑_GBK" panose="02000000000000000000" pitchFamily="2" charset="-122"/>
              </a:rPr>
              <a:t>数据对象的邻域半径</a:t>
            </a:r>
            <a:endParaRPr lang="en-US" altLang="zh-CN" sz="2400" b="0" dirty="0">
              <a:solidFill>
                <a:srgbClr val="0070C0"/>
              </a:solidFill>
              <a:latin typeface="方正兰亭中黑_GBK" panose="02000000000000000000" pitchFamily="2" charset="-122"/>
              <a:ea typeface="方正兰亭中黑_GBK" panose="02000000000000000000" pitchFamily="2" charset="-122"/>
            </a:endParaRPr>
          </a:p>
          <a:p>
            <a:pPr lvl="1" eaLnBrk="1" hangingPunct="1">
              <a:lnSpc>
                <a:spcPct val="120000"/>
              </a:lnSpc>
              <a:buClr>
                <a:srgbClr val="0000FF"/>
              </a:buClr>
              <a:buFont typeface="Wingdings" pitchFamily="2" charset="2"/>
              <a:buChar char="ü"/>
              <a:defRPr/>
            </a:pPr>
            <a:r>
              <a:rPr lang="en-US" altLang="zh-CN" sz="2400" dirty="0" err="1">
                <a:solidFill>
                  <a:srgbClr val="0000FF"/>
                </a:solidFill>
                <a:latin typeface="Calibri" pitchFamily="34" charset="0"/>
                <a:ea typeface="黑体" pitchFamily="49" charset="-122"/>
              </a:rPr>
              <a:t>MinPts</a:t>
            </a:r>
            <a:r>
              <a:rPr lang="en-US" altLang="zh-CN" sz="2400" dirty="0">
                <a:solidFill>
                  <a:srgbClr val="0000FF"/>
                </a:solidFill>
                <a:latin typeface="Calibri" pitchFamily="34" charset="0"/>
                <a:ea typeface="黑体" pitchFamily="49" charset="-122"/>
              </a:rPr>
              <a:t>: </a:t>
            </a:r>
            <a:r>
              <a:rPr lang="zh-CN" altLang="en-US" sz="2400" b="0" dirty="0">
                <a:solidFill>
                  <a:srgbClr val="0070C0"/>
                </a:solidFill>
                <a:latin typeface="方正兰亭中黑_GBK" panose="02000000000000000000" pitchFamily="2" charset="-122"/>
                <a:ea typeface="方正兰亭中黑_GBK" panose="02000000000000000000" pitchFamily="2" charset="-122"/>
              </a:rPr>
              <a:t>稠密区域的密度阈值，邻域的密度是指邻域内的对象数</a:t>
            </a:r>
            <a:endParaRPr lang="en-US" altLang="zh-CN" sz="2400" b="0" dirty="0">
              <a:solidFill>
                <a:srgbClr val="0070C0"/>
              </a:solidFill>
              <a:latin typeface="方正兰亭中黑_GBK" panose="02000000000000000000" pitchFamily="2" charset="-122"/>
              <a:ea typeface="方正兰亭中黑_GBK" panose="02000000000000000000" pitchFamily="2" charset="-122"/>
            </a:endParaRPr>
          </a:p>
          <a:p>
            <a:pPr>
              <a:lnSpc>
                <a:spcPct val="130000"/>
              </a:lnSpc>
              <a:spcBef>
                <a:spcPts val="600"/>
              </a:spcBef>
              <a:buClr>
                <a:schemeClr val="accent2"/>
              </a:buClr>
              <a:buFont typeface="Wingdings"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定义</a:t>
            </a:r>
            <a:endParaRPr lang="en-US" altLang="zh-CN" sz="2800" b="0" dirty="0">
              <a:solidFill>
                <a:srgbClr val="FF0000"/>
              </a:solidFill>
              <a:latin typeface="方正兰亭中黑_GBK" panose="02000000000000000000" pitchFamily="2" charset="-122"/>
              <a:ea typeface="方正兰亭中黑_GBK" panose="02000000000000000000" pitchFamily="2" charset="-122"/>
              <a:cs typeface="Calibri" pitchFamily="34" charset="0"/>
            </a:endParaRPr>
          </a:p>
          <a:p>
            <a:pPr lvl="1" eaLnBrk="1" hangingPunct="1">
              <a:lnSpc>
                <a:spcPct val="120000"/>
              </a:lnSpc>
              <a:buClr>
                <a:schemeClr val="tx1"/>
              </a:buClr>
              <a:buFont typeface="Wingdings" pitchFamily="2" charset="2"/>
              <a:buChar char="ü"/>
              <a:defRPr/>
            </a:pPr>
            <a:r>
              <a:rPr lang="zh-CN" altLang="en-US" sz="2400" dirty="0">
                <a:solidFill>
                  <a:srgbClr val="0000FF"/>
                </a:solidFill>
                <a:latin typeface="Calibri" pitchFamily="34" charset="0"/>
                <a:ea typeface="黑体" pitchFamily="49" charset="-122"/>
              </a:rPr>
              <a:t>核心对象</a:t>
            </a:r>
            <a:r>
              <a:rPr lang="en-US" altLang="zh-CN" sz="2400" dirty="0">
                <a:solidFill>
                  <a:srgbClr val="0000FF"/>
                </a:solidFill>
                <a:latin typeface="Calibri" pitchFamily="34" charset="0"/>
                <a:ea typeface="黑体" pitchFamily="49" charset="-122"/>
              </a:rPr>
              <a:t>: </a:t>
            </a:r>
            <a:r>
              <a:rPr lang="zh-CN" altLang="en-US" sz="2400" b="0" dirty="0">
                <a:solidFill>
                  <a:srgbClr val="0070C0"/>
                </a:solidFill>
                <a:latin typeface="方正兰亭中黑_GBK" panose="02000000000000000000" pitchFamily="2" charset="-122"/>
                <a:ea typeface="方正兰亭中黑_GBK" panose="02000000000000000000" pitchFamily="2" charset="-122"/>
              </a:rPr>
              <a:t>如果一个数据对象的</a:t>
            </a:r>
            <a:r>
              <a:rPr lang="el-GR" altLang="zh-CN" sz="2400" dirty="0">
                <a:solidFill>
                  <a:srgbClr val="0000FF"/>
                </a:solidFill>
                <a:latin typeface="Calibri" pitchFamily="34" charset="0"/>
                <a:ea typeface="黑体" pitchFamily="49" charset="-122"/>
              </a:rPr>
              <a:t>ε</a:t>
            </a:r>
            <a:r>
              <a:rPr lang="en-US" altLang="zh-CN" sz="2400" dirty="0">
                <a:solidFill>
                  <a:srgbClr val="0000FF"/>
                </a:solidFill>
                <a:latin typeface="Calibri" pitchFamily="34" charset="0"/>
                <a:ea typeface="黑体" pitchFamily="49" charset="-122"/>
              </a:rPr>
              <a:t>-</a:t>
            </a:r>
            <a:r>
              <a:rPr lang="zh-CN" altLang="en-US" sz="2400" dirty="0">
                <a:solidFill>
                  <a:srgbClr val="0000FF"/>
                </a:solidFill>
                <a:latin typeface="Calibri" pitchFamily="34" charset="0"/>
                <a:ea typeface="黑体" pitchFamily="49" charset="-122"/>
              </a:rPr>
              <a:t>邻域</a:t>
            </a:r>
            <a:r>
              <a:rPr lang="zh-CN" altLang="en-US" sz="2400" b="0" dirty="0">
                <a:solidFill>
                  <a:srgbClr val="0070C0"/>
                </a:solidFill>
                <a:latin typeface="方正兰亭中黑_GBK" panose="02000000000000000000" pitchFamily="2" charset="-122"/>
                <a:ea typeface="方正兰亭中黑_GBK" panose="02000000000000000000" pitchFamily="2" charset="-122"/>
              </a:rPr>
              <a:t>至少包含</a:t>
            </a:r>
            <a:r>
              <a:rPr lang="en-US" altLang="zh-CN" sz="2400" dirty="0" err="1">
                <a:solidFill>
                  <a:srgbClr val="0000FF"/>
                </a:solidFill>
                <a:latin typeface="Calibri" pitchFamily="34" charset="0"/>
                <a:ea typeface="黑体" pitchFamily="49" charset="-122"/>
              </a:rPr>
              <a:t>MinPts</a:t>
            </a:r>
            <a:r>
              <a:rPr lang="zh-CN" altLang="en-US" sz="2400" b="0" dirty="0">
                <a:solidFill>
                  <a:srgbClr val="0070C0"/>
                </a:solidFill>
                <a:latin typeface="方正兰亭中黑_GBK" panose="02000000000000000000" pitchFamily="2" charset="-122"/>
                <a:ea typeface="方正兰亭中黑_GBK" panose="02000000000000000000" pitchFamily="2" charset="-122"/>
              </a:rPr>
              <a:t>个对象，则该对象为核心对象。</a:t>
            </a:r>
            <a:endParaRPr lang="en-US" altLang="zh-CN" sz="2400" b="0" dirty="0">
              <a:solidFill>
                <a:srgbClr val="0070C0"/>
              </a:solidFill>
              <a:latin typeface="方正兰亭中黑_GBK" panose="02000000000000000000" pitchFamily="2" charset="-122"/>
              <a:ea typeface="方正兰亭中黑_GBK" panose="02000000000000000000" pitchFamily="2" charset="-122"/>
            </a:endParaRPr>
          </a:p>
        </p:txBody>
      </p:sp>
      <p:sp>
        <p:nvSpPr>
          <p:cNvPr id="4" name="Line 2">
            <a:extLst>
              <a:ext uri="{FF2B5EF4-FFF2-40B4-BE49-F238E27FC236}">
                <a16:creationId xmlns:a16="http://schemas.microsoft.com/office/drawing/2014/main" id="{71E746AF-D7F4-429D-ACB2-ABF85CED7538}"/>
              </a:ext>
            </a:extLst>
          </p:cNvPr>
          <p:cNvSpPr>
            <a:spLocks noChangeShapeType="1"/>
          </p:cNvSpPr>
          <p:nvPr/>
        </p:nvSpPr>
        <p:spPr bwMode="auto">
          <a:xfrm>
            <a:off x="1547813" y="5277644"/>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6796" dir="12393903" algn="ctr" rotWithShape="0">
                    <a:schemeClr val="bg2"/>
                  </a:outerShdw>
                </a:effectLst>
              </a14:hiddenEffects>
            </a:ext>
          </a:extLst>
        </p:spPr>
        <p:txBody>
          <a:bodyPr wrap="none" anchor="ctr"/>
          <a:lstStyle/>
          <a:p>
            <a:endParaRPr lang="zh-CN" altLang="en-US"/>
          </a:p>
        </p:txBody>
      </p:sp>
      <p:sp>
        <p:nvSpPr>
          <p:cNvPr id="5" name="Oval 3">
            <a:extLst>
              <a:ext uri="{FF2B5EF4-FFF2-40B4-BE49-F238E27FC236}">
                <a16:creationId xmlns:a16="http://schemas.microsoft.com/office/drawing/2014/main" id="{5BCE4CC9-3E3B-418F-A36A-BACEC0908837}"/>
              </a:ext>
            </a:extLst>
          </p:cNvPr>
          <p:cNvSpPr>
            <a:spLocks noChangeArrowheads="1"/>
          </p:cNvSpPr>
          <p:nvPr/>
        </p:nvSpPr>
        <p:spPr bwMode="auto">
          <a:xfrm>
            <a:off x="1547813" y="4591844"/>
            <a:ext cx="1447800" cy="1447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6" name="Oval 4">
            <a:extLst>
              <a:ext uri="{FF2B5EF4-FFF2-40B4-BE49-F238E27FC236}">
                <a16:creationId xmlns:a16="http://schemas.microsoft.com/office/drawing/2014/main" id="{BBA987C7-E2A1-41AE-A13F-B849FA3221C9}"/>
              </a:ext>
            </a:extLst>
          </p:cNvPr>
          <p:cNvSpPr>
            <a:spLocks noChangeArrowheads="1"/>
          </p:cNvSpPr>
          <p:nvPr/>
        </p:nvSpPr>
        <p:spPr bwMode="auto">
          <a:xfrm>
            <a:off x="2233613" y="4515644"/>
            <a:ext cx="1447800" cy="1447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7" name="Oval 7">
            <a:extLst>
              <a:ext uri="{FF2B5EF4-FFF2-40B4-BE49-F238E27FC236}">
                <a16:creationId xmlns:a16="http://schemas.microsoft.com/office/drawing/2014/main" id="{9AC4B248-403A-4559-906F-D26D857E4102}"/>
              </a:ext>
            </a:extLst>
          </p:cNvPr>
          <p:cNvSpPr>
            <a:spLocks noChangeArrowheads="1"/>
          </p:cNvSpPr>
          <p:nvPr/>
        </p:nvSpPr>
        <p:spPr bwMode="auto">
          <a:xfrm>
            <a:off x="2157413" y="5201444"/>
            <a:ext cx="228600" cy="228600"/>
          </a:xfrm>
          <a:prstGeom prst="ellipse">
            <a:avLst/>
          </a:prstGeom>
          <a:solidFill>
            <a:srgbClr val="95FFE3"/>
          </a:solidFill>
          <a:ln w="9525">
            <a:solidFill>
              <a:schemeClr val="tx1"/>
            </a:solidFill>
            <a:round/>
            <a:headEnd/>
            <a:tailEnd/>
          </a:ln>
          <a:effectLst>
            <a:outerShdw dist="56796" dir="12393903" algn="ctr" rotWithShape="0">
              <a:schemeClr val="bg2"/>
            </a:outerShdw>
          </a:effectLst>
        </p:spPr>
        <p:txBody>
          <a:bodyPr wrap="none" anchorCtr="1"/>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i="1">
                <a:solidFill>
                  <a:srgbClr val="FF0000"/>
                </a:solidFill>
                <a:latin typeface="Times New Roman" panose="02020603050405020304" pitchFamily="18" charset="0"/>
                <a:cs typeface="Times New Roman" panose="02020603050405020304" pitchFamily="18" charset="0"/>
              </a:rPr>
              <a:t>q</a:t>
            </a:r>
          </a:p>
        </p:txBody>
      </p:sp>
      <p:sp>
        <p:nvSpPr>
          <p:cNvPr id="8" name="Oval 8">
            <a:extLst>
              <a:ext uri="{FF2B5EF4-FFF2-40B4-BE49-F238E27FC236}">
                <a16:creationId xmlns:a16="http://schemas.microsoft.com/office/drawing/2014/main" id="{E8DC9E0B-7AC8-4142-938D-744940C3AE04}"/>
              </a:ext>
            </a:extLst>
          </p:cNvPr>
          <p:cNvSpPr>
            <a:spLocks noChangeArrowheads="1"/>
          </p:cNvSpPr>
          <p:nvPr/>
        </p:nvSpPr>
        <p:spPr bwMode="auto">
          <a:xfrm>
            <a:off x="2538413" y="5353844"/>
            <a:ext cx="228600" cy="228600"/>
          </a:xfrm>
          <a:prstGeom prst="ellipse">
            <a:avLst/>
          </a:prstGeom>
          <a:solidFill>
            <a:srgbClr val="95FFE3"/>
          </a:solidFill>
          <a:ln w="9525">
            <a:solidFill>
              <a:schemeClr val="tx1"/>
            </a:solidFill>
            <a:round/>
            <a:headEnd/>
            <a:tailEnd/>
          </a:ln>
          <a:effectLst>
            <a:outerShdw dist="56796" dir="12393903" algn="ctr" rotWithShape="0">
              <a:schemeClr val="bg2"/>
            </a:outerShdw>
          </a:effec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9" name="Oval 9">
            <a:extLst>
              <a:ext uri="{FF2B5EF4-FFF2-40B4-BE49-F238E27FC236}">
                <a16:creationId xmlns:a16="http://schemas.microsoft.com/office/drawing/2014/main" id="{DCA41D1B-61F6-4BCB-BC76-5A386329BD9A}"/>
              </a:ext>
            </a:extLst>
          </p:cNvPr>
          <p:cNvSpPr>
            <a:spLocks noChangeArrowheads="1"/>
          </p:cNvSpPr>
          <p:nvPr/>
        </p:nvSpPr>
        <p:spPr bwMode="auto">
          <a:xfrm>
            <a:off x="3452813" y="5506244"/>
            <a:ext cx="228600" cy="228600"/>
          </a:xfrm>
          <a:prstGeom prst="ellipse">
            <a:avLst/>
          </a:prstGeom>
          <a:solidFill>
            <a:srgbClr val="95FFE3"/>
          </a:solidFill>
          <a:ln w="9525">
            <a:solidFill>
              <a:schemeClr val="tx1"/>
            </a:solidFill>
            <a:round/>
            <a:headEnd/>
            <a:tailEnd/>
          </a:ln>
          <a:effectLst>
            <a:outerShdw dist="56796" dir="12393903" algn="ctr" rotWithShape="0">
              <a:schemeClr val="bg2"/>
            </a:outerShdw>
          </a:effec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0" name="Oval 10">
            <a:extLst>
              <a:ext uri="{FF2B5EF4-FFF2-40B4-BE49-F238E27FC236}">
                <a16:creationId xmlns:a16="http://schemas.microsoft.com/office/drawing/2014/main" id="{394EB674-5266-4DEE-9A4E-C2661954AF48}"/>
              </a:ext>
            </a:extLst>
          </p:cNvPr>
          <p:cNvSpPr>
            <a:spLocks noChangeArrowheads="1"/>
          </p:cNvSpPr>
          <p:nvPr/>
        </p:nvSpPr>
        <p:spPr bwMode="auto">
          <a:xfrm>
            <a:off x="2843213" y="5125244"/>
            <a:ext cx="228600" cy="228600"/>
          </a:xfrm>
          <a:prstGeom prst="ellipse">
            <a:avLst/>
          </a:prstGeom>
          <a:solidFill>
            <a:srgbClr val="95FFE3"/>
          </a:solidFill>
          <a:ln w="9525">
            <a:solidFill>
              <a:schemeClr val="tx1"/>
            </a:solidFill>
            <a:round/>
            <a:headEnd/>
            <a:tailEnd/>
          </a:ln>
          <a:effectLst>
            <a:outerShdw dist="56796" dir="12393903" algn="ctr" rotWithShape="0">
              <a:schemeClr val="bg2"/>
            </a:outerShdw>
          </a:effectLst>
        </p:spPr>
        <p:txBody>
          <a:bodyPr wrap="none" anchorCtr="1"/>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i="1">
                <a:solidFill>
                  <a:srgbClr val="FF0000"/>
                </a:solidFill>
                <a:latin typeface="Times New Roman" panose="02020603050405020304" pitchFamily="18" charset="0"/>
                <a:cs typeface="Times New Roman" panose="02020603050405020304" pitchFamily="18" charset="0"/>
              </a:rPr>
              <a:t>p</a:t>
            </a:r>
          </a:p>
        </p:txBody>
      </p:sp>
      <p:sp>
        <p:nvSpPr>
          <p:cNvPr id="11" name="Line 11">
            <a:extLst>
              <a:ext uri="{FF2B5EF4-FFF2-40B4-BE49-F238E27FC236}">
                <a16:creationId xmlns:a16="http://schemas.microsoft.com/office/drawing/2014/main" id="{54A3ED53-F7C7-4E1A-AE01-587E1F6DBE14}"/>
              </a:ext>
            </a:extLst>
          </p:cNvPr>
          <p:cNvSpPr>
            <a:spLocks noChangeShapeType="1"/>
          </p:cNvSpPr>
          <p:nvPr/>
        </p:nvSpPr>
        <p:spPr bwMode="auto">
          <a:xfrm>
            <a:off x="3071813" y="5201444"/>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6796" dir="12393903" algn="ctr" rotWithShape="0">
                    <a:schemeClr val="bg2"/>
                  </a:outerShdw>
                </a:effectLst>
              </a14:hiddenEffects>
            </a:ext>
          </a:extLst>
        </p:spPr>
        <p:txBody>
          <a:bodyPr wrap="none" anchor="ctr"/>
          <a:lstStyle/>
          <a:p>
            <a:endParaRPr lang="zh-CN" altLang="en-US"/>
          </a:p>
        </p:txBody>
      </p:sp>
      <p:sp>
        <p:nvSpPr>
          <p:cNvPr id="12" name="Text Box 12">
            <a:extLst>
              <a:ext uri="{FF2B5EF4-FFF2-40B4-BE49-F238E27FC236}">
                <a16:creationId xmlns:a16="http://schemas.microsoft.com/office/drawing/2014/main" id="{1E08EB95-8B11-4ECF-941F-F3ACACC6C4D4}"/>
              </a:ext>
            </a:extLst>
          </p:cNvPr>
          <p:cNvSpPr txBox="1">
            <a:spLocks noChangeArrowheads="1"/>
          </p:cNvSpPr>
          <p:nvPr/>
        </p:nvSpPr>
        <p:spPr bwMode="auto">
          <a:xfrm>
            <a:off x="3148013" y="4896644"/>
            <a:ext cx="314325" cy="457200"/>
          </a:xfrm>
          <a:prstGeom prst="rect">
            <a:avLst/>
          </a:prstGeom>
          <a:noFill/>
          <a:ln>
            <a:noFill/>
          </a:ln>
          <a:effectLst/>
          <a:extLst>
            <a:ext uri="{909E8E84-426E-40DD-AFC4-6F175D3DCCD1}">
              <a14:hiddenFill xmlns:a14="http://schemas.microsoft.com/office/drawing/2010/main">
                <a:solidFill>
                  <a:srgbClr val="95FFE3"/>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6796" dir="12393903" algn="ctr" rotWithShape="0">
                    <a:schemeClr val="bg2"/>
                  </a:outerShdw>
                </a:effectLst>
              </a14:hiddenEffects>
            </a:ext>
          </a:extLst>
        </p:spPr>
        <p:txBody>
          <a:bodyPr wrap="none">
            <a:spAutoFit/>
          </a:bodyPr>
          <a:lstStyle>
            <a:lvl1pPr eaLnBrk="0" hangingPunct="0">
              <a:defRPr b="1">
                <a:solidFill>
                  <a:schemeClr val="tx1"/>
                </a:solidFill>
                <a:latin typeface="Verdana" pitchFamily="34" charset="0"/>
                <a:ea typeface="SimSun" pitchFamily="2" charset="-122"/>
              </a:defRPr>
            </a:lvl1pPr>
            <a:lvl2pPr marL="742950" indent="-285750" eaLnBrk="0" hangingPunct="0">
              <a:defRPr b="1">
                <a:solidFill>
                  <a:schemeClr val="tx1"/>
                </a:solidFill>
                <a:latin typeface="Verdana" pitchFamily="34" charset="0"/>
                <a:ea typeface="SimSun" pitchFamily="2" charset="-122"/>
              </a:defRPr>
            </a:lvl2pPr>
            <a:lvl3pPr marL="1143000" indent="-228600" eaLnBrk="0" hangingPunct="0">
              <a:defRPr b="1">
                <a:solidFill>
                  <a:schemeClr val="tx1"/>
                </a:solidFill>
                <a:latin typeface="Verdana" pitchFamily="34" charset="0"/>
                <a:ea typeface="SimSun" pitchFamily="2" charset="-122"/>
              </a:defRPr>
            </a:lvl3pPr>
            <a:lvl4pPr marL="1600200" indent="-228600" eaLnBrk="0" hangingPunct="0">
              <a:defRPr b="1">
                <a:solidFill>
                  <a:schemeClr val="tx1"/>
                </a:solidFill>
                <a:latin typeface="Verdana" pitchFamily="34" charset="0"/>
                <a:ea typeface="SimSun" pitchFamily="2" charset="-122"/>
              </a:defRPr>
            </a:lvl4pPr>
            <a:lvl5pPr marL="2057400" indent="-228600" eaLnBrk="0" hangingPunct="0">
              <a:defRPr b="1">
                <a:solidFill>
                  <a:schemeClr val="tx1"/>
                </a:solidFill>
                <a:latin typeface="Verdana" pitchFamily="34" charset="0"/>
                <a:ea typeface="SimSun"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SimSun"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SimSun"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SimSun"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SimSun" pitchFamily="2" charset="-122"/>
              </a:defRPr>
            </a:lvl9pPr>
          </a:lstStyle>
          <a:p>
            <a:pPr algn="ctr" eaLnBrk="1" hangingPunct="1">
              <a:defRPr/>
            </a:pPr>
            <a:r>
              <a:rPr lang="en-US" altLang="zh-CN" sz="2400">
                <a:solidFill>
                  <a:srgbClr val="23238E"/>
                </a:solidFill>
                <a:effectLst>
                  <a:outerShdw blurRad="38100" dist="38100" dir="2700000" algn="tl">
                    <a:srgbClr val="C0C0C0"/>
                  </a:outerShdw>
                </a:effectLst>
                <a:latin typeface="Times New Roman" pitchFamily="18" charset="0"/>
                <a:cs typeface="Times New Roman" pitchFamily="18" charset="0"/>
              </a:rPr>
              <a:t>ε</a:t>
            </a:r>
          </a:p>
        </p:txBody>
      </p:sp>
      <p:sp>
        <p:nvSpPr>
          <p:cNvPr id="13" name="Text Box 13">
            <a:extLst>
              <a:ext uri="{FF2B5EF4-FFF2-40B4-BE49-F238E27FC236}">
                <a16:creationId xmlns:a16="http://schemas.microsoft.com/office/drawing/2014/main" id="{2E175DF0-CC19-490C-B13C-2D5024034DE3}"/>
              </a:ext>
            </a:extLst>
          </p:cNvPr>
          <p:cNvSpPr txBox="1">
            <a:spLocks noChangeArrowheads="1"/>
          </p:cNvSpPr>
          <p:nvPr/>
        </p:nvSpPr>
        <p:spPr bwMode="auto">
          <a:xfrm>
            <a:off x="1690688" y="4896644"/>
            <a:ext cx="314325" cy="457200"/>
          </a:xfrm>
          <a:prstGeom prst="rect">
            <a:avLst/>
          </a:prstGeom>
          <a:noFill/>
          <a:ln>
            <a:noFill/>
          </a:ln>
          <a:effectLst/>
          <a:extLst>
            <a:ext uri="{909E8E84-426E-40DD-AFC4-6F175D3DCCD1}">
              <a14:hiddenFill xmlns:a14="http://schemas.microsoft.com/office/drawing/2010/main">
                <a:solidFill>
                  <a:srgbClr val="95FFE3"/>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6796" dir="12393903" algn="ctr" rotWithShape="0">
                    <a:schemeClr val="bg2"/>
                  </a:outerShdw>
                </a:effectLst>
              </a14:hiddenEffects>
            </a:ext>
          </a:extLst>
        </p:spPr>
        <p:txBody>
          <a:bodyPr wrap="none">
            <a:spAutoFit/>
          </a:bodyPr>
          <a:lstStyle>
            <a:lvl1pPr eaLnBrk="0" hangingPunct="0">
              <a:defRPr b="1">
                <a:solidFill>
                  <a:schemeClr val="tx1"/>
                </a:solidFill>
                <a:latin typeface="Verdana" pitchFamily="34" charset="0"/>
                <a:ea typeface="SimSun" pitchFamily="2" charset="-122"/>
              </a:defRPr>
            </a:lvl1pPr>
            <a:lvl2pPr marL="742950" indent="-285750" eaLnBrk="0" hangingPunct="0">
              <a:defRPr b="1">
                <a:solidFill>
                  <a:schemeClr val="tx1"/>
                </a:solidFill>
                <a:latin typeface="Verdana" pitchFamily="34" charset="0"/>
                <a:ea typeface="SimSun" pitchFamily="2" charset="-122"/>
              </a:defRPr>
            </a:lvl2pPr>
            <a:lvl3pPr marL="1143000" indent="-228600" eaLnBrk="0" hangingPunct="0">
              <a:defRPr b="1">
                <a:solidFill>
                  <a:schemeClr val="tx1"/>
                </a:solidFill>
                <a:latin typeface="Verdana" pitchFamily="34" charset="0"/>
                <a:ea typeface="SimSun" pitchFamily="2" charset="-122"/>
              </a:defRPr>
            </a:lvl3pPr>
            <a:lvl4pPr marL="1600200" indent="-228600" eaLnBrk="0" hangingPunct="0">
              <a:defRPr b="1">
                <a:solidFill>
                  <a:schemeClr val="tx1"/>
                </a:solidFill>
                <a:latin typeface="Verdana" pitchFamily="34" charset="0"/>
                <a:ea typeface="SimSun" pitchFamily="2" charset="-122"/>
              </a:defRPr>
            </a:lvl4pPr>
            <a:lvl5pPr marL="2057400" indent="-228600" eaLnBrk="0" hangingPunct="0">
              <a:defRPr b="1">
                <a:solidFill>
                  <a:schemeClr val="tx1"/>
                </a:solidFill>
                <a:latin typeface="Verdana" pitchFamily="34" charset="0"/>
                <a:ea typeface="SimSun"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SimSun"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SimSun"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SimSun"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SimSun" pitchFamily="2" charset="-122"/>
              </a:defRPr>
            </a:lvl9pPr>
          </a:lstStyle>
          <a:p>
            <a:pPr algn="ctr" eaLnBrk="1" hangingPunct="1">
              <a:defRPr/>
            </a:pPr>
            <a:r>
              <a:rPr lang="en-US" altLang="zh-CN" sz="2400">
                <a:solidFill>
                  <a:srgbClr val="23238E"/>
                </a:solidFill>
                <a:effectLst>
                  <a:outerShdw blurRad="38100" dist="38100" dir="2700000" algn="tl">
                    <a:srgbClr val="C0C0C0"/>
                  </a:outerShdw>
                </a:effectLst>
                <a:latin typeface="Times New Roman" pitchFamily="18" charset="0"/>
                <a:cs typeface="Times New Roman" pitchFamily="18" charset="0"/>
              </a:rPr>
              <a:t>ε</a:t>
            </a:r>
          </a:p>
        </p:txBody>
      </p:sp>
      <p:sp>
        <p:nvSpPr>
          <p:cNvPr id="14" name="Text Box 14">
            <a:extLst>
              <a:ext uri="{FF2B5EF4-FFF2-40B4-BE49-F238E27FC236}">
                <a16:creationId xmlns:a16="http://schemas.microsoft.com/office/drawing/2014/main" id="{551D8B55-3E6E-4CD8-A35B-F4CDD8914079}"/>
              </a:ext>
            </a:extLst>
          </p:cNvPr>
          <p:cNvSpPr txBox="1">
            <a:spLocks noChangeArrowheads="1"/>
          </p:cNvSpPr>
          <p:nvPr/>
        </p:nvSpPr>
        <p:spPr bwMode="auto">
          <a:xfrm>
            <a:off x="4010025" y="4287044"/>
            <a:ext cx="3454400" cy="457200"/>
          </a:xfrm>
          <a:prstGeom prst="rect">
            <a:avLst/>
          </a:prstGeom>
          <a:noFill/>
          <a:ln>
            <a:noFill/>
          </a:ln>
          <a:effectLst>
            <a:outerShdw dist="56796" dir="12393903" algn="ctr" rotWithShape="0">
              <a:srgbClr val="808080"/>
            </a:outerShdw>
          </a:effectLst>
          <a:extLst>
            <a:ext uri="{909E8E84-426E-40DD-AFC4-6F175D3DCCD1}">
              <a14:hiddenFill xmlns:a14="http://schemas.microsoft.com/office/drawing/2010/main">
                <a:solidFill>
                  <a:srgbClr val="95FFE3"/>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Ctr="1">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eaLnBrk="1" hangingPunct="1">
              <a:spcBef>
                <a:spcPct val="50000"/>
              </a:spcBef>
              <a:buClrTx/>
              <a:buFontTx/>
              <a:buNone/>
            </a:pPr>
            <a:endParaRPr lang="zh-CN" altLang="zh-CN" sz="2400" b="0" i="1">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Text Box 17">
            <a:extLst>
              <a:ext uri="{FF2B5EF4-FFF2-40B4-BE49-F238E27FC236}">
                <a16:creationId xmlns:a16="http://schemas.microsoft.com/office/drawing/2014/main" id="{AC1A2F22-6DB9-46FE-8876-082A15D9DED7}"/>
              </a:ext>
            </a:extLst>
          </p:cNvPr>
          <p:cNvSpPr txBox="1">
            <a:spLocks noChangeArrowheads="1"/>
          </p:cNvSpPr>
          <p:nvPr/>
        </p:nvSpPr>
        <p:spPr bwMode="auto">
          <a:xfrm>
            <a:off x="4037013" y="4693444"/>
            <a:ext cx="4281487" cy="1016000"/>
          </a:xfrm>
          <a:prstGeom prst="rect">
            <a:avLst/>
          </a:prstGeom>
          <a:noFill/>
          <a:ln>
            <a:noFill/>
          </a:ln>
          <a:effectLst/>
          <a:extLst>
            <a:ext uri="{909E8E84-426E-40DD-AFC4-6F175D3DCCD1}">
              <a14:hiddenFill xmlns:a14="http://schemas.microsoft.com/office/drawing/2010/main">
                <a:solidFill>
                  <a:srgbClr val="95FFE3"/>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6796" dir="12393903" algn="ctr" rotWithShape="0">
                    <a:schemeClr val="bg2"/>
                  </a:outerShdw>
                </a:effectLst>
              </a14:hiddenEffects>
            </a:ext>
          </a:extLst>
        </p:spPr>
        <p:txBody>
          <a:bodyPr anchorCtr="1">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eaLnBrk="1" hangingPunct="1">
              <a:spcBef>
                <a:spcPct val="50000"/>
              </a:spcBef>
              <a:buClrTx/>
              <a:buFontTx/>
              <a:buNone/>
            </a:pPr>
            <a:r>
              <a:rPr lang="en-US" altLang="zh-CN" sz="2400" i="1">
                <a:solidFill>
                  <a:srgbClr val="0000FF"/>
                </a:solidFill>
                <a:latin typeface="Calibri" panose="020F0502020204030204" pitchFamily="34" charset="0"/>
              </a:rPr>
              <a:t>p</a:t>
            </a:r>
            <a:r>
              <a:rPr lang="en-US" altLang="zh-CN" sz="2400" i="1">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a:solidFill>
                  <a:srgbClr val="0000FF"/>
                </a:solidFill>
                <a:latin typeface="黑体" panose="02010609060101010101" pitchFamily="49" charset="-122"/>
              </a:rPr>
              <a:t>是</a:t>
            </a:r>
            <a:r>
              <a:rPr lang="zh-CN" altLang="en-US" sz="2400">
                <a:solidFill>
                  <a:srgbClr val="0000FF"/>
                </a:solidFill>
                <a:latin typeface="Calibri" panose="020F0502020204030204" pitchFamily="34" charset="0"/>
              </a:rPr>
              <a:t>核心</a:t>
            </a:r>
            <a:r>
              <a:rPr lang="zh-CN" altLang="en-US" sz="2400">
                <a:solidFill>
                  <a:srgbClr val="0000FF"/>
                </a:solidFill>
                <a:latin typeface="黑体" panose="02010609060101010101" pitchFamily="49" charset="-122"/>
              </a:rPr>
              <a:t>对象 </a:t>
            </a:r>
            <a:r>
              <a:rPr lang="en-US" altLang="zh-CN" sz="2400">
                <a:solidFill>
                  <a:srgbClr val="0000FF"/>
                </a:solidFill>
                <a:latin typeface="Times New Roman" panose="02020603050405020304" pitchFamily="18" charset="0"/>
                <a:ea typeface="宋体" panose="02010600030101010101" pitchFamily="2" charset="-122"/>
              </a:rPr>
              <a:t>(</a:t>
            </a:r>
            <a:r>
              <a:rPr lang="en-US" altLang="zh-CN" sz="2400">
                <a:solidFill>
                  <a:srgbClr val="0000FF"/>
                </a:solidFill>
                <a:latin typeface="Calibri" panose="020F0502020204030204" pitchFamily="34" charset="0"/>
              </a:rPr>
              <a:t>MinPts</a:t>
            </a:r>
            <a:r>
              <a:rPr lang="en-US" altLang="zh-CN" sz="2400">
                <a:solidFill>
                  <a:srgbClr val="0000FF"/>
                </a:solidFill>
                <a:latin typeface="Times New Roman" panose="02020603050405020304" pitchFamily="18" charset="0"/>
                <a:ea typeface="宋体" panose="02010600030101010101" pitchFamily="2" charset="-122"/>
              </a:rPr>
              <a:t> = 4)</a:t>
            </a:r>
          </a:p>
          <a:p>
            <a:pPr eaLnBrk="1" hangingPunct="1">
              <a:spcBef>
                <a:spcPct val="50000"/>
              </a:spcBef>
              <a:buClrTx/>
              <a:buFontTx/>
              <a:buNone/>
            </a:pPr>
            <a:r>
              <a:rPr lang="en-US" altLang="zh-CN" sz="2400" i="1">
                <a:solidFill>
                  <a:srgbClr val="0000FF"/>
                </a:solidFill>
                <a:latin typeface="Calibri" panose="020F0502020204030204" pitchFamily="34" charset="0"/>
              </a:rPr>
              <a:t>q</a:t>
            </a:r>
            <a:r>
              <a:rPr lang="en-US" altLang="zh-CN" sz="2400" i="1">
                <a:solidFill>
                  <a:srgbClr val="0000FF"/>
                </a:solidFill>
                <a:latin typeface="Times New Roman" panose="02020603050405020304" pitchFamily="18" charset="0"/>
                <a:ea typeface="宋体" panose="02010600030101010101" pitchFamily="2" charset="-122"/>
              </a:rPr>
              <a:t> </a:t>
            </a:r>
            <a:r>
              <a:rPr lang="zh-CN" altLang="en-US" sz="2400">
                <a:solidFill>
                  <a:srgbClr val="0000FF"/>
                </a:solidFill>
                <a:latin typeface="黑体" panose="02010609060101010101" pitchFamily="49" charset="-122"/>
              </a:rPr>
              <a:t>不是</a:t>
            </a:r>
            <a:r>
              <a:rPr lang="zh-CN" altLang="en-US" sz="2400">
                <a:solidFill>
                  <a:srgbClr val="0000FF"/>
                </a:solidFill>
                <a:latin typeface="Calibri" panose="020F0502020204030204" pitchFamily="34" charset="0"/>
              </a:rPr>
              <a:t>核心</a:t>
            </a:r>
            <a:r>
              <a:rPr lang="zh-CN" altLang="en-US" sz="2400">
                <a:solidFill>
                  <a:srgbClr val="0000FF"/>
                </a:solidFill>
                <a:latin typeface="黑体" panose="02010609060101010101" pitchFamily="49" charset="-122"/>
              </a:rPr>
              <a:t>对象</a:t>
            </a:r>
            <a:endParaRPr lang="en-US" altLang="zh-CN" sz="2400" i="1">
              <a:solidFill>
                <a:srgbClr val="0000FF"/>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262629846"/>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6.1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什么是聚类分析</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需求与挑战</a:t>
            </a:r>
            <a:endPar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Content Placeholder 2">
            <a:extLst>
              <a:ext uri="{FF2B5EF4-FFF2-40B4-BE49-F238E27FC236}">
                <a16:creationId xmlns:a16="http://schemas.microsoft.com/office/drawing/2014/main" id="{50CBE6B6-F519-43E5-8B45-7554B515A48D}"/>
              </a:ext>
            </a:extLst>
          </p:cNvPr>
          <p:cNvSpPr txBox="1">
            <a:spLocks/>
          </p:cNvSpPr>
          <p:nvPr/>
        </p:nvSpPr>
        <p:spPr>
          <a:xfrm>
            <a:off x="-108520" y="1124744"/>
            <a:ext cx="8674100" cy="5105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914400" lvl="2" indent="0">
              <a:lnSpc>
                <a:spcPct val="120000"/>
              </a:lnSpc>
              <a:spcBef>
                <a:spcPts val="600"/>
              </a:spcBef>
              <a:spcAft>
                <a:spcPts val="600"/>
              </a:spcAft>
              <a:buClr>
                <a:srgbClr val="0000FF"/>
              </a:buClr>
              <a:buNone/>
              <a:defRPr/>
            </a:pPr>
            <a:r>
              <a:rPr lang="en-US" altLang="zh-CN" b="0" kern="0" dirty="0">
                <a:solidFill>
                  <a:srgbClr val="FF0000"/>
                </a:solidFill>
                <a:latin typeface="方正兰亭中黑_GBK" panose="02000000000000000000" pitchFamily="2" charset="-122"/>
                <a:ea typeface="方正兰亭中黑_GBK" panose="02000000000000000000" pitchFamily="2" charset="-122"/>
              </a:rPr>
              <a:t>-</a:t>
            </a:r>
            <a:r>
              <a:rPr lang="zh-CN" altLang="en-US" b="0" kern="0" dirty="0">
                <a:solidFill>
                  <a:srgbClr val="FF0000"/>
                </a:solidFill>
                <a:latin typeface="方正兰亭中黑_GBK" panose="02000000000000000000" pitchFamily="2" charset="-122"/>
                <a:ea typeface="方正兰亭中黑_GBK" panose="02000000000000000000" pitchFamily="2" charset="-122"/>
              </a:rPr>
              <a:t>可伸缩性：</a:t>
            </a:r>
            <a:r>
              <a:rPr lang="zh-CN" altLang="en-US" sz="2000" b="0" kern="0" dirty="0">
                <a:latin typeface="方正兰亭中黑_GBK" panose="02000000000000000000" pitchFamily="2" charset="-122"/>
                <a:ea typeface="方正兰亭中黑_GBK" panose="02000000000000000000" pitchFamily="2" charset="-122"/>
              </a:rPr>
              <a:t>如何应对海量数据？</a:t>
            </a:r>
            <a:endParaRPr lang="en-US" altLang="zh-CN" sz="2000" b="0" kern="0" dirty="0">
              <a:latin typeface="方正兰亭中黑_GBK" panose="02000000000000000000" pitchFamily="2" charset="-122"/>
              <a:ea typeface="方正兰亭中黑_GBK" panose="02000000000000000000" pitchFamily="2" charset="-122"/>
            </a:endParaRPr>
          </a:p>
          <a:p>
            <a:pPr lvl="1">
              <a:lnSpc>
                <a:spcPct val="120000"/>
              </a:lnSpc>
              <a:spcBef>
                <a:spcPts val="600"/>
              </a:spcBef>
              <a:spcAft>
                <a:spcPts val="600"/>
              </a:spcAft>
              <a:defRPr/>
            </a:pPr>
            <a:r>
              <a:rPr lang="zh-CN" altLang="en-US" sz="2400" b="0" kern="0" dirty="0">
                <a:solidFill>
                  <a:srgbClr val="FF0000"/>
                </a:solidFill>
                <a:latin typeface="方正兰亭中黑_GBK" panose="02000000000000000000" pitchFamily="2" charset="-122"/>
                <a:ea typeface="方正兰亭中黑_GBK" panose="02000000000000000000" pitchFamily="2" charset="-122"/>
              </a:rPr>
              <a:t>处理不同数据类型：</a:t>
            </a:r>
            <a:endParaRPr lang="en-US" altLang="zh-CN" sz="2400" b="0" kern="0" dirty="0">
              <a:solidFill>
                <a:srgbClr val="FF0000"/>
              </a:solidFill>
              <a:latin typeface="方正兰亭中黑_GBK" panose="02000000000000000000" pitchFamily="2" charset="-122"/>
              <a:ea typeface="方正兰亭中黑_GBK" panose="02000000000000000000" pitchFamily="2" charset="-122"/>
            </a:endParaRPr>
          </a:p>
          <a:p>
            <a:pPr lvl="2">
              <a:lnSpc>
                <a:spcPct val="120000"/>
              </a:lnSpc>
              <a:spcBef>
                <a:spcPts val="600"/>
              </a:spcBef>
              <a:spcAft>
                <a:spcPts val="600"/>
              </a:spcAft>
              <a:buClr>
                <a:srgbClr val="0000FF"/>
              </a:buClr>
              <a:buFont typeface="Wingdings" panose="05000000000000000000" pitchFamily="2" charset="2"/>
              <a:buChar char="ü"/>
              <a:defRPr/>
            </a:pPr>
            <a:r>
              <a:rPr lang="zh-CN" altLang="en-US" sz="2000" b="0" kern="0" dirty="0">
                <a:solidFill>
                  <a:srgbClr val="0000FF"/>
                </a:solidFill>
                <a:latin typeface="方正兰亭中黑_GBK" panose="02000000000000000000" pitchFamily="2" charset="-122"/>
                <a:ea typeface="方正兰亭中黑_GBK" panose="02000000000000000000" pitchFamily="2" charset="-122"/>
              </a:rPr>
              <a:t>数值</a:t>
            </a:r>
            <a:r>
              <a:rPr lang="en-US" altLang="zh-CN" sz="2000" b="0" kern="0" dirty="0">
                <a:solidFill>
                  <a:srgbClr val="0000FF"/>
                </a:solidFill>
                <a:latin typeface="方正兰亭中黑_GBK" panose="02000000000000000000" pitchFamily="2" charset="-122"/>
                <a:ea typeface="方正兰亭中黑_GBK" panose="02000000000000000000" pitchFamily="2" charset="-122"/>
              </a:rPr>
              <a:t>, </a:t>
            </a:r>
            <a:r>
              <a:rPr lang="zh-CN" altLang="en-US" sz="2000" b="0" kern="0" dirty="0">
                <a:solidFill>
                  <a:srgbClr val="0000FF"/>
                </a:solidFill>
                <a:latin typeface="方正兰亭中黑_GBK" panose="02000000000000000000" pitchFamily="2" charset="-122"/>
                <a:ea typeface="方正兰亭中黑_GBK" panose="02000000000000000000" pitchFamily="2" charset="-122"/>
              </a:rPr>
              <a:t>布尔</a:t>
            </a:r>
            <a:r>
              <a:rPr lang="en-US" altLang="zh-CN" sz="2000" b="0" kern="0" dirty="0">
                <a:solidFill>
                  <a:srgbClr val="0000FF"/>
                </a:solidFill>
                <a:latin typeface="方正兰亭中黑_GBK" panose="02000000000000000000" pitchFamily="2" charset="-122"/>
                <a:ea typeface="方正兰亭中黑_GBK" panose="02000000000000000000" pitchFamily="2" charset="-122"/>
              </a:rPr>
              <a:t>, </a:t>
            </a:r>
            <a:r>
              <a:rPr lang="zh-CN" altLang="en-US" sz="2000" b="0" kern="0" dirty="0">
                <a:solidFill>
                  <a:srgbClr val="0000FF"/>
                </a:solidFill>
                <a:latin typeface="方正兰亭中黑_GBK" panose="02000000000000000000" pitchFamily="2" charset="-122"/>
                <a:ea typeface="方正兰亭中黑_GBK" panose="02000000000000000000" pitchFamily="2" charset="-122"/>
              </a:rPr>
              <a:t>枚举</a:t>
            </a:r>
            <a:r>
              <a:rPr lang="en-US" altLang="zh-CN" sz="2000" b="0" kern="0" dirty="0">
                <a:solidFill>
                  <a:srgbClr val="0000FF"/>
                </a:solidFill>
                <a:latin typeface="方正兰亭中黑_GBK" panose="02000000000000000000" pitchFamily="2" charset="-122"/>
                <a:ea typeface="方正兰亭中黑_GBK" panose="02000000000000000000" pitchFamily="2" charset="-122"/>
              </a:rPr>
              <a:t>, </a:t>
            </a:r>
            <a:r>
              <a:rPr lang="zh-CN" altLang="en-US" sz="2000" b="0" kern="0" dirty="0">
                <a:solidFill>
                  <a:srgbClr val="0000FF"/>
                </a:solidFill>
                <a:latin typeface="方正兰亭中黑_GBK" panose="02000000000000000000" pitchFamily="2" charset="-122"/>
                <a:ea typeface="方正兰亭中黑_GBK" panose="02000000000000000000" pitchFamily="2" charset="-122"/>
              </a:rPr>
              <a:t>序数</a:t>
            </a:r>
            <a:r>
              <a:rPr lang="en-US" altLang="zh-CN" sz="2000" b="0" kern="0" dirty="0">
                <a:solidFill>
                  <a:srgbClr val="0000FF"/>
                </a:solidFill>
                <a:latin typeface="方正兰亭中黑_GBK" panose="02000000000000000000" pitchFamily="2" charset="-122"/>
                <a:ea typeface="方正兰亭中黑_GBK" panose="02000000000000000000" pitchFamily="2" charset="-122"/>
              </a:rPr>
              <a:t>, </a:t>
            </a:r>
            <a:r>
              <a:rPr lang="zh-CN" altLang="en-US" sz="2000" b="0" kern="0" dirty="0">
                <a:solidFill>
                  <a:srgbClr val="0000FF"/>
                </a:solidFill>
                <a:latin typeface="方正兰亭中黑_GBK" panose="02000000000000000000" pitchFamily="2" charset="-122"/>
                <a:ea typeface="方正兰亭中黑_GBK" panose="02000000000000000000" pitchFamily="2" charset="-122"/>
              </a:rPr>
              <a:t>连接以及混合类型</a:t>
            </a:r>
            <a:endParaRPr lang="en-US" altLang="zh-CN" sz="2000" b="0" kern="0" dirty="0">
              <a:solidFill>
                <a:srgbClr val="0000FF"/>
              </a:solidFill>
              <a:latin typeface="方正兰亭中黑_GBK" panose="02000000000000000000" pitchFamily="2" charset="-122"/>
              <a:ea typeface="方正兰亭中黑_GBK" panose="02000000000000000000" pitchFamily="2" charset="-122"/>
            </a:endParaRPr>
          </a:p>
          <a:p>
            <a:pPr lvl="1">
              <a:lnSpc>
                <a:spcPct val="120000"/>
              </a:lnSpc>
              <a:spcBef>
                <a:spcPts val="600"/>
              </a:spcBef>
              <a:spcAft>
                <a:spcPts val="600"/>
              </a:spcAft>
              <a:defRPr/>
            </a:pPr>
            <a:r>
              <a:rPr lang="zh-CN" altLang="en-US" sz="2400" b="0" kern="0" dirty="0">
                <a:solidFill>
                  <a:srgbClr val="FF0000"/>
                </a:solidFill>
                <a:latin typeface="方正兰亭中黑_GBK" panose="02000000000000000000" pitchFamily="2" charset="-122"/>
                <a:ea typeface="方正兰亭中黑_GBK" panose="02000000000000000000" pitchFamily="2" charset="-122"/>
              </a:rPr>
              <a:t>发现任意形状的簇：</a:t>
            </a:r>
            <a:endParaRPr lang="en-US" altLang="zh-CN" sz="2400" b="0" kern="0" dirty="0">
              <a:solidFill>
                <a:srgbClr val="FF0000"/>
              </a:solidFill>
              <a:latin typeface="方正兰亭中黑_GBK" panose="02000000000000000000" pitchFamily="2" charset="-122"/>
              <a:ea typeface="方正兰亭中黑_GBK" panose="02000000000000000000" pitchFamily="2" charset="-122"/>
            </a:endParaRPr>
          </a:p>
          <a:p>
            <a:pPr lvl="2">
              <a:lnSpc>
                <a:spcPct val="120000"/>
              </a:lnSpc>
              <a:spcBef>
                <a:spcPts val="600"/>
              </a:spcBef>
              <a:spcAft>
                <a:spcPts val="600"/>
              </a:spcAft>
              <a:buClr>
                <a:srgbClr val="0000FF"/>
              </a:buClr>
              <a:buFont typeface="Wingdings" panose="05000000000000000000" pitchFamily="2" charset="2"/>
              <a:buChar char="ü"/>
              <a:defRPr/>
            </a:pPr>
            <a:r>
              <a:rPr lang="zh-CN" altLang="en-US" sz="2000" b="0" kern="0" dirty="0">
                <a:solidFill>
                  <a:srgbClr val="0000FF"/>
                </a:solidFill>
                <a:latin typeface="方正兰亭中黑_GBK" panose="02000000000000000000" pitchFamily="2" charset="-122"/>
                <a:ea typeface="方正兰亭中黑_GBK" panose="02000000000000000000" pitchFamily="2" charset="-122"/>
              </a:rPr>
              <a:t>球形簇：</a:t>
            </a:r>
            <a:r>
              <a:rPr lang="zh-CN" altLang="en-US" sz="2000" b="0" kern="0" dirty="0">
                <a:latin typeface="方正兰亭中黑_GBK" panose="02000000000000000000" pitchFamily="2" charset="-122"/>
                <a:ea typeface="方正兰亭中黑_GBK" panose="02000000000000000000" pitchFamily="2" charset="-122"/>
              </a:rPr>
              <a:t>欧几里得距离、曼哈顿距离</a:t>
            </a:r>
            <a:endParaRPr lang="en-US" altLang="zh-CN" sz="2000" b="0" kern="0" dirty="0">
              <a:latin typeface="方正兰亭中黑_GBK" panose="02000000000000000000" pitchFamily="2" charset="-122"/>
              <a:ea typeface="方正兰亭中黑_GBK" panose="02000000000000000000" pitchFamily="2" charset="-122"/>
            </a:endParaRPr>
          </a:p>
          <a:p>
            <a:pPr lvl="2">
              <a:lnSpc>
                <a:spcPct val="120000"/>
              </a:lnSpc>
              <a:spcBef>
                <a:spcPts val="600"/>
              </a:spcBef>
              <a:spcAft>
                <a:spcPts val="600"/>
              </a:spcAft>
              <a:buClr>
                <a:srgbClr val="0000FF"/>
              </a:buClr>
              <a:buFont typeface="Wingdings" panose="05000000000000000000" pitchFamily="2" charset="2"/>
              <a:buChar char="ü"/>
              <a:defRPr/>
            </a:pPr>
            <a:r>
              <a:rPr lang="zh-CN" altLang="en-US" sz="2000" b="0" kern="0" dirty="0">
                <a:solidFill>
                  <a:srgbClr val="0000FF"/>
                </a:solidFill>
                <a:latin typeface="方正兰亭中黑_GBK" panose="02000000000000000000" pitchFamily="2" charset="-122"/>
                <a:ea typeface="方正兰亭中黑_GBK" panose="02000000000000000000" pitchFamily="2" charset="-122"/>
              </a:rPr>
              <a:t>任意形状：</a:t>
            </a:r>
            <a:r>
              <a:rPr lang="zh-CN" altLang="en-US" sz="2000" b="0" kern="0" dirty="0">
                <a:latin typeface="方正兰亭中黑_GBK" panose="02000000000000000000" pitchFamily="2" charset="-122"/>
                <a:ea typeface="方正兰亭中黑_GBK" panose="02000000000000000000" pitchFamily="2" charset="-122"/>
              </a:rPr>
              <a:t>森林火灾边缘</a:t>
            </a:r>
            <a:endParaRPr lang="en-US" altLang="zh-CN" sz="2000" b="0" kern="0" dirty="0">
              <a:latin typeface="方正兰亭中黑_GBK" panose="02000000000000000000" pitchFamily="2" charset="-122"/>
              <a:ea typeface="方正兰亭中黑_GBK" panose="02000000000000000000" pitchFamily="2" charset="-122"/>
            </a:endParaRPr>
          </a:p>
          <a:p>
            <a:pPr lvl="1">
              <a:lnSpc>
                <a:spcPct val="120000"/>
              </a:lnSpc>
              <a:spcBef>
                <a:spcPts val="600"/>
              </a:spcBef>
              <a:spcAft>
                <a:spcPts val="600"/>
              </a:spcAft>
              <a:defRPr/>
            </a:pPr>
            <a:r>
              <a:rPr lang="zh-CN" altLang="en-US" sz="2400" b="0" kern="0" dirty="0">
                <a:solidFill>
                  <a:srgbClr val="FF0000"/>
                </a:solidFill>
                <a:latin typeface="方正兰亭中黑_GBK" panose="02000000000000000000" pitchFamily="2" charset="-122"/>
                <a:ea typeface="方正兰亭中黑_GBK" panose="02000000000000000000" pitchFamily="2" charset="-122"/>
              </a:rPr>
              <a:t>基于约束的聚类：</a:t>
            </a:r>
            <a:endParaRPr lang="en-US" altLang="zh-CN" sz="2400" b="0" kern="0" dirty="0">
              <a:solidFill>
                <a:srgbClr val="FF0000"/>
              </a:solidFill>
              <a:latin typeface="方正兰亭中黑_GBK" panose="02000000000000000000" pitchFamily="2" charset="-122"/>
              <a:ea typeface="方正兰亭中黑_GBK" panose="02000000000000000000" pitchFamily="2" charset="-122"/>
            </a:endParaRPr>
          </a:p>
          <a:p>
            <a:pPr lvl="2">
              <a:lnSpc>
                <a:spcPct val="120000"/>
              </a:lnSpc>
              <a:spcBef>
                <a:spcPts val="600"/>
              </a:spcBef>
              <a:spcAft>
                <a:spcPts val="600"/>
              </a:spcAft>
              <a:buClr>
                <a:srgbClr val="0000FF"/>
              </a:buClr>
              <a:buFont typeface="Wingdings" panose="05000000000000000000" pitchFamily="2" charset="2"/>
              <a:buChar char="ü"/>
              <a:defRPr/>
            </a:pPr>
            <a:r>
              <a:rPr lang="zh-CN" altLang="en-US" sz="2000" b="0" kern="0" dirty="0">
                <a:solidFill>
                  <a:srgbClr val="0000FF"/>
                </a:solidFill>
                <a:latin typeface="方正兰亭中黑_GBK" panose="02000000000000000000" pitchFamily="2" charset="-122"/>
                <a:ea typeface="方正兰亭中黑_GBK" panose="02000000000000000000" pitchFamily="2" charset="-122"/>
              </a:rPr>
              <a:t>各种约束条件下的聚类：</a:t>
            </a:r>
            <a:r>
              <a:rPr lang="en-US" altLang="zh-CN" sz="2000" b="0" kern="0" dirty="0">
                <a:latin typeface="方正兰亭中黑_GBK" panose="02000000000000000000" pitchFamily="2" charset="-122"/>
                <a:ea typeface="方正兰亭中黑_GBK" panose="02000000000000000000" pitchFamily="2" charset="-122"/>
              </a:rPr>
              <a:t>ATM</a:t>
            </a:r>
            <a:r>
              <a:rPr lang="zh-CN" altLang="en-US" sz="2000" b="0" kern="0" dirty="0">
                <a:latin typeface="方正兰亭中黑_GBK" panose="02000000000000000000" pitchFamily="2" charset="-122"/>
                <a:ea typeface="方正兰亭中黑_GBK" panose="02000000000000000000" pitchFamily="2" charset="-122"/>
              </a:rPr>
              <a:t>部署（考虑河流、公路网）</a:t>
            </a:r>
            <a:endParaRPr lang="en-US" altLang="zh-CN" sz="2000" b="0" kern="0" dirty="0">
              <a:latin typeface="方正兰亭中黑_GBK" panose="02000000000000000000" pitchFamily="2" charset="-122"/>
              <a:ea typeface="方正兰亭中黑_GBK" panose="02000000000000000000" pitchFamily="2" charset="-122"/>
            </a:endParaRPr>
          </a:p>
        </p:txBody>
      </p:sp>
      <p:pic>
        <p:nvPicPr>
          <p:cNvPr id="4" name="Picture 2">
            <a:extLst>
              <a:ext uri="{FF2B5EF4-FFF2-40B4-BE49-F238E27FC236}">
                <a16:creationId xmlns:a16="http://schemas.microsoft.com/office/drawing/2014/main" id="{FCE46629-1C0F-4C40-86CF-553D2C13B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8218" y="3237706"/>
            <a:ext cx="1951037" cy="156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3">
            <a:extLst>
              <a:ext uri="{FF2B5EF4-FFF2-40B4-BE49-F238E27FC236}">
                <a16:creationId xmlns:a16="http://schemas.microsoft.com/office/drawing/2014/main" id="{ED16A2C4-11C1-422C-810C-3E01D3774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8218" y="1413669"/>
            <a:ext cx="1951037" cy="164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97238483"/>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6.5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基于密度的方法</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3600" b="0" kern="0"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DBSCAN</a:t>
            </a:r>
            <a:endParaRPr lang="en-US" altLang="zh-CN" sz="2800" b="0" kern="0" dirty="0">
              <a:solidFill>
                <a:srgbClr val="1557AE"/>
              </a:solidFill>
              <a:latin typeface="Calibri" panose="020F0502020204030204" pitchFamily="34" charset="0"/>
              <a:ea typeface="方正兰亭中黑_GBK" panose="02000000000000000000" pitchFamily="2" charset="-122"/>
              <a:cs typeface="Calibri" panose="020F0502020204030204" pitchFamily="34" charset="0"/>
            </a:endParaRPr>
          </a:p>
        </p:txBody>
      </p:sp>
      <p:sp>
        <p:nvSpPr>
          <p:cNvPr id="15" name="Rectangle 3">
            <a:extLst>
              <a:ext uri="{FF2B5EF4-FFF2-40B4-BE49-F238E27FC236}">
                <a16:creationId xmlns:a16="http://schemas.microsoft.com/office/drawing/2014/main" id="{59AE1970-C4D2-4AB0-A500-EEF722935E9E}"/>
              </a:ext>
            </a:extLst>
          </p:cNvPr>
          <p:cNvSpPr txBox="1">
            <a:spLocks noChangeArrowheads="1"/>
          </p:cNvSpPr>
          <p:nvPr/>
        </p:nvSpPr>
        <p:spPr bwMode="auto">
          <a:xfrm>
            <a:off x="228600" y="1002506"/>
            <a:ext cx="8686800" cy="485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450850" indent="-450850" eaLnBrk="0" hangingPunct="0">
              <a:defRPr b="1">
                <a:solidFill>
                  <a:schemeClr val="tx1"/>
                </a:solidFill>
                <a:latin typeface="Verdana" pitchFamily="34" charset="0"/>
                <a:ea typeface="宋体" pitchFamily="2" charset="-122"/>
              </a:defRPr>
            </a:lvl1pPr>
            <a:lvl2pPr marL="908050" indent="-436563"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a:lnSpc>
                <a:spcPct val="130000"/>
              </a:lnSpc>
              <a:spcBef>
                <a:spcPts val="600"/>
              </a:spcBef>
              <a:buClr>
                <a:schemeClr val="accent2"/>
              </a:buClr>
              <a:buFont typeface="Wingdings"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定义</a:t>
            </a:r>
            <a:endParaRPr lang="en-US" altLang="zh-CN" sz="2800" b="0" dirty="0">
              <a:solidFill>
                <a:srgbClr val="FF0000"/>
              </a:solidFill>
              <a:latin typeface="方正兰亭中黑_GBK" panose="02000000000000000000" pitchFamily="2" charset="-122"/>
              <a:ea typeface="方正兰亭中黑_GBK" panose="02000000000000000000" pitchFamily="2" charset="-122"/>
              <a:cs typeface="Calibri" pitchFamily="34" charset="0"/>
            </a:endParaRPr>
          </a:p>
          <a:p>
            <a:pPr lvl="1" eaLnBrk="1" hangingPunct="1">
              <a:lnSpc>
                <a:spcPct val="120000"/>
              </a:lnSpc>
              <a:buClr>
                <a:schemeClr val="tx1"/>
              </a:buClr>
              <a:buFont typeface="Wingdings" pitchFamily="2" charset="2"/>
              <a:buChar char="ü"/>
              <a:defRPr/>
            </a:pPr>
            <a:r>
              <a:rPr lang="zh-CN" altLang="en-US" sz="2400" b="0" dirty="0">
                <a:solidFill>
                  <a:srgbClr val="0000FF"/>
                </a:solidFill>
                <a:latin typeface="方正兰亭中黑_GBK" panose="02000000000000000000" pitchFamily="2" charset="-122"/>
                <a:ea typeface="方正兰亭中黑_GBK" panose="02000000000000000000" pitchFamily="2" charset="-122"/>
              </a:rPr>
              <a:t>直接密度可达的</a:t>
            </a:r>
            <a:r>
              <a:rPr lang="zh-CN" altLang="en-US" sz="2400" dirty="0">
                <a:solidFill>
                  <a:srgbClr val="0000FF"/>
                </a:solidFill>
                <a:latin typeface="Calibri" pitchFamily="34" charset="0"/>
                <a:ea typeface="黑体" pitchFamily="49" charset="-122"/>
              </a:rPr>
              <a:t>（</a:t>
            </a:r>
            <a:r>
              <a:rPr lang="en-US" altLang="zh-CN" sz="2400" dirty="0">
                <a:solidFill>
                  <a:srgbClr val="0000FF"/>
                </a:solidFill>
                <a:latin typeface="Calibri" pitchFamily="34" charset="0"/>
                <a:ea typeface="黑体" pitchFamily="49" charset="-122"/>
              </a:rPr>
              <a:t>Directly density-reachable</a:t>
            </a:r>
            <a:r>
              <a:rPr lang="zh-CN" altLang="en-US" sz="2400" dirty="0">
                <a:solidFill>
                  <a:srgbClr val="0000FF"/>
                </a:solidFill>
                <a:latin typeface="Calibri" pitchFamily="34" charset="0"/>
                <a:ea typeface="黑体" pitchFamily="49" charset="-122"/>
              </a:rPr>
              <a:t>）</a:t>
            </a:r>
            <a:r>
              <a:rPr lang="en-US" altLang="zh-CN" sz="2400" dirty="0">
                <a:solidFill>
                  <a:srgbClr val="0000FF"/>
                </a:solidFill>
                <a:latin typeface="Calibri" pitchFamily="34" charset="0"/>
                <a:ea typeface="黑体" pitchFamily="49" charset="-122"/>
              </a:rPr>
              <a:t>: </a:t>
            </a:r>
            <a:r>
              <a:rPr lang="zh-CN" altLang="en-US" sz="2400" b="0" dirty="0">
                <a:solidFill>
                  <a:srgbClr val="0070C0"/>
                </a:solidFill>
                <a:latin typeface="方正兰亭中黑_GBK" panose="02000000000000000000" pitchFamily="2" charset="-122"/>
                <a:ea typeface="方正兰亭中黑_GBK" panose="02000000000000000000" pitchFamily="2" charset="-122"/>
              </a:rPr>
              <a:t>如果</a:t>
            </a:r>
            <a:r>
              <a:rPr lang="zh-CN" altLang="en-US" sz="2400" b="0" dirty="0">
                <a:latin typeface="Calibri" pitchFamily="34" charset="0"/>
                <a:ea typeface="黑体" pitchFamily="49" charset="-122"/>
              </a:rPr>
              <a:t> </a:t>
            </a:r>
            <a:r>
              <a:rPr lang="en-US" altLang="zh-CN" sz="2400" dirty="0">
                <a:solidFill>
                  <a:srgbClr val="0000FF"/>
                </a:solidFill>
                <a:latin typeface="Calibri" pitchFamily="34" charset="0"/>
                <a:ea typeface="黑体" pitchFamily="49" charset="-122"/>
              </a:rPr>
              <a:t>p</a:t>
            </a:r>
            <a:r>
              <a:rPr lang="en-US" altLang="zh-CN" sz="2400" b="0" dirty="0">
                <a:solidFill>
                  <a:srgbClr val="0000FF"/>
                </a:solidFill>
                <a:latin typeface="Calibri" pitchFamily="34" charset="0"/>
                <a:ea typeface="黑体" pitchFamily="49" charset="-122"/>
              </a:rPr>
              <a:t> </a:t>
            </a:r>
            <a:r>
              <a:rPr lang="zh-CN" altLang="en-US" sz="2400" b="0" dirty="0">
                <a:solidFill>
                  <a:srgbClr val="0070C0"/>
                </a:solidFill>
                <a:latin typeface="方正兰亭中黑_GBK" panose="02000000000000000000" pitchFamily="2" charset="-122"/>
                <a:ea typeface="方正兰亭中黑_GBK" panose="02000000000000000000" pitchFamily="2" charset="-122"/>
              </a:rPr>
              <a:t>是从 </a:t>
            </a:r>
            <a:r>
              <a:rPr lang="en-US" altLang="zh-CN" sz="2400" dirty="0">
                <a:solidFill>
                  <a:srgbClr val="0000FF"/>
                </a:solidFill>
                <a:latin typeface="Calibri" pitchFamily="34" charset="0"/>
                <a:ea typeface="黑体" pitchFamily="49" charset="-122"/>
              </a:rPr>
              <a:t>q</a:t>
            </a:r>
            <a:r>
              <a:rPr lang="zh-CN" altLang="en-US" sz="2400" b="0" dirty="0">
                <a:solidFill>
                  <a:srgbClr val="0070C0"/>
                </a:solidFill>
                <a:latin typeface="方正兰亭中黑_GBK" panose="02000000000000000000" pitchFamily="2" charset="-122"/>
                <a:ea typeface="方正兰亭中黑_GBK" panose="02000000000000000000" pitchFamily="2" charset="-122"/>
              </a:rPr>
              <a:t>（关于</a:t>
            </a:r>
            <a:r>
              <a:rPr lang="el-GR" altLang="zh-CN" sz="2400" dirty="0">
                <a:solidFill>
                  <a:srgbClr val="0000FF"/>
                </a:solidFill>
                <a:latin typeface="Calibri" pitchFamily="34" charset="0"/>
                <a:ea typeface="黑体" pitchFamily="49" charset="-122"/>
              </a:rPr>
              <a:t>ε</a:t>
            </a:r>
            <a:r>
              <a:rPr lang="el-GR" altLang="zh-CN" sz="2400" b="0" dirty="0">
                <a:latin typeface="Calibri" pitchFamily="34" charset="0"/>
                <a:ea typeface="黑体" pitchFamily="49" charset="-122"/>
              </a:rPr>
              <a:t> </a:t>
            </a:r>
            <a:r>
              <a:rPr lang="zh-CN" altLang="en-US" sz="2400" b="0" dirty="0">
                <a:solidFill>
                  <a:srgbClr val="0070C0"/>
                </a:solidFill>
                <a:latin typeface="方正兰亭中黑_GBK" panose="02000000000000000000" pitchFamily="2" charset="-122"/>
                <a:ea typeface="方正兰亭中黑_GBK" panose="02000000000000000000" pitchFamily="2" charset="-122"/>
              </a:rPr>
              <a:t>与</a:t>
            </a:r>
            <a:r>
              <a:rPr lang="en-US" altLang="zh-CN" sz="2400" dirty="0" err="1">
                <a:solidFill>
                  <a:srgbClr val="0000FF"/>
                </a:solidFill>
                <a:latin typeface="Calibri" pitchFamily="34" charset="0"/>
                <a:ea typeface="黑体" pitchFamily="49" charset="-122"/>
              </a:rPr>
              <a:t>MinPts</a:t>
            </a:r>
            <a:r>
              <a:rPr lang="en-US" altLang="zh-CN" sz="2400" dirty="0">
                <a:solidFill>
                  <a:srgbClr val="0000FF"/>
                </a:solidFill>
                <a:latin typeface="Calibri" pitchFamily="34" charset="0"/>
                <a:ea typeface="黑体" pitchFamily="49" charset="-122"/>
              </a:rPr>
              <a:t> </a:t>
            </a:r>
            <a:r>
              <a:rPr lang="zh-CN" altLang="en-US" sz="2400" b="0" dirty="0">
                <a:solidFill>
                  <a:srgbClr val="0070C0"/>
                </a:solidFill>
                <a:latin typeface="方正兰亭中黑_GBK" panose="02000000000000000000" pitchFamily="2" charset="-122"/>
                <a:ea typeface="方正兰亭中黑_GBK" panose="02000000000000000000" pitchFamily="2" charset="-122"/>
              </a:rPr>
              <a:t>）直接密度可达的，当且仅当 </a:t>
            </a:r>
            <a:r>
              <a:rPr lang="en-US" altLang="zh-CN" sz="2400" dirty="0">
                <a:solidFill>
                  <a:srgbClr val="0000FF"/>
                </a:solidFill>
                <a:latin typeface="Calibri" pitchFamily="34" charset="0"/>
                <a:ea typeface="黑体" pitchFamily="49" charset="-122"/>
              </a:rPr>
              <a:t>q </a:t>
            </a:r>
            <a:r>
              <a:rPr lang="zh-CN" altLang="en-US" sz="2400" b="0" dirty="0">
                <a:solidFill>
                  <a:srgbClr val="0070C0"/>
                </a:solidFill>
                <a:latin typeface="方正兰亭中黑_GBK" panose="02000000000000000000" pitchFamily="2" charset="-122"/>
                <a:ea typeface="方正兰亭中黑_GBK" panose="02000000000000000000" pitchFamily="2" charset="-122"/>
              </a:rPr>
              <a:t>是核心对象，并且 </a:t>
            </a:r>
            <a:r>
              <a:rPr lang="en-US" altLang="zh-CN" sz="2400" dirty="0">
                <a:solidFill>
                  <a:srgbClr val="0000FF"/>
                </a:solidFill>
                <a:latin typeface="Calibri" pitchFamily="34" charset="0"/>
                <a:ea typeface="黑体" pitchFamily="49" charset="-122"/>
              </a:rPr>
              <a:t>p </a:t>
            </a:r>
            <a:r>
              <a:rPr lang="zh-CN" altLang="en-US" sz="2400" b="0" dirty="0">
                <a:solidFill>
                  <a:srgbClr val="0070C0"/>
                </a:solidFill>
                <a:latin typeface="方正兰亭中黑_GBK" panose="02000000000000000000" pitchFamily="2" charset="-122"/>
                <a:ea typeface="方正兰亭中黑_GBK" panose="02000000000000000000" pitchFamily="2" charset="-122"/>
              </a:rPr>
              <a:t>在</a:t>
            </a:r>
            <a:r>
              <a:rPr lang="zh-CN" altLang="en-US" sz="2400" dirty="0">
                <a:solidFill>
                  <a:srgbClr val="0000FF"/>
                </a:solidFill>
                <a:latin typeface="Calibri" pitchFamily="34" charset="0"/>
                <a:ea typeface="黑体" pitchFamily="49" charset="-122"/>
              </a:rPr>
              <a:t> </a:t>
            </a:r>
            <a:r>
              <a:rPr lang="en-US" altLang="zh-CN" sz="2400" dirty="0">
                <a:solidFill>
                  <a:srgbClr val="0000FF"/>
                </a:solidFill>
                <a:latin typeface="Calibri" pitchFamily="34" charset="0"/>
                <a:ea typeface="黑体" pitchFamily="49" charset="-122"/>
              </a:rPr>
              <a:t>q </a:t>
            </a:r>
            <a:r>
              <a:rPr lang="zh-CN" altLang="en-US" sz="2400" b="0" dirty="0">
                <a:solidFill>
                  <a:srgbClr val="0070C0"/>
                </a:solidFill>
                <a:latin typeface="方正兰亭中黑_GBK" panose="02000000000000000000" pitchFamily="2" charset="-122"/>
                <a:ea typeface="方正兰亭中黑_GBK" panose="02000000000000000000" pitchFamily="2" charset="-122"/>
              </a:rPr>
              <a:t>的</a:t>
            </a:r>
            <a:r>
              <a:rPr lang="el-GR" altLang="zh-CN" sz="2400" dirty="0">
                <a:solidFill>
                  <a:srgbClr val="0000FF"/>
                </a:solidFill>
                <a:latin typeface="Calibri" pitchFamily="34" charset="0"/>
                <a:ea typeface="黑体" pitchFamily="49" charset="-122"/>
              </a:rPr>
              <a:t>ε</a:t>
            </a:r>
            <a:r>
              <a:rPr lang="en-US" altLang="zh-CN" sz="2400" dirty="0">
                <a:solidFill>
                  <a:srgbClr val="0000FF"/>
                </a:solidFill>
                <a:latin typeface="Calibri" pitchFamily="34" charset="0"/>
                <a:ea typeface="黑体" pitchFamily="49" charset="-122"/>
              </a:rPr>
              <a:t>-</a:t>
            </a:r>
            <a:r>
              <a:rPr lang="zh-CN" altLang="en-US" sz="2400" b="0" dirty="0">
                <a:solidFill>
                  <a:srgbClr val="0000FF"/>
                </a:solidFill>
                <a:latin typeface="Calibri" pitchFamily="34" charset="0"/>
                <a:ea typeface="黑体" pitchFamily="49" charset="-122"/>
              </a:rPr>
              <a:t>邻域</a:t>
            </a:r>
            <a:r>
              <a:rPr lang="zh-CN" altLang="en-US" sz="2400" b="0" dirty="0">
                <a:latin typeface="+mn-ea"/>
                <a:ea typeface="+mn-ea"/>
              </a:rPr>
              <a:t>。</a:t>
            </a:r>
            <a:endParaRPr lang="en-US" altLang="zh-CN" sz="2400" b="0" dirty="0">
              <a:latin typeface="+mn-ea"/>
              <a:ea typeface="+mn-ea"/>
            </a:endParaRPr>
          </a:p>
        </p:txBody>
      </p:sp>
      <p:sp>
        <p:nvSpPr>
          <p:cNvPr id="17" name="Line 4">
            <a:extLst>
              <a:ext uri="{FF2B5EF4-FFF2-40B4-BE49-F238E27FC236}">
                <a16:creationId xmlns:a16="http://schemas.microsoft.com/office/drawing/2014/main" id="{AE1D3465-2967-4751-AA72-1628AA8474E7}"/>
              </a:ext>
            </a:extLst>
          </p:cNvPr>
          <p:cNvSpPr>
            <a:spLocks noChangeShapeType="1"/>
          </p:cNvSpPr>
          <p:nvPr/>
        </p:nvSpPr>
        <p:spPr bwMode="auto">
          <a:xfrm>
            <a:off x="838200" y="4356894"/>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6796" dir="12393903" algn="ctr" rotWithShape="0">
                    <a:schemeClr val="bg2"/>
                  </a:outerShdw>
                </a:effectLst>
              </a14:hiddenEffects>
            </a:ext>
          </a:extLst>
        </p:spPr>
        <p:txBody>
          <a:bodyPr wrap="none" anchor="ctr"/>
          <a:lstStyle/>
          <a:p>
            <a:endParaRPr lang="zh-CN" altLang="en-US"/>
          </a:p>
        </p:txBody>
      </p:sp>
      <p:sp>
        <p:nvSpPr>
          <p:cNvPr id="18" name="Oval 5">
            <a:extLst>
              <a:ext uri="{FF2B5EF4-FFF2-40B4-BE49-F238E27FC236}">
                <a16:creationId xmlns:a16="http://schemas.microsoft.com/office/drawing/2014/main" id="{20DE1E29-D3C0-4C14-BDB8-8D0648CA3784}"/>
              </a:ext>
            </a:extLst>
          </p:cNvPr>
          <p:cNvSpPr>
            <a:spLocks noChangeArrowheads="1"/>
          </p:cNvSpPr>
          <p:nvPr/>
        </p:nvSpPr>
        <p:spPr bwMode="auto">
          <a:xfrm>
            <a:off x="838200" y="3671094"/>
            <a:ext cx="1447800" cy="1447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9" name="Oval 6">
            <a:extLst>
              <a:ext uri="{FF2B5EF4-FFF2-40B4-BE49-F238E27FC236}">
                <a16:creationId xmlns:a16="http://schemas.microsoft.com/office/drawing/2014/main" id="{1CB21A24-091E-42AF-886F-6C36FAF1695D}"/>
              </a:ext>
            </a:extLst>
          </p:cNvPr>
          <p:cNvSpPr>
            <a:spLocks noChangeArrowheads="1"/>
          </p:cNvSpPr>
          <p:nvPr/>
        </p:nvSpPr>
        <p:spPr bwMode="auto">
          <a:xfrm>
            <a:off x="1524000" y="3594894"/>
            <a:ext cx="1447800" cy="1447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0" name="Oval 7">
            <a:extLst>
              <a:ext uri="{FF2B5EF4-FFF2-40B4-BE49-F238E27FC236}">
                <a16:creationId xmlns:a16="http://schemas.microsoft.com/office/drawing/2014/main" id="{AB602519-4B52-4A0F-88E7-952E1724818C}"/>
              </a:ext>
            </a:extLst>
          </p:cNvPr>
          <p:cNvSpPr>
            <a:spLocks noChangeArrowheads="1"/>
          </p:cNvSpPr>
          <p:nvPr/>
        </p:nvSpPr>
        <p:spPr bwMode="auto">
          <a:xfrm>
            <a:off x="2133600" y="3671094"/>
            <a:ext cx="228600" cy="228600"/>
          </a:xfrm>
          <a:prstGeom prst="ellipse">
            <a:avLst/>
          </a:prstGeom>
          <a:solidFill>
            <a:srgbClr val="95FFE3"/>
          </a:solidFill>
          <a:ln w="9525">
            <a:solidFill>
              <a:schemeClr val="tx1"/>
            </a:solidFill>
            <a:round/>
            <a:headEnd/>
            <a:tailEnd/>
          </a:ln>
          <a:effectLst>
            <a:outerShdw dist="56796" dir="12393903" algn="ctr" rotWithShape="0">
              <a:schemeClr val="bg2"/>
            </a:outerShdw>
          </a:effec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1" name="Oval 8">
            <a:extLst>
              <a:ext uri="{FF2B5EF4-FFF2-40B4-BE49-F238E27FC236}">
                <a16:creationId xmlns:a16="http://schemas.microsoft.com/office/drawing/2014/main" id="{A1C2FFCC-0E44-4168-9F22-384D5860748A}"/>
              </a:ext>
            </a:extLst>
          </p:cNvPr>
          <p:cNvSpPr>
            <a:spLocks noChangeArrowheads="1"/>
          </p:cNvSpPr>
          <p:nvPr/>
        </p:nvSpPr>
        <p:spPr bwMode="auto">
          <a:xfrm>
            <a:off x="1447800" y="4280694"/>
            <a:ext cx="228600" cy="228600"/>
          </a:xfrm>
          <a:prstGeom prst="ellipse">
            <a:avLst/>
          </a:prstGeom>
          <a:solidFill>
            <a:srgbClr val="95FFE3"/>
          </a:solidFill>
          <a:ln w="9525">
            <a:solidFill>
              <a:schemeClr val="tx1"/>
            </a:solidFill>
            <a:round/>
            <a:headEnd/>
            <a:tailEnd/>
          </a:ln>
          <a:effectLst>
            <a:outerShdw dist="56796" dir="12393903" algn="ctr" rotWithShape="0">
              <a:schemeClr val="bg2"/>
            </a:outerShdw>
          </a:effectLst>
        </p:spPr>
        <p:txBody>
          <a:bodyPr wrap="none" anchorCtr="1"/>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i="1">
                <a:solidFill>
                  <a:srgbClr val="FF0000"/>
                </a:solidFill>
                <a:latin typeface="Times New Roman" panose="02020603050405020304" pitchFamily="18" charset="0"/>
                <a:cs typeface="Times New Roman" panose="02020603050405020304" pitchFamily="18" charset="0"/>
              </a:rPr>
              <a:t>q</a:t>
            </a:r>
          </a:p>
        </p:txBody>
      </p:sp>
      <p:sp>
        <p:nvSpPr>
          <p:cNvPr id="22" name="Oval 9">
            <a:extLst>
              <a:ext uri="{FF2B5EF4-FFF2-40B4-BE49-F238E27FC236}">
                <a16:creationId xmlns:a16="http://schemas.microsoft.com/office/drawing/2014/main" id="{F41EC640-E36B-4FF9-A5B6-7C1EE94B362C}"/>
              </a:ext>
            </a:extLst>
          </p:cNvPr>
          <p:cNvSpPr>
            <a:spLocks noChangeArrowheads="1"/>
          </p:cNvSpPr>
          <p:nvPr/>
        </p:nvSpPr>
        <p:spPr bwMode="auto">
          <a:xfrm>
            <a:off x="1828800" y="4433094"/>
            <a:ext cx="228600" cy="228600"/>
          </a:xfrm>
          <a:prstGeom prst="ellipse">
            <a:avLst/>
          </a:prstGeom>
          <a:solidFill>
            <a:srgbClr val="95FFE3"/>
          </a:solidFill>
          <a:ln w="9525">
            <a:solidFill>
              <a:schemeClr val="tx1"/>
            </a:solidFill>
            <a:round/>
            <a:headEnd/>
            <a:tailEnd/>
          </a:ln>
          <a:effectLst>
            <a:outerShdw dist="56796" dir="12393903" algn="ctr" rotWithShape="0">
              <a:schemeClr val="bg2"/>
            </a:outerShdw>
          </a:effec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3" name="Oval 10">
            <a:extLst>
              <a:ext uri="{FF2B5EF4-FFF2-40B4-BE49-F238E27FC236}">
                <a16:creationId xmlns:a16="http://schemas.microsoft.com/office/drawing/2014/main" id="{BD12F122-5906-483D-88C1-C2DF70E2B176}"/>
              </a:ext>
            </a:extLst>
          </p:cNvPr>
          <p:cNvSpPr>
            <a:spLocks noChangeArrowheads="1"/>
          </p:cNvSpPr>
          <p:nvPr/>
        </p:nvSpPr>
        <p:spPr bwMode="auto">
          <a:xfrm>
            <a:off x="2743200" y="4585494"/>
            <a:ext cx="228600" cy="228600"/>
          </a:xfrm>
          <a:prstGeom prst="ellipse">
            <a:avLst/>
          </a:prstGeom>
          <a:solidFill>
            <a:srgbClr val="95FFE3"/>
          </a:solidFill>
          <a:ln w="9525">
            <a:solidFill>
              <a:schemeClr val="tx1"/>
            </a:solidFill>
            <a:round/>
            <a:headEnd/>
            <a:tailEnd/>
          </a:ln>
          <a:effectLst>
            <a:outerShdw dist="56796" dir="12393903" algn="ctr" rotWithShape="0">
              <a:schemeClr val="bg2"/>
            </a:outerShdw>
          </a:effec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24" name="Oval 11">
            <a:extLst>
              <a:ext uri="{FF2B5EF4-FFF2-40B4-BE49-F238E27FC236}">
                <a16:creationId xmlns:a16="http://schemas.microsoft.com/office/drawing/2014/main" id="{608DCAA8-21ED-42E8-B6EA-2AB5546AC8B0}"/>
              </a:ext>
            </a:extLst>
          </p:cNvPr>
          <p:cNvSpPr>
            <a:spLocks noChangeArrowheads="1"/>
          </p:cNvSpPr>
          <p:nvPr/>
        </p:nvSpPr>
        <p:spPr bwMode="auto">
          <a:xfrm>
            <a:off x="2133600" y="4204494"/>
            <a:ext cx="228600" cy="228600"/>
          </a:xfrm>
          <a:prstGeom prst="ellipse">
            <a:avLst/>
          </a:prstGeom>
          <a:solidFill>
            <a:srgbClr val="95FFE3"/>
          </a:solidFill>
          <a:ln w="9525">
            <a:solidFill>
              <a:schemeClr val="tx1"/>
            </a:solidFill>
            <a:round/>
            <a:headEnd/>
            <a:tailEnd/>
          </a:ln>
          <a:effectLst>
            <a:outerShdw dist="56796" dir="12393903" algn="ctr" rotWithShape="0">
              <a:schemeClr val="bg2"/>
            </a:outerShdw>
          </a:effectLst>
        </p:spPr>
        <p:txBody>
          <a:bodyPr wrap="none" anchorCtr="1"/>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i="1">
                <a:solidFill>
                  <a:srgbClr val="FF0000"/>
                </a:solidFill>
                <a:latin typeface="Times New Roman" panose="02020603050405020304" pitchFamily="18" charset="0"/>
                <a:cs typeface="Times New Roman" panose="02020603050405020304" pitchFamily="18" charset="0"/>
              </a:rPr>
              <a:t>p</a:t>
            </a:r>
          </a:p>
        </p:txBody>
      </p:sp>
      <p:sp>
        <p:nvSpPr>
          <p:cNvPr id="25" name="Line 12">
            <a:extLst>
              <a:ext uri="{FF2B5EF4-FFF2-40B4-BE49-F238E27FC236}">
                <a16:creationId xmlns:a16="http://schemas.microsoft.com/office/drawing/2014/main" id="{85D6B21D-821C-4782-97B8-FEA1921665B4}"/>
              </a:ext>
            </a:extLst>
          </p:cNvPr>
          <p:cNvSpPr>
            <a:spLocks noChangeShapeType="1"/>
          </p:cNvSpPr>
          <p:nvPr/>
        </p:nvSpPr>
        <p:spPr bwMode="auto">
          <a:xfrm>
            <a:off x="2362200" y="4280694"/>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6796" dir="12393903" algn="ctr" rotWithShape="0">
                    <a:schemeClr val="bg2"/>
                  </a:outerShdw>
                </a:effectLst>
              </a14:hiddenEffects>
            </a:ext>
          </a:extLst>
        </p:spPr>
        <p:txBody>
          <a:bodyPr wrap="none" anchor="ctr"/>
          <a:lstStyle/>
          <a:p>
            <a:endParaRPr lang="zh-CN" altLang="en-US"/>
          </a:p>
        </p:txBody>
      </p:sp>
      <p:sp>
        <p:nvSpPr>
          <p:cNvPr id="26" name="Text Box 13">
            <a:extLst>
              <a:ext uri="{FF2B5EF4-FFF2-40B4-BE49-F238E27FC236}">
                <a16:creationId xmlns:a16="http://schemas.microsoft.com/office/drawing/2014/main" id="{C28BBF88-26EE-4114-BA4E-F053AF7988EB}"/>
              </a:ext>
            </a:extLst>
          </p:cNvPr>
          <p:cNvSpPr txBox="1">
            <a:spLocks noChangeArrowheads="1"/>
          </p:cNvSpPr>
          <p:nvPr/>
        </p:nvSpPr>
        <p:spPr bwMode="auto">
          <a:xfrm>
            <a:off x="2438400" y="3975894"/>
            <a:ext cx="314325" cy="457200"/>
          </a:xfrm>
          <a:prstGeom prst="rect">
            <a:avLst/>
          </a:prstGeom>
          <a:noFill/>
          <a:ln>
            <a:noFill/>
          </a:ln>
          <a:effectLst/>
          <a:extLst>
            <a:ext uri="{909E8E84-426E-40DD-AFC4-6F175D3DCCD1}">
              <a14:hiddenFill xmlns:a14="http://schemas.microsoft.com/office/drawing/2010/main">
                <a:solidFill>
                  <a:srgbClr val="95FFE3"/>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6796" dir="12393903" algn="ctr" rotWithShape="0">
                    <a:schemeClr val="bg2"/>
                  </a:outerShdw>
                </a:effectLst>
              </a14:hiddenEffects>
            </a:ext>
          </a:extLst>
        </p:spPr>
        <p:txBody>
          <a:bodyPr wrap="none">
            <a:spAutoFit/>
          </a:bodyPr>
          <a:lstStyle>
            <a:lvl1pPr eaLnBrk="0" hangingPunct="0">
              <a:defRPr b="1">
                <a:solidFill>
                  <a:schemeClr val="tx1"/>
                </a:solidFill>
                <a:latin typeface="Verdana" pitchFamily="34" charset="0"/>
                <a:ea typeface="SimSun" pitchFamily="2" charset="-122"/>
              </a:defRPr>
            </a:lvl1pPr>
            <a:lvl2pPr marL="742950" indent="-285750" eaLnBrk="0" hangingPunct="0">
              <a:defRPr b="1">
                <a:solidFill>
                  <a:schemeClr val="tx1"/>
                </a:solidFill>
                <a:latin typeface="Verdana" pitchFamily="34" charset="0"/>
                <a:ea typeface="SimSun" pitchFamily="2" charset="-122"/>
              </a:defRPr>
            </a:lvl2pPr>
            <a:lvl3pPr marL="1143000" indent="-228600" eaLnBrk="0" hangingPunct="0">
              <a:defRPr b="1">
                <a:solidFill>
                  <a:schemeClr val="tx1"/>
                </a:solidFill>
                <a:latin typeface="Verdana" pitchFamily="34" charset="0"/>
                <a:ea typeface="SimSun" pitchFamily="2" charset="-122"/>
              </a:defRPr>
            </a:lvl3pPr>
            <a:lvl4pPr marL="1600200" indent="-228600" eaLnBrk="0" hangingPunct="0">
              <a:defRPr b="1">
                <a:solidFill>
                  <a:schemeClr val="tx1"/>
                </a:solidFill>
                <a:latin typeface="Verdana" pitchFamily="34" charset="0"/>
                <a:ea typeface="SimSun" pitchFamily="2" charset="-122"/>
              </a:defRPr>
            </a:lvl4pPr>
            <a:lvl5pPr marL="2057400" indent="-228600" eaLnBrk="0" hangingPunct="0">
              <a:defRPr b="1">
                <a:solidFill>
                  <a:schemeClr val="tx1"/>
                </a:solidFill>
                <a:latin typeface="Verdana" pitchFamily="34" charset="0"/>
                <a:ea typeface="SimSun"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SimSun"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SimSun"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SimSun"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SimSun" pitchFamily="2" charset="-122"/>
              </a:defRPr>
            </a:lvl9pPr>
          </a:lstStyle>
          <a:p>
            <a:pPr algn="ctr" eaLnBrk="1" hangingPunct="1">
              <a:defRPr/>
            </a:pPr>
            <a:r>
              <a:rPr lang="en-US" altLang="zh-CN" sz="2400">
                <a:solidFill>
                  <a:srgbClr val="23238E"/>
                </a:solidFill>
                <a:effectLst>
                  <a:outerShdw blurRad="38100" dist="38100" dir="2700000" algn="tl">
                    <a:srgbClr val="C0C0C0"/>
                  </a:outerShdw>
                </a:effectLst>
                <a:latin typeface="Times New Roman" pitchFamily="18" charset="0"/>
                <a:cs typeface="Times New Roman" pitchFamily="18" charset="0"/>
              </a:rPr>
              <a:t>ε</a:t>
            </a:r>
          </a:p>
        </p:txBody>
      </p:sp>
      <p:sp>
        <p:nvSpPr>
          <p:cNvPr id="27" name="Text Box 14">
            <a:extLst>
              <a:ext uri="{FF2B5EF4-FFF2-40B4-BE49-F238E27FC236}">
                <a16:creationId xmlns:a16="http://schemas.microsoft.com/office/drawing/2014/main" id="{CD748C6A-E9AB-4E3D-89CF-D18C7643EA4C}"/>
              </a:ext>
            </a:extLst>
          </p:cNvPr>
          <p:cNvSpPr txBox="1">
            <a:spLocks noChangeArrowheads="1"/>
          </p:cNvSpPr>
          <p:nvPr/>
        </p:nvSpPr>
        <p:spPr bwMode="auto">
          <a:xfrm>
            <a:off x="981075" y="3975894"/>
            <a:ext cx="314325" cy="457200"/>
          </a:xfrm>
          <a:prstGeom prst="rect">
            <a:avLst/>
          </a:prstGeom>
          <a:noFill/>
          <a:ln>
            <a:noFill/>
          </a:ln>
          <a:effectLst/>
          <a:extLst>
            <a:ext uri="{909E8E84-426E-40DD-AFC4-6F175D3DCCD1}">
              <a14:hiddenFill xmlns:a14="http://schemas.microsoft.com/office/drawing/2010/main">
                <a:solidFill>
                  <a:srgbClr val="95FFE3"/>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6796" dir="12393903" algn="ctr" rotWithShape="0">
                    <a:schemeClr val="bg2"/>
                  </a:outerShdw>
                </a:effectLst>
              </a14:hiddenEffects>
            </a:ext>
          </a:extLst>
        </p:spPr>
        <p:txBody>
          <a:bodyPr wrap="none">
            <a:spAutoFit/>
          </a:bodyPr>
          <a:lstStyle>
            <a:lvl1pPr eaLnBrk="0" hangingPunct="0">
              <a:defRPr b="1">
                <a:solidFill>
                  <a:schemeClr val="tx1"/>
                </a:solidFill>
                <a:latin typeface="Verdana" pitchFamily="34" charset="0"/>
                <a:ea typeface="SimSun" pitchFamily="2" charset="-122"/>
              </a:defRPr>
            </a:lvl1pPr>
            <a:lvl2pPr marL="742950" indent="-285750" eaLnBrk="0" hangingPunct="0">
              <a:defRPr b="1">
                <a:solidFill>
                  <a:schemeClr val="tx1"/>
                </a:solidFill>
                <a:latin typeface="Verdana" pitchFamily="34" charset="0"/>
                <a:ea typeface="SimSun" pitchFamily="2" charset="-122"/>
              </a:defRPr>
            </a:lvl2pPr>
            <a:lvl3pPr marL="1143000" indent="-228600" eaLnBrk="0" hangingPunct="0">
              <a:defRPr b="1">
                <a:solidFill>
                  <a:schemeClr val="tx1"/>
                </a:solidFill>
                <a:latin typeface="Verdana" pitchFamily="34" charset="0"/>
                <a:ea typeface="SimSun" pitchFamily="2" charset="-122"/>
              </a:defRPr>
            </a:lvl3pPr>
            <a:lvl4pPr marL="1600200" indent="-228600" eaLnBrk="0" hangingPunct="0">
              <a:defRPr b="1">
                <a:solidFill>
                  <a:schemeClr val="tx1"/>
                </a:solidFill>
                <a:latin typeface="Verdana" pitchFamily="34" charset="0"/>
                <a:ea typeface="SimSun" pitchFamily="2" charset="-122"/>
              </a:defRPr>
            </a:lvl4pPr>
            <a:lvl5pPr marL="2057400" indent="-228600" eaLnBrk="0" hangingPunct="0">
              <a:defRPr b="1">
                <a:solidFill>
                  <a:schemeClr val="tx1"/>
                </a:solidFill>
                <a:latin typeface="Verdana" pitchFamily="34" charset="0"/>
                <a:ea typeface="SimSun"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SimSun"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SimSun"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SimSun"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SimSun" pitchFamily="2" charset="-122"/>
              </a:defRPr>
            </a:lvl9pPr>
          </a:lstStyle>
          <a:p>
            <a:pPr algn="ctr" eaLnBrk="1" hangingPunct="1">
              <a:defRPr/>
            </a:pPr>
            <a:r>
              <a:rPr lang="en-US" altLang="zh-CN" sz="2400">
                <a:solidFill>
                  <a:srgbClr val="23238E"/>
                </a:solidFill>
                <a:effectLst>
                  <a:outerShdw blurRad="38100" dist="38100" dir="2700000" algn="tl">
                    <a:srgbClr val="C0C0C0"/>
                  </a:outerShdw>
                </a:effectLst>
                <a:latin typeface="Times New Roman" pitchFamily="18" charset="0"/>
                <a:cs typeface="Times New Roman" pitchFamily="18" charset="0"/>
              </a:rPr>
              <a:t>ε</a:t>
            </a:r>
          </a:p>
        </p:txBody>
      </p:sp>
      <p:sp>
        <p:nvSpPr>
          <p:cNvPr id="28" name="Rectangle 15">
            <a:extLst>
              <a:ext uri="{FF2B5EF4-FFF2-40B4-BE49-F238E27FC236}">
                <a16:creationId xmlns:a16="http://schemas.microsoft.com/office/drawing/2014/main" id="{949BB934-5019-424F-B033-D8882CFE08DF}"/>
              </a:ext>
            </a:extLst>
          </p:cNvPr>
          <p:cNvSpPr>
            <a:spLocks noChangeArrowheads="1"/>
          </p:cNvSpPr>
          <p:nvPr/>
        </p:nvSpPr>
        <p:spPr bwMode="auto">
          <a:xfrm>
            <a:off x="3429000" y="3799681"/>
            <a:ext cx="5181600" cy="118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150000"/>
              </a:lnSpc>
              <a:spcBef>
                <a:spcPts val="600"/>
              </a:spcBef>
              <a:buClr>
                <a:schemeClr val="accent1"/>
              </a:buClr>
              <a:buSzPct val="70000"/>
              <a:defRPr/>
            </a:pPr>
            <a:r>
              <a:rPr lang="en-US" altLang="zh-CN" sz="2400" dirty="0">
                <a:solidFill>
                  <a:srgbClr val="0000FF"/>
                </a:solidFill>
                <a:latin typeface="Calibri" pitchFamily="34" charset="0"/>
                <a:ea typeface="黑体" pitchFamily="49" charset="-122"/>
              </a:rPr>
              <a:t>q</a:t>
            </a:r>
            <a:r>
              <a:rPr lang="en-US" altLang="zh-CN" sz="2400" b="0" dirty="0">
                <a:solidFill>
                  <a:srgbClr val="0070C0"/>
                </a:solidFill>
                <a:latin typeface="Calibri" pitchFamily="34" charset="0"/>
                <a:ea typeface="黑体" pitchFamily="49" charset="-122"/>
              </a:rPr>
              <a:t> </a:t>
            </a:r>
            <a:r>
              <a:rPr lang="zh-CN" altLang="en-US" sz="2400" b="0" dirty="0">
                <a:solidFill>
                  <a:srgbClr val="0070C0"/>
                </a:solidFill>
                <a:latin typeface="Calibri" pitchFamily="34" charset="0"/>
                <a:ea typeface="黑体" pitchFamily="49" charset="-122"/>
              </a:rPr>
              <a:t>是从 </a:t>
            </a:r>
            <a:r>
              <a:rPr lang="en-US" altLang="zh-CN" sz="2400" dirty="0">
                <a:solidFill>
                  <a:srgbClr val="0000FF"/>
                </a:solidFill>
                <a:latin typeface="Calibri" pitchFamily="34" charset="0"/>
                <a:ea typeface="黑体" pitchFamily="49" charset="-122"/>
              </a:rPr>
              <a:t>p</a:t>
            </a:r>
            <a:r>
              <a:rPr lang="en-US" altLang="zh-CN" sz="2400" b="0" dirty="0">
                <a:solidFill>
                  <a:srgbClr val="0070C0"/>
                </a:solidFill>
                <a:latin typeface="Calibri" pitchFamily="34" charset="0"/>
                <a:ea typeface="黑体" pitchFamily="49" charset="-122"/>
              </a:rPr>
              <a:t> </a:t>
            </a:r>
            <a:r>
              <a:rPr lang="zh-CN" altLang="en-US" sz="2400" b="0" dirty="0">
                <a:solidFill>
                  <a:srgbClr val="0070C0"/>
                </a:solidFill>
                <a:latin typeface="Calibri" pitchFamily="34" charset="0"/>
                <a:ea typeface="黑体" pitchFamily="49" charset="-122"/>
              </a:rPr>
              <a:t>直接密度可达的</a:t>
            </a:r>
            <a:endParaRPr lang="en-US" altLang="zh-CN" sz="2400" b="0" dirty="0">
              <a:solidFill>
                <a:srgbClr val="0070C0"/>
              </a:solidFill>
              <a:latin typeface="Calibri" pitchFamily="34" charset="0"/>
              <a:ea typeface="黑体" pitchFamily="49" charset="-122"/>
            </a:endParaRPr>
          </a:p>
          <a:p>
            <a:pPr eaLnBrk="1" hangingPunct="1">
              <a:lnSpc>
                <a:spcPct val="150000"/>
              </a:lnSpc>
              <a:spcBef>
                <a:spcPts val="600"/>
              </a:spcBef>
              <a:buClr>
                <a:schemeClr val="accent1"/>
              </a:buClr>
              <a:buSzPct val="70000"/>
              <a:defRPr/>
            </a:pPr>
            <a:r>
              <a:rPr lang="en-US" altLang="zh-CN" sz="2400" dirty="0">
                <a:solidFill>
                  <a:srgbClr val="0000FF"/>
                </a:solidFill>
                <a:latin typeface="Calibri" pitchFamily="34" charset="0"/>
                <a:ea typeface="黑体" pitchFamily="49" charset="-122"/>
              </a:rPr>
              <a:t>p</a:t>
            </a:r>
            <a:r>
              <a:rPr lang="en-US" altLang="zh-CN" sz="2400" b="0" dirty="0">
                <a:solidFill>
                  <a:srgbClr val="0000FF"/>
                </a:solidFill>
                <a:latin typeface="Calibri" pitchFamily="34" charset="0"/>
                <a:ea typeface="黑体" pitchFamily="49" charset="-122"/>
              </a:rPr>
              <a:t> </a:t>
            </a:r>
            <a:r>
              <a:rPr lang="zh-CN" altLang="en-US" sz="2400" b="0" dirty="0">
                <a:solidFill>
                  <a:srgbClr val="0070C0"/>
                </a:solidFill>
                <a:latin typeface="Calibri" pitchFamily="34" charset="0"/>
                <a:ea typeface="黑体" pitchFamily="49" charset="-122"/>
              </a:rPr>
              <a:t>不是从 </a:t>
            </a:r>
            <a:r>
              <a:rPr lang="en-US" altLang="zh-CN" sz="2400" dirty="0">
                <a:solidFill>
                  <a:srgbClr val="0000FF"/>
                </a:solidFill>
                <a:latin typeface="Calibri" pitchFamily="34" charset="0"/>
                <a:ea typeface="黑体" pitchFamily="49" charset="-122"/>
              </a:rPr>
              <a:t>q </a:t>
            </a:r>
            <a:r>
              <a:rPr lang="zh-CN" altLang="en-US" sz="2400" b="0" dirty="0">
                <a:solidFill>
                  <a:srgbClr val="0070C0"/>
                </a:solidFill>
                <a:latin typeface="Calibri" pitchFamily="34" charset="0"/>
                <a:ea typeface="黑体" pitchFamily="49" charset="-122"/>
              </a:rPr>
              <a:t>直接密度可达的？</a:t>
            </a:r>
            <a:endParaRPr lang="en-US" altLang="zh-CN" sz="2400" b="0" dirty="0">
              <a:solidFill>
                <a:srgbClr val="0070C0"/>
              </a:solidFill>
              <a:latin typeface="Calibri" pitchFamily="34" charset="0"/>
              <a:ea typeface="黑体" pitchFamily="49" charset="-122"/>
            </a:endParaRPr>
          </a:p>
          <a:p>
            <a:pPr marL="447675" indent="-447675" eaLnBrk="1" hangingPunct="1">
              <a:spcBef>
                <a:spcPct val="20000"/>
              </a:spcBef>
              <a:buClr>
                <a:schemeClr val="accent1"/>
              </a:buClr>
              <a:buSzPct val="70000"/>
              <a:buFont typeface="Wingdings" pitchFamily="2" charset="2"/>
              <a:buChar char="n"/>
              <a:defRPr/>
            </a:pPr>
            <a:endParaRPr lang="en-US" altLang="zh-CN" sz="2800" b="0" dirty="0">
              <a:latin typeface="Calibri" pitchFamily="34" charset="0"/>
              <a:ea typeface="黑体" pitchFamily="49" charset="-122"/>
            </a:endParaRPr>
          </a:p>
        </p:txBody>
      </p:sp>
    </p:spTree>
    <p:extLst>
      <p:ext uri="{BB962C8B-B14F-4D97-AF65-F5344CB8AC3E}">
        <p14:creationId xmlns:p14="http://schemas.microsoft.com/office/powerpoint/2010/main" val="408750351"/>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6.5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基于密度的方法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3600" b="0" kern="0"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DBSCAN</a:t>
            </a:r>
            <a:endParaRPr lang="en-US" altLang="zh-CN" sz="2800" b="0" kern="0" dirty="0">
              <a:solidFill>
                <a:srgbClr val="1557AE"/>
              </a:solidFill>
              <a:latin typeface="Calibri" panose="020F0502020204030204" pitchFamily="34" charset="0"/>
              <a:ea typeface="方正兰亭中黑_GBK" panose="02000000000000000000" pitchFamily="2" charset="-122"/>
              <a:cs typeface="Calibri" panose="020F0502020204030204" pitchFamily="34" charset="0"/>
            </a:endParaRPr>
          </a:p>
        </p:txBody>
      </p:sp>
      <p:sp>
        <p:nvSpPr>
          <p:cNvPr id="3" name="Rectangle 3">
            <a:extLst>
              <a:ext uri="{FF2B5EF4-FFF2-40B4-BE49-F238E27FC236}">
                <a16:creationId xmlns:a16="http://schemas.microsoft.com/office/drawing/2014/main" id="{EA2D61A5-F4F9-4210-BD68-46F4EE0D6F48}"/>
              </a:ext>
            </a:extLst>
          </p:cNvPr>
          <p:cNvSpPr txBox="1">
            <a:spLocks noChangeArrowheads="1"/>
          </p:cNvSpPr>
          <p:nvPr/>
        </p:nvSpPr>
        <p:spPr bwMode="auto">
          <a:xfrm>
            <a:off x="228600" y="1124744"/>
            <a:ext cx="8686800" cy="485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450850" indent="-450850" eaLnBrk="0" hangingPunct="0">
              <a:defRPr b="1">
                <a:solidFill>
                  <a:schemeClr val="tx1"/>
                </a:solidFill>
                <a:latin typeface="Verdana" pitchFamily="34" charset="0"/>
                <a:ea typeface="SimSun" pitchFamily="2" charset="-122"/>
              </a:defRPr>
            </a:lvl1pPr>
            <a:lvl2pPr marL="908050" indent="-436563" eaLnBrk="0" hangingPunct="0">
              <a:defRPr b="1">
                <a:solidFill>
                  <a:schemeClr val="tx1"/>
                </a:solidFill>
                <a:latin typeface="Verdana" pitchFamily="34" charset="0"/>
                <a:ea typeface="SimSun" pitchFamily="2" charset="-122"/>
              </a:defRPr>
            </a:lvl2pPr>
            <a:lvl3pPr marL="1143000" indent="-228600" eaLnBrk="0" hangingPunct="0">
              <a:defRPr b="1">
                <a:solidFill>
                  <a:schemeClr val="tx1"/>
                </a:solidFill>
                <a:latin typeface="Verdana" pitchFamily="34" charset="0"/>
                <a:ea typeface="SimSun" pitchFamily="2" charset="-122"/>
              </a:defRPr>
            </a:lvl3pPr>
            <a:lvl4pPr marL="1600200" indent="-228600" eaLnBrk="0" hangingPunct="0">
              <a:defRPr b="1">
                <a:solidFill>
                  <a:schemeClr val="tx1"/>
                </a:solidFill>
                <a:latin typeface="Verdana" pitchFamily="34" charset="0"/>
                <a:ea typeface="SimSun" pitchFamily="2" charset="-122"/>
              </a:defRPr>
            </a:lvl4pPr>
            <a:lvl5pPr marL="2057400" indent="-228600" eaLnBrk="0" hangingPunct="0">
              <a:defRPr b="1">
                <a:solidFill>
                  <a:schemeClr val="tx1"/>
                </a:solidFill>
                <a:latin typeface="Verdana" pitchFamily="34" charset="0"/>
                <a:ea typeface="SimSun"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SimSun"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SimSun"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SimSun"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SimSun" pitchFamily="2" charset="-122"/>
              </a:defRPr>
            </a:lvl9pPr>
          </a:lstStyle>
          <a:p>
            <a:pPr>
              <a:lnSpc>
                <a:spcPct val="130000"/>
              </a:lnSpc>
              <a:spcBef>
                <a:spcPts val="600"/>
              </a:spcBef>
              <a:buClr>
                <a:schemeClr val="accent2"/>
              </a:buClr>
              <a:buFont typeface="Wingdings"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定义</a:t>
            </a:r>
            <a:endParaRPr lang="en-US" altLang="zh-CN" sz="2800" b="0" dirty="0">
              <a:solidFill>
                <a:srgbClr val="FF0000"/>
              </a:solidFill>
              <a:latin typeface="方正兰亭中黑_GBK" panose="02000000000000000000" pitchFamily="2" charset="-122"/>
              <a:ea typeface="方正兰亭中黑_GBK" panose="02000000000000000000" pitchFamily="2" charset="-122"/>
              <a:cs typeface="Calibri" pitchFamily="34" charset="0"/>
            </a:endParaRPr>
          </a:p>
          <a:p>
            <a:pPr lvl="1" eaLnBrk="1" hangingPunct="1">
              <a:lnSpc>
                <a:spcPct val="120000"/>
              </a:lnSpc>
              <a:buClr>
                <a:schemeClr val="tx1"/>
              </a:buClr>
              <a:buFont typeface="Wingdings" pitchFamily="2" charset="2"/>
              <a:buChar char="ü"/>
              <a:defRPr/>
            </a:pPr>
            <a:r>
              <a:rPr lang="zh-CN" altLang="en-US" sz="2400" dirty="0">
                <a:solidFill>
                  <a:srgbClr val="0000FF"/>
                </a:solidFill>
                <a:latin typeface="方正兰亭中黑_GBK" panose="02000000000000000000" pitchFamily="2" charset="-122"/>
                <a:ea typeface="方正兰亭中黑_GBK" panose="02000000000000000000" pitchFamily="2" charset="-122"/>
              </a:rPr>
              <a:t>密度可达的</a:t>
            </a:r>
            <a:r>
              <a:rPr lang="zh-CN" altLang="en-US" sz="2400" dirty="0">
                <a:solidFill>
                  <a:srgbClr val="0000FF"/>
                </a:solidFill>
                <a:latin typeface="Calibri" pitchFamily="34" charset="0"/>
                <a:ea typeface="黑体" pitchFamily="49" charset="-122"/>
              </a:rPr>
              <a:t>（</a:t>
            </a:r>
            <a:r>
              <a:rPr lang="en-US" altLang="zh-CN" sz="2400" dirty="0">
                <a:solidFill>
                  <a:srgbClr val="0000FF"/>
                </a:solidFill>
                <a:latin typeface="Calibri" pitchFamily="34" charset="0"/>
                <a:ea typeface="黑体" pitchFamily="49" charset="-122"/>
              </a:rPr>
              <a:t>Density-reachable</a:t>
            </a:r>
            <a:r>
              <a:rPr lang="zh-CN" altLang="en-US" sz="2400" dirty="0">
                <a:solidFill>
                  <a:srgbClr val="0000FF"/>
                </a:solidFill>
                <a:latin typeface="Calibri" pitchFamily="34" charset="0"/>
                <a:ea typeface="黑体" pitchFamily="49" charset="-122"/>
              </a:rPr>
              <a:t>）</a:t>
            </a:r>
            <a:r>
              <a:rPr lang="en-US" altLang="zh-CN" sz="2400" dirty="0">
                <a:solidFill>
                  <a:srgbClr val="0000FF"/>
                </a:solidFill>
                <a:latin typeface="Calibri" pitchFamily="34" charset="0"/>
                <a:ea typeface="黑体" pitchFamily="49" charset="-122"/>
              </a:rPr>
              <a:t>: </a:t>
            </a:r>
            <a:r>
              <a:rPr lang="zh-CN" altLang="en-US" sz="2400" b="0" dirty="0">
                <a:solidFill>
                  <a:srgbClr val="0070C0"/>
                </a:solidFill>
                <a:latin typeface="方正兰亭中黑_GBK" panose="02000000000000000000" pitchFamily="2" charset="-122"/>
                <a:ea typeface="方正兰亭中黑_GBK" panose="02000000000000000000" pitchFamily="2" charset="-122"/>
              </a:rPr>
              <a:t>如果存在一个对象链</a:t>
            </a:r>
            <a:r>
              <a:rPr lang="en-US" altLang="zh-CN" sz="2400" b="0" dirty="0">
                <a:solidFill>
                  <a:srgbClr val="0070C0"/>
                </a:solidFill>
                <a:latin typeface="方正兰亭中黑_GBK" panose="02000000000000000000" pitchFamily="2" charset="-122"/>
                <a:ea typeface="方正兰亭中黑_GBK" panose="02000000000000000000" pitchFamily="2" charset="-122"/>
              </a:rPr>
              <a:t> </a:t>
            </a:r>
            <a:r>
              <a:rPr lang="en-US" altLang="zh-CN" sz="2400" dirty="0">
                <a:solidFill>
                  <a:srgbClr val="0000FF"/>
                </a:solidFill>
                <a:latin typeface="Calibri" pitchFamily="34" charset="0"/>
                <a:cs typeface="Calibri" pitchFamily="34" charset="0"/>
              </a:rPr>
              <a:t>p</a:t>
            </a:r>
            <a:r>
              <a:rPr lang="en-US" altLang="zh-CN" sz="2400" baseline="-25000" dirty="0">
                <a:solidFill>
                  <a:srgbClr val="0000FF"/>
                </a:solidFill>
                <a:latin typeface="Calibri" pitchFamily="34" charset="0"/>
                <a:cs typeface="Calibri" pitchFamily="34" charset="0"/>
              </a:rPr>
              <a:t>1</a:t>
            </a:r>
            <a:r>
              <a:rPr lang="en-US" altLang="zh-CN" sz="2400" dirty="0">
                <a:solidFill>
                  <a:srgbClr val="0000FF"/>
                </a:solidFill>
                <a:latin typeface="Calibri" pitchFamily="34" charset="0"/>
                <a:cs typeface="Calibri" pitchFamily="34" charset="0"/>
              </a:rPr>
              <a:t>,…,</a:t>
            </a:r>
            <a:r>
              <a:rPr lang="en-US" altLang="zh-CN" sz="2400" dirty="0" err="1">
                <a:solidFill>
                  <a:srgbClr val="0000FF"/>
                </a:solidFill>
                <a:latin typeface="Calibri" pitchFamily="34" charset="0"/>
                <a:cs typeface="Calibri" pitchFamily="34" charset="0"/>
              </a:rPr>
              <a:t>p</a:t>
            </a:r>
            <a:r>
              <a:rPr lang="en-US" altLang="zh-CN" sz="2400" baseline="-25000" dirty="0" err="1">
                <a:solidFill>
                  <a:srgbClr val="0000FF"/>
                </a:solidFill>
                <a:latin typeface="Calibri" pitchFamily="34" charset="0"/>
                <a:cs typeface="Calibri" pitchFamily="34" charset="0"/>
              </a:rPr>
              <a:t>n</a:t>
            </a:r>
            <a:r>
              <a:rPr lang="en-US" altLang="zh-CN" sz="2400" b="0" dirty="0">
                <a:solidFill>
                  <a:srgbClr val="0070C0"/>
                </a:solidFill>
                <a:latin typeface="方正兰亭中黑_GBK" panose="02000000000000000000" pitchFamily="2" charset="-122"/>
                <a:ea typeface="方正兰亭中黑_GBK" panose="02000000000000000000" pitchFamily="2" charset="-122"/>
              </a:rPr>
              <a:t>, </a:t>
            </a:r>
            <a:r>
              <a:rPr lang="zh-CN" altLang="en-US" sz="2400" b="0" dirty="0">
                <a:solidFill>
                  <a:srgbClr val="0070C0"/>
                </a:solidFill>
                <a:latin typeface="方正兰亭中黑_GBK" panose="02000000000000000000" pitchFamily="2" charset="-122"/>
                <a:ea typeface="方正兰亭中黑_GBK" panose="02000000000000000000" pitchFamily="2" charset="-122"/>
              </a:rPr>
              <a:t>使得 </a:t>
            </a:r>
            <a:r>
              <a:rPr lang="en-US" altLang="zh-CN" sz="2400" dirty="0">
                <a:solidFill>
                  <a:srgbClr val="0000FF"/>
                </a:solidFill>
                <a:latin typeface="Calibri" pitchFamily="34" charset="0"/>
                <a:cs typeface="Calibri" pitchFamily="34" charset="0"/>
              </a:rPr>
              <a:t>p</a:t>
            </a:r>
            <a:r>
              <a:rPr lang="en-US" altLang="zh-CN" sz="2400" baseline="-25000" dirty="0">
                <a:solidFill>
                  <a:srgbClr val="0000FF"/>
                </a:solidFill>
                <a:latin typeface="Calibri" pitchFamily="34" charset="0"/>
                <a:cs typeface="Calibri" pitchFamily="34" charset="0"/>
              </a:rPr>
              <a:t>1</a:t>
            </a:r>
            <a:r>
              <a:rPr lang="en-US" altLang="zh-CN" sz="2400" dirty="0">
                <a:solidFill>
                  <a:srgbClr val="0000FF"/>
                </a:solidFill>
                <a:latin typeface="Calibri" pitchFamily="34" charset="0"/>
                <a:cs typeface="Calibri" pitchFamily="34" charset="0"/>
              </a:rPr>
              <a:t>=p, </a:t>
            </a:r>
            <a:r>
              <a:rPr lang="en-US" altLang="zh-CN" sz="2400" dirty="0" err="1">
                <a:solidFill>
                  <a:srgbClr val="0000FF"/>
                </a:solidFill>
                <a:latin typeface="Calibri" pitchFamily="34" charset="0"/>
                <a:cs typeface="Calibri" pitchFamily="34" charset="0"/>
              </a:rPr>
              <a:t>p</a:t>
            </a:r>
            <a:r>
              <a:rPr lang="en-US" altLang="zh-CN" sz="2400" baseline="-25000" dirty="0" err="1">
                <a:solidFill>
                  <a:srgbClr val="0000FF"/>
                </a:solidFill>
                <a:latin typeface="Calibri" pitchFamily="34" charset="0"/>
                <a:cs typeface="Calibri" pitchFamily="34" charset="0"/>
              </a:rPr>
              <a:t>n</a:t>
            </a:r>
            <a:r>
              <a:rPr lang="en-US" altLang="zh-CN" sz="2400" dirty="0">
                <a:solidFill>
                  <a:srgbClr val="0000FF"/>
                </a:solidFill>
                <a:latin typeface="Calibri" pitchFamily="34" charset="0"/>
                <a:cs typeface="Calibri" pitchFamily="34" charset="0"/>
              </a:rPr>
              <a:t>=q</a:t>
            </a:r>
            <a:r>
              <a:rPr lang="en-US" altLang="zh-CN" sz="2400" b="0" dirty="0">
                <a:solidFill>
                  <a:srgbClr val="0070C0"/>
                </a:solidFill>
                <a:latin typeface="方正兰亭中黑_GBK" panose="02000000000000000000" pitchFamily="2" charset="-122"/>
                <a:ea typeface="方正兰亭中黑_GBK" panose="02000000000000000000" pitchFamily="2" charset="-122"/>
              </a:rPr>
              <a:t>, </a:t>
            </a:r>
            <a:r>
              <a:rPr lang="zh-CN" altLang="en-US" sz="2400" b="0" dirty="0">
                <a:solidFill>
                  <a:srgbClr val="0070C0"/>
                </a:solidFill>
                <a:latin typeface="方正兰亭中黑_GBK" panose="02000000000000000000" pitchFamily="2" charset="-122"/>
                <a:ea typeface="方正兰亭中黑_GBK" panose="02000000000000000000" pitchFamily="2" charset="-122"/>
              </a:rPr>
              <a:t>并且对于</a:t>
            </a:r>
            <a:r>
              <a:rPr lang="en-US" altLang="zh-CN" sz="2400" dirty="0">
                <a:solidFill>
                  <a:srgbClr val="0000FF"/>
                </a:solidFill>
                <a:latin typeface="Calibri" pitchFamily="34" charset="0"/>
                <a:cs typeface="Calibri" pitchFamily="34" charset="0"/>
              </a:rPr>
              <a:t>p</a:t>
            </a:r>
            <a:r>
              <a:rPr lang="en-US" altLang="zh-CN" sz="2400" baseline="-25000" dirty="0">
                <a:solidFill>
                  <a:srgbClr val="0000FF"/>
                </a:solidFill>
                <a:latin typeface="Calibri" pitchFamily="34" charset="0"/>
                <a:cs typeface="Calibri" pitchFamily="34" charset="0"/>
              </a:rPr>
              <a:t>i</a:t>
            </a:r>
            <a:r>
              <a:rPr lang="zh-CN" altLang="en-US" sz="2400" dirty="0">
                <a:solidFill>
                  <a:srgbClr val="0000FF"/>
                </a:solidFill>
                <a:latin typeface="Calibri" pitchFamily="34" charset="0"/>
                <a:cs typeface="Calibri" pitchFamily="34" charset="0"/>
              </a:rPr>
              <a:t>（</a:t>
            </a:r>
            <a:r>
              <a:rPr lang="en-US" altLang="zh-CN" sz="2400" dirty="0">
                <a:solidFill>
                  <a:srgbClr val="0000FF"/>
                </a:solidFill>
                <a:latin typeface="Calibri" pitchFamily="34" charset="0"/>
                <a:cs typeface="Calibri" pitchFamily="34" charset="0"/>
              </a:rPr>
              <a:t>1 &lt;= i &lt;n</a:t>
            </a:r>
            <a:r>
              <a:rPr lang="zh-CN" altLang="en-US" sz="2400" dirty="0">
                <a:solidFill>
                  <a:srgbClr val="0000FF"/>
                </a:solidFill>
                <a:latin typeface="Calibri" pitchFamily="34" charset="0"/>
                <a:cs typeface="Calibri" pitchFamily="34" charset="0"/>
              </a:rPr>
              <a:t>）</a:t>
            </a:r>
            <a:r>
              <a:rPr lang="en-US" altLang="zh-CN" sz="2400" b="0" dirty="0">
                <a:solidFill>
                  <a:srgbClr val="0070C0"/>
                </a:solidFill>
                <a:latin typeface="方正兰亭中黑_GBK" panose="02000000000000000000" pitchFamily="2" charset="-122"/>
                <a:ea typeface="方正兰亭中黑_GBK" panose="02000000000000000000" pitchFamily="2" charset="-122"/>
              </a:rPr>
              <a:t>,</a:t>
            </a:r>
            <a:r>
              <a:rPr lang="en-US" altLang="zh-CN" sz="2400" dirty="0">
                <a:latin typeface="Calibri" pitchFamily="34" charset="0"/>
                <a:cs typeface="Calibri" pitchFamily="34" charset="0"/>
              </a:rPr>
              <a:t> </a:t>
            </a:r>
            <a:r>
              <a:rPr lang="en-US" altLang="zh-CN" sz="2400" dirty="0">
                <a:solidFill>
                  <a:srgbClr val="0000FF"/>
                </a:solidFill>
                <a:latin typeface="Calibri" pitchFamily="34" charset="0"/>
                <a:cs typeface="Calibri" pitchFamily="34" charset="0"/>
              </a:rPr>
              <a:t>p</a:t>
            </a:r>
            <a:r>
              <a:rPr lang="en-US" altLang="zh-CN" sz="2400" baseline="-25000" dirty="0">
                <a:solidFill>
                  <a:srgbClr val="0000FF"/>
                </a:solidFill>
                <a:latin typeface="Calibri" pitchFamily="34" charset="0"/>
                <a:cs typeface="Calibri" pitchFamily="34" charset="0"/>
              </a:rPr>
              <a:t>i+1</a:t>
            </a:r>
            <a:r>
              <a:rPr lang="zh-CN" altLang="en-US" sz="2400" b="0" dirty="0">
                <a:solidFill>
                  <a:srgbClr val="0070C0"/>
                </a:solidFill>
                <a:latin typeface="方正兰亭中黑_GBK" panose="02000000000000000000" pitchFamily="2" charset="-122"/>
                <a:ea typeface="方正兰亭中黑_GBK" panose="02000000000000000000" pitchFamily="2" charset="-122"/>
              </a:rPr>
              <a:t>是从</a:t>
            </a:r>
            <a:r>
              <a:rPr lang="en-US" altLang="zh-CN" sz="2400" dirty="0">
                <a:solidFill>
                  <a:srgbClr val="0000FF"/>
                </a:solidFill>
                <a:latin typeface="Calibri" pitchFamily="34" charset="0"/>
                <a:cs typeface="Calibri" pitchFamily="34" charset="0"/>
              </a:rPr>
              <a:t>p</a:t>
            </a:r>
            <a:r>
              <a:rPr lang="en-US" altLang="zh-CN" sz="2400" baseline="-25000" dirty="0">
                <a:solidFill>
                  <a:srgbClr val="0000FF"/>
                </a:solidFill>
                <a:latin typeface="Calibri" pitchFamily="34" charset="0"/>
                <a:cs typeface="Calibri" pitchFamily="34" charset="0"/>
              </a:rPr>
              <a:t>i</a:t>
            </a:r>
            <a:r>
              <a:rPr lang="zh-CN" altLang="en-US" sz="2400" b="0" dirty="0">
                <a:latin typeface="Calibri" pitchFamily="34" charset="0"/>
                <a:ea typeface="黑体" pitchFamily="49" charset="-122"/>
              </a:rPr>
              <a:t> </a:t>
            </a:r>
            <a:r>
              <a:rPr lang="zh-CN" altLang="en-US" sz="2400" b="0" dirty="0">
                <a:solidFill>
                  <a:srgbClr val="0070C0"/>
                </a:solidFill>
                <a:latin typeface="方正兰亭中黑_GBK" panose="02000000000000000000" pitchFamily="2" charset="-122"/>
                <a:ea typeface="方正兰亭中黑_GBK" panose="02000000000000000000" pitchFamily="2" charset="-122"/>
              </a:rPr>
              <a:t>（关于</a:t>
            </a:r>
            <a:r>
              <a:rPr lang="el-GR" altLang="zh-CN" sz="2400" dirty="0">
                <a:solidFill>
                  <a:srgbClr val="0000FF"/>
                </a:solidFill>
                <a:latin typeface="Calibri" pitchFamily="34" charset="0"/>
                <a:ea typeface="黑体" pitchFamily="49" charset="-122"/>
              </a:rPr>
              <a:t>ε</a:t>
            </a:r>
            <a:r>
              <a:rPr lang="el-GR" altLang="zh-CN" sz="2400" b="0" dirty="0">
                <a:latin typeface="Calibri" pitchFamily="34" charset="0"/>
                <a:ea typeface="黑体" pitchFamily="49" charset="-122"/>
              </a:rPr>
              <a:t> </a:t>
            </a:r>
            <a:r>
              <a:rPr lang="zh-CN" altLang="en-US" sz="2400" b="0" dirty="0">
                <a:solidFill>
                  <a:srgbClr val="0070C0"/>
                </a:solidFill>
                <a:latin typeface="方正兰亭中黑_GBK" panose="02000000000000000000" pitchFamily="2" charset="-122"/>
                <a:ea typeface="方正兰亭中黑_GBK" panose="02000000000000000000" pitchFamily="2" charset="-122"/>
              </a:rPr>
              <a:t>与</a:t>
            </a:r>
            <a:r>
              <a:rPr lang="en-US" altLang="zh-CN" sz="2400" dirty="0" err="1">
                <a:solidFill>
                  <a:srgbClr val="0000FF"/>
                </a:solidFill>
                <a:latin typeface="Calibri" pitchFamily="34" charset="0"/>
                <a:ea typeface="黑体" pitchFamily="49" charset="-122"/>
              </a:rPr>
              <a:t>MinPts</a:t>
            </a:r>
            <a:r>
              <a:rPr lang="en-US" altLang="zh-CN" sz="2400" dirty="0">
                <a:solidFill>
                  <a:srgbClr val="0000FF"/>
                </a:solidFill>
                <a:latin typeface="Calibri" pitchFamily="34" charset="0"/>
                <a:ea typeface="黑体" pitchFamily="49" charset="-122"/>
              </a:rPr>
              <a:t> </a:t>
            </a:r>
            <a:r>
              <a:rPr lang="zh-CN" altLang="en-US" sz="2400" b="0" dirty="0">
                <a:solidFill>
                  <a:srgbClr val="0070C0"/>
                </a:solidFill>
                <a:latin typeface="方正兰亭中黑_GBK" panose="02000000000000000000" pitchFamily="2" charset="-122"/>
                <a:ea typeface="方正兰亭中黑_GBK" panose="02000000000000000000" pitchFamily="2" charset="-122"/>
              </a:rPr>
              <a:t>）直接密度可达的，则</a:t>
            </a:r>
            <a:r>
              <a:rPr lang="zh-CN" altLang="en-US" sz="2400" b="0" dirty="0">
                <a:latin typeface="Calibri" pitchFamily="34" charset="0"/>
                <a:ea typeface="黑体" pitchFamily="49" charset="-122"/>
              </a:rPr>
              <a:t> </a:t>
            </a:r>
            <a:r>
              <a:rPr lang="en-US" altLang="zh-CN" sz="2400" dirty="0">
                <a:solidFill>
                  <a:srgbClr val="0000FF"/>
                </a:solidFill>
                <a:latin typeface="Calibri" pitchFamily="34" charset="0"/>
                <a:ea typeface="黑体" pitchFamily="49" charset="-122"/>
              </a:rPr>
              <a:t>q</a:t>
            </a:r>
            <a:r>
              <a:rPr lang="en-US" altLang="zh-CN" sz="2400" b="0" dirty="0">
                <a:solidFill>
                  <a:srgbClr val="0000FF"/>
                </a:solidFill>
                <a:latin typeface="Calibri" pitchFamily="34" charset="0"/>
                <a:ea typeface="黑体" pitchFamily="49" charset="-122"/>
              </a:rPr>
              <a:t> </a:t>
            </a:r>
            <a:r>
              <a:rPr lang="zh-CN" altLang="en-US" sz="2400" b="0" dirty="0">
                <a:solidFill>
                  <a:srgbClr val="0070C0"/>
                </a:solidFill>
                <a:latin typeface="方正兰亭中黑_GBK" panose="02000000000000000000" pitchFamily="2" charset="-122"/>
                <a:ea typeface="方正兰亭中黑_GBK" panose="02000000000000000000" pitchFamily="2" charset="-122"/>
              </a:rPr>
              <a:t>是从 </a:t>
            </a:r>
            <a:r>
              <a:rPr lang="en-US" altLang="zh-CN" sz="2400" dirty="0">
                <a:solidFill>
                  <a:srgbClr val="0000FF"/>
                </a:solidFill>
                <a:latin typeface="Calibri" pitchFamily="34" charset="0"/>
                <a:ea typeface="黑体" pitchFamily="49" charset="-122"/>
              </a:rPr>
              <a:t>p </a:t>
            </a:r>
            <a:r>
              <a:rPr lang="zh-CN" altLang="en-US" sz="2400" b="0" dirty="0">
                <a:solidFill>
                  <a:srgbClr val="0070C0"/>
                </a:solidFill>
                <a:latin typeface="方正兰亭中黑_GBK" panose="02000000000000000000" pitchFamily="2" charset="-122"/>
                <a:ea typeface="方正兰亭中黑_GBK" panose="02000000000000000000" pitchFamily="2" charset="-122"/>
              </a:rPr>
              <a:t>密度可达的。</a:t>
            </a:r>
            <a:endParaRPr lang="en-US" altLang="zh-CN" sz="2400" b="0" dirty="0">
              <a:solidFill>
                <a:srgbClr val="0070C0"/>
              </a:solidFill>
              <a:latin typeface="方正兰亭中黑_GBK" panose="02000000000000000000" pitchFamily="2" charset="-122"/>
              <a:ea typeface="方正兰亭中黑_GBK" panose="02000000000000000000" pitchFamily="2" charset="-122"/>
            </a:endParaRPr>
          </a:p>
        </p:txBody>
      </p:sp>
      <p:sp>
        <p:nvSpPr>
          <p:cNvPr id="4" name="Rectangle 15">
            <a:extLst>
              <a:ext uri="{FF2B5EF4-FFF2-40B4-BE49-F238E27FC236}">
                <a16:creationId xmlns:a16="http://schemas.microsoft.com/office/drawing/2014/main" id="{06F30302-5AB7-4F3F-B7E4-8F679E5B9B24}"/>
              </a:ext>
            </a:extLst>
          </p:cNvPr>
          <p:cNvSpPr>
            <a:spLocks noChangeArrowheads="1"/>
          </p:cNvSpPr>
          <p:nvPr/>
        </p:nvSpPr>
        <p:spPr bwMode="auto">
          <a:xfrm>
            <a:off x="3429000" y="3921918"/>
            <a:ext cx="5486400" cy="2171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150000"/>
              </a:lnSpc>
              <a:spcBef>
                <a:spcPts val="600"/>
              </a:spcBef>
              <a:buClr>
                <a:schemeClr val="accent1"/>
              </a:buClr>
              <a:buSzPct val="70000"/>
              <a:defRPr/>
            </a:pPr>
            <a:r>
              <a:rPr lang="en-US" altLang="zh-CN" sz="2400" dirty="0">
                <a:solidFill>
                  <a:srgbClr val="0000FF"/>
                </a:solidFill>
                <a:latin typeface="Calibri" pitchFamily="34" charset="0"/>
                <a:ea typeface="黑体" pitchFamily="49" charset="-122"/>
              </a:rPr>
              <a:t>q</a:t>
            </a:r>
            <a:r>
              <a:rPr lang="en-US" altLang="zh-CN" sz="2400" b="0" dirty="0">
                <a:solidFill>
                  <a:srgbClr val="0000FF"/>
                </a:solidFill>
                <a:latin typeface="Calibri" pitchFamily="34" charset="0"/>
                <a:ea typeface="黑体" pitchFamily="49" charset="-122"/>
              </a:rPr>
              <a:t> </a:t>
            </a:r>
            <a:r>
              <a:rPr lang="zh-CN" altLang="en-US" sz="2400" b="0" dirty="0">
                <a:solidFill>
                  <a:srgbClr val="0070C0"/>
                </a:solidFill>
                <a:latin typeface="方正兰亭中黑_GBK" panose="02000000000000000000" pitchFamily="2" charset="-122"/>
                <a:ea typeface="方正兰亭中黑_GBK" panose="02000000000000000000" pitchFamily="2" charset="-122"/>
              </a:rPr>
              <a:t>是从 </a:t>
            </a:r>
            <a:r>
              <a:rPr lang="en-US" altLang="zh-CN" sz="2400" dirty="0">
                <a:solidFill>
                  <a:srgbClr val="0000FF"/>
                </a:solidFill>
                <a:latin typeface="Calibri" pitchFamily="34" charset="0"/>
                <a:ea typeface="黑体" pitchFamily="49" charset="-122"/>
              </a:rPr>
              <a:t>p </a:t>
            </a:r>
            <a:r>
              <a:rPr lang="zh-CN" altLang="en-US" sz="2400" b="0" dirty="0">
                <a:solidFill>
                  <a:srgbClr val="0070C0"/>
                </a:solidFill>
                <a:latin typeface="方正兰亭中黑_GBK" panose="02000000000000000000" pitchFamily="2" charset="-122"/>
                <a:ea typeface="方正兰亭中黑_GBK" panose="02000000000000000000" pitchFamily="2" charset="-122"/>
              </a:rPr>
              <a:t>密度可达的</a:t>
            </a:r>
            <a:endParaRPr lang="en-US" altLang="zh-CN" sz="2400" b="0" dirty="0">
              <a:solidFill>
                <a:srgbClr val="0070C0"/>
              </a:solidFill>
              <a:latin typeface="方正兰亭中黑_GBK" panose="02000000000000000000" pitchFamily="2" charset="-122"/>
              <a:ea typeface="方正兰亭中黑_GBK" panose="02000000000000000000" pitchFamily="2" charset="-122"/>
            </a:endParaRPr>
          </a:p>
          <a:p>
            <a:pPr eaLnBrk="1" hangingPunct="1">
              <a:lnSpc>
                <a:spcPct val="150000"/>
              </a:lnSpc>
              <a:spcBef>
                <a:spcPts val="600"/>
              </a:spcBef>
              <a:buClr>
                <a:schemeClr val="accent1"/>
              </a:buClr>
              <a:buSzPct val="70000"/>
              <a:defRPr/>
            </a:pPr>
            <a:r>
              <a:rPr lang="en-US" altLang="zh-CN" sz="2400" dirty="0">
                <a:solidFill>
                  <a:srgbClr val="0000FF"/>
                </a:solidFill>
                <a:latin typeface="Calibri" pitchFamily="34" charset="0"/>
                <a:ea typeface="黑体" pitchFamily="49" charset="-122"/>
              </a:rPr>
              <a:t>p</a:t>
            </a:r>
            <a:r>
              <a:rPr lang="en-US" altLang="zh-CN" sz="2400" b="0" dirty="0">
                <a:solidFill>
                  <a:srgbClr val="0070C0"/>
                </a:solidFill>
                <a:latin typeface="方正兰亭中黑_GBK" panose="02000000000000000000" pitchFamily="2" charset="-122"/>
                <a:ea typeface="方正兰亭中黑_GBK" panose="02000000000000000000" pitchFamily="2" charset="-122"/>
              </a:rPr>
              <a:t> </a:t>
            </a:r>
            <a:r>
              <a:rPr lang="zh-CN" altLang="en-US" sz="2400" b="0" dirty="0">
                <a:solidFill>
                  <a:srgbClr val="0070C0"/>
                </a:solidFill>
                <a:latin typeface="方正兰亭中黑_GBK" panose="02000000000000000000" pitchFamily="2" charset="-122"/>
                <a:ea typeface="方正兰亭中黑_GBK" panose="02000000000000000000" pitchFamily="2" charset="-122"/>
              </a:rPr>
              <a:t>不是从</a:t>
            </a:r>
            <a:r>
              <a:rPr lang="zh-CN" altLang="en-US" sz="2400" b="0" dirty="0">
                <a:latin typeface="Calibri" pitchFamily="34" charset="0"/>
                <a:ea typeface="黑体" pitchFamily="49" charset="-122"/>
              </a:rPr>
              <a:t> </a:t>
            </a:r>
            <a:r>
              <a:rPr lang="en-US" altLang="zh-CN" sz="2400" dirty="0">
                <a:solidFill>
                  <a:srgbClr val="0000FF"/>
                </a:solidFill>
                <a:latin typeface="Calibri" pitchFamily="34" charset="0"/>
                <a:ea typeface="黑体" pitchFamily="49" charset="-122"/>
              </a:rPr>
              <a:t>q</a:t>
            </a:r>
            <a:r>
              <a:rPr lang="en-US" altLang="zh-CN" sz="2400" b="0" dirty="0">
                <a:solidFill>
                  <a:srgbClr val="0070C0"/>
                </a:solidFill>
                <a:latin typeface="方正兰亭中黑_GBK" panose="02000000000000000000" pitchFamily="2" charset="-122"/>
                <a:ea typeface="方正兰亭中黑_GBK" panose="02000000000000000000" pitchFamily="2" charset="-122"/>
              </a:rPr>
              <a:t> </a:t>
            </a:r>
            <a:r>
              <a:rPr lang="zh-CN" altLang="en-US" sz="2400" b="0" dirty="0">
                <a:solidFill>
                  <a:srgbClr val="0070C0"/>
                </a:solidFill>
                <a:latin typeface="方正兰亭中黑_GBK" panose="02000000000000000000" pitchFamily="2" charset="-122"/>
                <a:ea typeface="方正兰亭中黑_GBK" panose="02000000000000000000" pitchFamily="2" charset="-122"/>
              </a:rPr>
              <a:t>直接密度可达的？</a:t>
            </a:r>
            <a:endParaRPr lang="en-US" altLang="zh-CN" sz="2400" b="0" dirty="0">
              <a:solidFill>
                <a:srgbClr val="0070C0"/>
              </a:solidFill>
              <a:latin typeface="方正兰亭中黑_GBK" panose="02000000000000000000" pitchFamily="2" charset="-122"/>
              <a:ea typeface="方正兰亭中黑_GBK" panose="02000000000000000000" pitchFamily="2" charset="-122"/>
            </a:endParaRPr>
          </a:p>
          <a:p>
            <a:pPr eaLnBrk="1" hangingPunct="1">
              <a:lnSpc>
                <a:spcPct val="150000"/>
              </a:lnSpc>
              <a:spcBef>
                <a:spcPts val="600"/>
              </a:spcBef>
              <a:buClr>
                <a:schemeClr val="accent1"/>
              </a:buClr>
              <a:buSzPct val="70000"/>
              <a:defRPr/>
            </a:pPr>
            <a:r>
              <a:rPr lang="zh-CN" altLang="en-US" sz="2400" b="0" dirty="0">
                <a:solidFill>
                  <a:srgbClr val="FF0000"/>
                </a:solidFill>
                <a:latin typeface="方正兰亭中黑_GBK" panose="02000000000000000000" pitchFamily="2" charset="-122"/>
                <a:ea typeface="方正兰亭中黑_GBK" panose="02000000000000000000" pitchFamily="2" charset="-122"/>
              </a:rPr>
              <a:t>密度可达不是等价关系因为不是对称的</a:t>
            </a:r>
            <a:endParaRPr lang="en-US" altLang="zh-CN" sz="2400" b="0" dirty="0">
              <a:solidFill>
                <a:srgbClr val="FF0000"/>
              </a:solidFill>
              <a:latin typeface="方正兰亭中黑_GBK" panose="02000000000000000000" pitchFamily="2" charset="-122"/>
              <a:ea typeface="方正兰亭中黑_GBK" panose="02000000000000000000" pitchFamily="2" charset="-122"/>
            </a:endParaRPr>
          </a:p>
          <a:p>
            <a:pPr marL="447675" indent="-447675" eaLnBrk="1" hangingPunct="1">
              <a:spcBef>
                <a:spcPct val="20000"/>
              </a:spcBef>
              <a:buClr>
                <a:schemeClr val="accent1"/>
              </a:buClr>
              <a:buSzPct val="70000"/>
              <a:buFont typeface="Wingdings" pitchFamily="2" charset="2"/>
              <a:buChar char="n"/>
              <a:defRPr/>
            </a:pPr>
            <a:endParaRPr lang="en-US" altLang="zh-CN" sz="2800" b="0" dirty="0">
              <a:latin typeface="Calibri" pitchFamily="34" charset="0"/>
              <a:ea typeface="黑体" pitchFamily="49" charset="-122"/>
            </a:endParaRPr>
          </a:p>
        </p:txBody>
      </p:sp>
      <p:sp>
        <p:nvSpPr>
          <p:cNvPr id="5" name="Oval 4">
            <a:extLst>
              <a:ext uri="{FF2B5EF4-FFF2-40B4-BE49-F238E27FC236}">
                <a16:creationId xmlns:a16="http://schemas.microsoft.com/office/drawing/2014/main" id="{F2387E85-F074-4259-8856-FE4CAC883639}"/>
              </a:ext>
            </a:extLst>
          </p:cNvPr>
          <p:cNvSpPr>
            <a:spLocks noChangeArrowheads="1"/>
          </p:cNvSpPr>
          <p:nvPr/>
        </p:nvSpPr>
        <p:spPr bwMode="auto">
          <a:xfrm>
            <a:off x="1066800" y="4525169"/>
            <a:ext cx="1447800" cy="1447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6" name="Oval 5">
            <a:extLst>
              <a:ext uri="{FF2B5EF4-FFF2-40B4-BE49-F238E27FC236}">
                <a16:creationId xmlns:a16="http://schemas.microsoft.com/office/drawing/2014/main" id="{5397D6CA-A669-4548-ADA5-BDC575784C03}"/>
              </a:ext>
            </a:extLst>
          </p:cNvPr>
          <p:cNvSpPr>
            <a:spLocks noChangeArrowheads="1"/>
          </p:cNvSpPr>
          <p:nvPr/>
        </p:nvSpPr>
        <p:spPr bwMode="auto">
          <a:xfrm>
            <a:off x="1752600" y="4448969"/>
            <a:ext cx="1447800" cy="1447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7" name="Oval 6">
            <a:extLst>
              <a:ext uri="{FF2B5EF4-FFF2-40B4-BE49-F238E27FC236}">
                <a16:creationId xmlns:a16="http://schemas.microsoft.com/office/drawing/2014/main" id="{E491D7F3-E60F-4ED2-A36B-641448751381}"/>
              </a:ext>
            </a:extLst>
          </p:cNvPr>
          <p:cNvSpPr>
            <a:spLocks noChangeArrowheads="1"/>
          </p:cNvSpPr>
          <p:nvPr/>
        </p:nvSpPr>
        <p:spPr bwMode="auto">
          <a:xfrm>
            <a:off x="2362200" y="4525169"/>
            <a:ext cx="228600" cy="228600"/>
          </a:xfrm>
          <a:prstGeom prst="ellipse">
            <a:avLst/>
          </a:prstGeom>
          <a:solidFill>
            <a:srgbClr val="95FFE3"/>
          </a:solidFill>
          <a:ln w="9525">
            <a:solidFill>
              <a:schemeClr val="tx1"/>
            </a:solidFill>
            <a:round/>
            <a:headEnd/>
            <a:tailEnd/>
          </a:ln>
          <a:effectLst>
            <a:outerShdw dist="56796" dir="12393903" algn="ctr" rotWithShape="0">
              <a:schemeClr val="bg2"/>
            </a:outerShdw>
          </a:effec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8" name="Oval 7">
            <a:extLst>
              <a:ext uri="{FF2B5EF4-FFF2-40B4-BE49-F238E27FC236}">
                <a16:creationId xmlns:a16="http://schemas.microsoft.com/office/drawing/2014/main" id="{040F64C8-3B7F-4113-A068-47FB554BD986}"/>
              </a:ext>
            </a:extLst>
          </p:cNvPr>
          <p:cNvSpPr>
            <a:spLocks noChangeArrowheads="1"/>
          </p:cNvSpPr>
          <p:nvPr/>
        </p:nvSpPr>
        <p:spPr bwMode="auto">
          <a:xfrm>
            <a:off x="2057400" y="5287169"/>
            <a:ext cx="228600" cy="228600"/>
          </a:xfrm>
          <a:prstGeom prst="ellipse">
            <a:avLst/>
          </a:prstGeom>
          <a:solidFill>
            <a:srgbClr val="95FFE3"/>
          </a:solidFill>
          <a:ln w="9525">
            <a:solidFill>
              <a:schemeClr val="tx1"/>
            </a:solidFill>
            <a:round/>
            <a:headEnd/>
            <a:tailEnd/>
          </a:ln>
          <a:effectLst>
            <a:outerShdw dist="56796" dir="12393903" algn="ctr" rotWithShape="0">
              <a:schemeClr val="bg2"/>
            </a:outerShdw>
          </a:effectLst>
        </p:spPr>
        <p:txBody>
          <a:bodyPr wrap="none" anchorCtr="1"/>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sz="2400" i="1">
              <a:solidFill>
                <a:srgbClr val="FF0000"/>
              </a:solidFill>
              <a:latin typeface="Times New Roman" panose="02020603050405020304" pitchFamily="18" charset="0"/>
              <a:cs typeface="Times New Roman" panose="02020603050405020304" pitchFamily="18" charset="0"/>
            </a:endParaRPr>
          </a:p>
        </p:txBody>
      </p:sp>
      <p:sp>
        <p:nvSpPr>
          <p:cNvPr id="9" name="Oval 8">
            <a:extLst>
              <a:ext uri="{FF2B5EF4-FFF2-40B4-BE49-F238E27FC236}">
                <a16:creationId xmlns:a16="http://schemas.microsoft.com/office/drawing/2014/main" id="{81BC9995-FD71-42E9-8894-B642131235C9}"/>
              </a:ext>
            </a:extLst>
          </p:cNvPr>
          <p:cNvSpPr>
            <a:spLocks noChangeArrowheads="1"/>
          </p:cNvSpPr>
          <p:nvPr/>
        </p:nvSpPr>
        <p:spPr bwMode="auto">
          <a:xfrm>
            <a:off x="2971800" y="5439569"/>
            <a:ext cx="228600" cy="228600"/>
          </a:xfrm>
          <a:prstGeom prst="ellipse">
            <a:avLst/>
          </a:prstGeom>
          <a:solidFill>
            <a:srgbClr val="95FFE3"/>
          </a:solidFill>
          <a:ln w="9525">
            <a:solidFill>
              <a:schemeClr val="tx1"/>
            </a:solidFill>
            <a:round/>
            <a:headEnd/>
            <a:tailEnd/>
          </a:ln>
          <a:effectLst>
            <a:outerShdw dist="56796" dir="12393903" algn="ctr" rotWithShape="0">
              <a:schemeClr val="bg2"/>
            </a:outerShdw>
          </a:effec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0" name="Oval 9">
            <a:extLst>
              <a:ext uri="{FF2B5EF4-FFF2-40B4-BE49-F238E27FC236}">
                <a16:creationId xmlns:a16="http://schemas.microsoft.com/office/drawing/2014/main" id="{D4F25BCC-9A40-4555-AE51-836B44F27E0E}"/>
              </a:ext>
            </a:extLst>
          </p:cNvPr>
          <p:cNvSpPr>
            <a:spLocks noChangeArrowheads="1"/>
          </p:cNvSpPr>
          <p:nvPr/>
        </p:nvSpPr>
        <p:spPr bwMode="auto">
          <a:xfrm>
            <a:off x="2362200" y="5058569"/>
            <a:ext cx="228600" cy="228600"/>
          </a:xfrm>
          <a:prstGeom prst="ellipse">
            <a:avLst/>
          </a:prstGeom>
          <a:solidFill>
            <a:srgbClr val="95FFE3"/>
          </a:solidFill>
          <a:ln w="9525">
            <a:solidFill>
              <a:schemeClr val="tx1"/>
            </a:solidFill>
            <a:round/>
            <a:headEnd/>
            <a:tailEnd/>
          </a:ln>
          <a:effectLst>
            <a:outerShdw dist="56796" dir="12393903" algn="ctr" rotWithShape="0">
              <a:schemeClr val="bg2"/>
            </a:outerShdw>
          </a:effectLst>
        </p:spPr>
        <p:txBody>
          <a:bodyPr wrap="none" anchorCtr="1"/>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i="1">
                <a:solidFill>
                  <a:srgbClr val="FF0000"/>
                </a:solidFill>
                <a:latin typeface="Times New Roman" panose="02020603050405020304" pitchFamily="18" charset="0"/>
                <a:cs typeface="Times New Roman" panose="02020603050405020304" pitchFamily="18" charset="0"/>
              </a:rPr>
              <a:t>p</a:t>
            </a:r>
          </a:p>
        </p:txBody>
      </p:sp>
      <p:sp>
        <p:nvSpPr>
          <p:cNvPr id="11" name="Oval 11">
            <a:extLst>
              <a:ext uri="{FF2B5EF4-FFF2-40B4-BE49-F238E27FC236}">
                <a16:creationId xmlns:a16="http://schemas.microsoft.com/office/drawing/2014/main" id="{6100CA29-B6FA-4F96-A3B4-12777FA5E590}"/>
              </a:ext>
            </a:extLst>
          </p:cNvPr>
          <p:cNvSpPr>
            <a:spLocks noChangeArrowheads="1"/>
          </p:cNvSpPr>
          <p:nvPr/>
        </p:nvSpPr>
        <p:spPr bwMode="auto">
          <a:xfrm>
            <a:off x="1600200" y="4448969"/>
            <a:ext cx="228600" cy="228600"/>
          </a:xfrm>
          <a:prstGeom prst="ellipse">
            <a:avLst/>
          </a:prstGeom>
          <a:solidFill>
            <a:srgbClr val="95FFE3"/>
          </a:solidFill>
          <a:ln w="9525">
            <a:solidFill>
              <a:schemeClr val="tx1"/>
            </a:solidFill>
            <a:round/>
            <a:headEnd/>
            <a:tailEnd/>
          </a:ln>
          <a:effectLst>
            <a:outerShdw dist="56796" dir="12393903" algn="ctr" rotWithShape="0">
              <a:schemeClr val="bg2"/>
            </a:outerShdw>
          </a:effec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2" name="Oval 12">
            <a:extLst>
              <a:ext uri="{FF2B5EF4-FFF2-40B4-BE49-F238E27FC236}">
                <a16:creationId xmlns:a16="http://schemas.microsoft.com/office/drawing/2014/main" id="{9325CC32-8CA9-41AA-A3D6-266FE0397165}"/>
              </a:ext>
            </a:extLst>
          </p:cNvPr>
          <p:cNvSpPr>
            <a:spLocks noChangeArrowheads="1"/>
          </p:cNvSpPr>
          <p:nvPr/>
        </p:nvSpPr>
        <p:spPr bwMode="auto">
          <a:xfrm>
            <a:off x="533400" y="3991769"/>
            <a:ext cx="1447800" cy="1447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3" name="Oval 13">
            <a:extLst>
              <a:ext uri="{FF2B5EF4-FFF2-40B4-BE49-F238E27FC236}">
                <a16:creationId xmlns:a16="http://schemas.microsoft.com/office/drawing/2014/main" id="{344D434B-5207-4524-876F-56B2A24D2FF7}"/>
              </a:ext>
            </a:extLst>
          </p:cNvPr>
          <p:cNvSpPr>
            <a:spLocks noChangeArrowheads="1"/>
          </p:cNvSpPr>
          <p:nvPr/>
        </p:nvSpPr>
        <p:spPr bwMode="auto">
          <a:xfrm>
            <a:off x="1295400" y="5744369"/>
            <a:ext cx="228600" cy="228600"/>
          </a:xfrm>
          <a:prstGeom prst="ellipse">
            <a:avLst/>
          </a:prstGeom>
          <a:solidFill>
            <a:srgbClr val="95FFE3"/>
          </a:solidFill>
          <a:ln w="9525">
            <a:solidFill>
              <a:schemeClr val="tx1"/>
            </a:solidFill>
            <a:round/>
            <a:headEnd/>
            <a:tailEnd/>
          </a:ln>
          <a:effectLst>
            <a:outerShdw dist="56796" dir="12393903" algn="ctr" rotWithShape="0">
              <a:schemeClr val="bg2"/>
            </a:outerShdw>
          </a:effec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4" name="Oval 14">
            <a:extLst>
              <a:ext uri="{FF2B5EF4-FFF2-40B4-BE49-F238E27FC236}">
                <a16:creationId xmlns:a16="http://schemas.microsoft.com/office/drawing/2014/main" id="{008C7C90-BD58-4561-9156-4EA94C3A3091}"/>
              </a:ext>
            </a:extLst>
          </p:cNvPr>
          <p:cNvSpPr>
            <a:spLocks noChangeArrowheads="1"/>
          </p:cNvSpPr>
          <p:nvPr/>
        </p:nvSpPr>
        <p:spPr bwMode="auto">
          <a:xfrm>
            <a:off x="1143000" y="4601369"/>
            <a:ext cx="228600" cy="228600"/>
          </a:xfrm>
          <a:prstGeom prst="ellipse">
            <a:avLst/>
          </a:prstGeom>
          <a:solidFill>
            <a:srgbClr val="95FFE3"/>
          </a:solidFill>
          <a:ln w="9525">
            <a:solidFill>
              <a:schemeClr val="tx1"/>
            </a:solidFill>
            <a:round/>
            <a:headEnd/>
            <a:tailEnd/>
          </a:ln>
          <a:effectLst>
            <a:outerShdw dist="56796" dir="12393903" algn="ctr" rotWithShape="0">
              <a:schemeClr val="bg2"/>
            </a:outerShdw>
          </a:effectLst>
        </p:spPr>
        <p:txBody>
          <a:bodyPr wrap="none" anchorCtr="1"/>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i="1">
                <a:solidFill>
                  <a:srgbClr val="FF0000"/>
                </a:solidFill>
                <a:latin typeface="Times New Roman" panose="02020603050405020304" pitchFamily="18" charset="0"/>
                <a:cs typeface="Times New Roman" panose="02020603050405020304" pitchFamily="18" charset="0"/>
              </a:rPr>
              <a:t>q</a:t>
            </a:r>
          </a:p>
        </p:txBody>
      </p:sp>
      <p:sp>
        <p:nvSpPr>
          <p:cNvPr id="15" name="Oval 15">
            <a:extLst>
              <a:ext uri="{FF2B5EF4-FFF2-40B4-BE49-F238E27FC236}">
                <a16:creationId xmlns:a16="http://schemas.microsoft.com/office/drawing/2014/main" id="{C793BE8C-C062-44B4-855D-878EFF06C3D4}"/>
              </a:ext>
            </a:extLst>
          </p:cNvPr>
          <p:cNvSpPr>
            <a:spLocks noChangeArrowheads="1"/>
          </p:cNvSpPr>
          <p:nvPr/>
        </p:nvSpPr>
        <p:spPr bwMode="auto">
          <a:xfrm>
            <a:off x="1676400" y="5134769"/>
            <a:ext cx="228600" cy="228600"/>
          </a:xfrm>
          <a:prstGeom prst="ellipse">
            <a:avLst/>
          </a:prstGeom>
          <a:solidFill>
            <a:srgbClr val="95FFE3"/>
          </a:solidFill>
          <a:ln w="9525">
            <a:solidFill>
              <a:schemeClr val="tx1"/>
            </a:solidFill>
            <a:round/>
            <a:headEnd/>
            <a:tailEnd/>
          </a:ln>
          <a:effectLst>
            <a:outerShdw dist="56796" dir="12393903" algn="ctr" rotWithShape="0">
              <a:schemeClr val="bg2"/>
            </a:outerShdw>
          </a:effectLst>
        </p:spPr>
        <p:txBody>
          <a:bodyPr wrap="none" anchorCtr="1"/>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zh-CN" sz="2400" i="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7537415"/>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6.5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基于密度的方法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3600" b="0" kern="0"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DBSCAN</a:t>
            </a:r>
            <a:endParaRPr lang="en-US" altLang="zh-CN" sz="2800" b="0" kern="0" dirty="0">
              <a:solidFill>
                <a:srgbClr val="1557AE"/>
              </a:solidFill>
              <a:latin typeface="Calibri" panose="020F0502020204030204" pitchFamily="34" charset="0"/>
              <a:ea typeface="方正兰亭中黑_GBK" panose="02000000000000000000" pitchFamily="2" charset="-122"/>
              <a:cs typeface="Calibri" panose="020F0502020204030204" pitchFamily="34" charset="0"/>
            </a:endParaRPr>
          </a:p>
        </p:txBody>
      </p:sp>
      <p:sp>
        <p:nvSpPr>
          <p:cNvPr id="3" name="Rectangle 3">
            <a:extLst>
              <a:ext uri="{FF2B5EF4-FFF2-40B4-BE49-F238E27FC236}">
                <a16:creationId xmlns:a16="http://schemas.microsoft.com/office/drawing/2014/main" id="{B185CE24-625F-41B6-BC95-1924E4B83E2C}"/>
              </a:ext>
            </a:extLst>
          </p:cNvPr>
          <p:cNvSpPr txBox="1">
            <a:spLocks noChangeArrowheads="1"/>
          </p:cNvSpPr>
          <p:nvPr/>
        </p:nvSpPr>
        <p:spPr bwMode="auto">
          <a:xfrm>
            <a:off x="228600" y="1002506"/>
            <a:ext cx="8686800" cy="485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450850" indent="-450850" eaLnBrk="0" hangingPunct="0">
              <a:defRPr b="1">
                <a:solidFill>
                  <a:schemeClr val="tx1"/>
                </a:solidFill>
                <a:latin typeface="Verdana" pitchFamily="34" charset="0"/>
                <a:ea typeface="SimSun" pitchFamily="2" charset="-122"/>
              </a:defRPr>
            </a:lvl1pPr>
            <a:lvl2pPr marL="908050" indent="-436563" eaLnBrk="0" hangingPunct="0">
              <a:defRPr b="1">
                <a:solidFill>
                  <a:schemeClr val="tx1"/>
                </a:solidFill>
                <a:latin typeface="Verdana" pitchFamily="34" charset="0"/>
                <a:ea typeface="SimSun" pitchFamily="2" charset="-122"/>
              </a:defRPr>
            </a:lvl2pPr>
            <a:lvl3pPr marL="1143000" indent="-228600" eaLnBrk="0" hangingPunct="0">
              <a:defRPr b="1">
                <a:solidFill>
                  <a:schemeClr val="tx1"/>
                </a:solidFill>
                <a:latin typeface="Verdana" pitchFamily="34" charset="0"/>
                <a:ea typeface="SimSun" pitchFamily="2" charset="-122"/>
              </a:defRPr>
            </a:lvl3pPr>
            <a:lvl4pPr marL="1600200" indent="-228600" eaLnBrk="0" hangingPunct="0">
              <a:defRPr b="1">
                <a:solidFill>
                  <a:schemeClr val="tx1"/>
                </a:solidFill>
                <a:latin typeface="Verdana" pitchFamily="34" charset="0"/>
                <a:ea typeface="SimSun" pitchFamily="2" charset="-122"/>
              </a:defRPr>
            </a:lvl4pPr>
            <a:lvl5pPr marL="2057400" indent="-228600" eaLnBrk="0" hangingPunct="0">
              <a:defRPr b="1">
                <a:solidFill>
                  <a:schemeClr val="tx1"/>
                </a:solidFill>
                <a:latin typeface="Verdana" pitchFamily="34" charset="0"/>
                <a:ea typeface="SimSun"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SimSun"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SimSun"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SimSun"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SimSun" pitchFamily="2" charset="-122"/>
              </a:defRPr>
            </a:lvl9pPr>
          </a:lstStyle>
          <a:p>
            <a:pPr>
              <a:lnSpc>
                <a:spcPct val="130000"/>
              </a:lnSpc>
              <a:spcBef>
                <a:spcPts val="600"/>
              </a:spcBef>
              <a:buClr>
                <a:schemeClr val="accent2"/>
              </a:buClr>
              <a:buFont typeface="Wingdings"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定义</a:t>
            </a:r>
            <a:endParaRPr lang="en-US" altLang="zh-CN" sz="2800" b="0" dirty="0">
              <a:solidFill>
                <a:srgbClr val="FF0000"/>
              </a:solidFill>
              <a:latin typeface="方正兰亭中黑_GBK" panose="02000000000000000000" pitchFamily="2" charset="-122"/>
              <a:ea typeface="方正兰亭中黑_GBK" panose="02000000000000000000" pitchFamily="2" charset="-122"/>
              <a:cs typeface="Calibri" pitchFamily="34" charset="0"/>
            </a:endParaRPr>
          </a:p>
          <a:p>
            <a:pPr lvl="1" eaLnBrk="1" hangingPunct="1">
              <a:lnSpc>
                <a:spcPct val="120000"/>
              </a:lnSpc>
              <a:buClr>
                <a:schemeClr val="tx1"/>
              </a:buClr>
              <a:buFont typeface="Wingdings" pitchFamily="2" charset="2"/>
              <a:buChar char="ü"/>
              <a:defRPr/>
            </a:pPr>
            <a:r>
              <a:rPr lang="zh-CN" altLang="en-US" sz="2400" dirty="0">
                <a:solidFill>
                  <a:srgbClr val="0000FF"/>
                </a:solidFill>
                <a:latin typeface="方正兰亭中黑_GBK" panose="02000000000000000000" pitchFamily="2" charset="-122"/>
                <a:ea typeface="方正兰亭中黑_GBK" panose="02000000000000000000" pitchFamily="2" charset="-122"/>
              </a:rPr>
              <a:t>密度可达</a:t>
            </a:r>
            <a:r>
              <a:rPr lang="zh-CN" altLang="en-US" sz="2400" b="0" dirty="0">
                <a:solidFill>
                  <a:srgbClr val="0070C0"/>
                </a:solidFill>
                <a:latin typeface="方正兰亭中黑_GBK" panose="02000000000000000000" pitchFamily="2" charset="-122"/>
                <a:ea typeface="方正兰亭中黑_GBK" panose="02000000000000000000" pitchFamily="2" charset="-122"/>
              </a:rPr>
              <a:t>是直接密度可达的传递闭包，是可传递的</a:t>
            </a:r>
            <a:r>
              <a:rPr lang="en-US" altLang="zh-CN" sz="2400" b="0" dirty="0">
                <a:solidFill>
                  <a:srgbClr val="0070C0"/>
                </a:solidFill>
                <a:latin typeface="方正兰亭中黑_GBK" panose="02000000000000000000" pitchFamily="2" charset="-122"/>
                <a:ea typeface="方正兰亭中黑_GBK" panose="02000000000000000000" pitchFamily="2" charset="-122"/>
              </a:rPr>
              <a:t>, </a:t>
            </a:r>
            <a:r>
              <a:rPr lang="zh-CN" altLang="en-US" sz="2400" b="0" dirty="0">
                <a:solidFill>
                  <a:srgbClr val="0070C0"/>
                </a:solidFill>
                <a:latin typeface="方正兰亭中黑_GBK" panose="02000000000000000000" pitchFamily="2" charset="-122"/>
                <a:ea typeface="方正兰亭中黑_GBK" panose="02000000000000000000" pitchFamily="2" charset="-122"/>
              </a:rPr>
              <a:t>但不满足对称性，只有核心对象之间的密度可达关系满足对称性。</a:t>
            </a:r>
            <a:endParaRPr lang="en-US" altLang="zh-CN" sz="2400" b="0" dirty="0">
              <a:solidFill>
                <a:srgbClr val="0070C0"/>
              </a:solidFill>
              <a:latin typeface="方正兰亭中黑_GBK" panose="02000000000000000000" pitchFamily="2" charset="-122"/>
              <a:ea typeface="方正兰亭中黑_GBK" panose="02000000000000000000" pitchFamily="2" charset="-122"/>
            </a:endParaRPr>
          </a:p>
          <a:p>
            <a:pPr lvl="1" eaLnBrk="1" hangingPunct="1">
              <a:lnSpc>
                <a:spcPct val="120000"/>
              </a:lnSpc>
              <a:buClr>
                <a:schemeClr val="tx1"/>
              </a:buClr>
              <a:buFont typeface="Wingdings" pitchFamily="2" charset="2"/>
              <a:buChar char="ü"/>
              <a:defRPr/>
            </a:pPr>
            <a:r>
              <a:rPr lang="zh-CN" altLang="en-US" sz="2400" dirty="0">
                <a:solidFill>
                  <a:srgbClr val="0000FF"/>
                </a:solidFill>
                <a:latin typeface="方正兰亭中黑_GBK" panose="02000000000000000000" pitchFamily="2" charset="-122"/>
                <a:ea typeface="方正兰亭中黑_GBK" panose="02000000000000000000" pitchFamily="2" charset="-122"/>
              </a:rPr>
              <a:t>一个基于密度的簇</a:t>
            </a:r>
            <a:r>
              <a:rPr lang="zh-CN" altLang="en-US" sz="2400" b="0" dirty="0">
                <a:solidFill>
                  <a:srgbClr val="0070C0"/>
                </a:solidFill>
                <a:latin typeface="方正兰亭中黑_GBK" panose="02000000000000000000" pitchFamily="2" charset="-122"/>
                <a:ea typeface="方正兰亭中黑_GBK" panose="02000000000000000000" pitchFamily="2" charset="-122"/>
              </a:rPr>
              <a:t>是基于密度可达性的最大的密度相连对象的集合，不包含在任何簇中的对象被认为是噪声点</a:t>
            </a:r>
            <a:endParaRPr lang="en-US" altLang="zh-CN" sz="2400" b="0" dirty="0">
              <a:solidFill>
                <a:srgbClr val="0070C0"/>
              </a:solidFill>
              <a:latin typeface="方正兰亭中黑_GBK" panose="02000000000000000000" pitchFamily="2" charset="-122"/>
              <a:ea typeface="方正兰亭中黑_GBK" panose="02000000000000000000" pitchFamily="2" charset="-122"/>
            </a:endParaRPr>
          </a:p>
        </p:txBody>
      </p:sp>
    </p:spTree>
    <p:extLst>
      <p:ext uri="{BB962C8B-B14F-4D97-AF65-F5344CB8AC3E}">
        <p14:creationId xmlns:p14="http://schemas.microsoft.com/office/powerpoint/2010/main" val="329679368"/>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6.5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基于密度的方法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3600" b="0" kern="0"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DBSCAN</a:t>
            </a:r>
            <a:endParaRPr lang="en-US" altLang="zh-CN" sz="2800" b="0" kern="0" dirty="0">
              <a:solidFill>
                <a:srgbClr val="1557AE"/>
              </a:solidFill>
              <a:latin typeface="Calibri" panose="020F0502020204030204" pitchFamily="34" charset="0"/>
              <a:ea typeface="方正兰亭中黑_GBK" panose="02000000000000000000" pitchFamily="2" charset="-122"/>
              <a:cs typeface="Calibri" panose="020F0502020204030204" pitchFamily="34" charset="0"/>
            </a:endParaRPr>
          </a:p>
        </p:txBody>
      </p:sp>
      <p:sp>
        <p:nvSpPr>
          <p:cNvPr id="3" name="Rectangle 3">
            <a:extLst>
              <a:ext uri="{FF2B5EF4-FFF2-40B4-BE49-F238E27FC236}">
                <a16:creationId xmlns:a16="http://schemas.microsoft.com/office/drawing/2014/main" id="{52679CB3-AA72-4746-8374-5C1FFD6460B3}"/>
              </a:ext>
            </a:extLst>
          </p:cNvPr>
          <p:cNvSpPr txBox="1">
            <a:spLocks noChangeArrowheads="1"/>
          </p:cNvSpPr>
          <p:nvPr/>
        </p:nvSpPr>
        <p:spPr bwMode="auto">
          <a:xfrm>
            <a:off x="228600" y="1002506"/>
            <a:ext cx="8686800" cy="485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450850" indent="-450850" eaLnBrk="0" hangingPunct="0">
              <a:defRPr b="1">
                <a:solidFill>
                  <a:schemeClr val="tx1"/>
                </a:solidFill>
                <a:latin typeface="Verdana" pitchFamily="34" charset="0"/>
                <a:ea typeface="SimSun" pitchFamily="2" charset="-122"/>
              </a:defRPr>
            </a:lvl1pPr>
            <a:lvl2pPr marL="908050" indent="-436563" eaLnBrk="0" hangingPunct="0">
              <a:defRPr b="1">
                <a:solidFill>
                  <a:schemeClr val="tx1"/>
                </a:solidFill>
                <a:latin typeface="Verdana" pitchFamily="34" charset="0"/>
                <a:ea typeface="SimSun" pitchFamily="2" charset="-122"/>
              </a:defRPr>
            </a:lvl2pPr>
            <a:lvl3pPr marL="1143000" indent="-228600" eaLnBrk="0" hangingPunct="0">
              <a:defRPr b="1">
                <a:solidFill>
                  <a:schemeClr val="tx1"/>
                </a:solidFill>
                <a:latin typeface="Verdana" pitchFamily="34" charset="0"/>
                <a:ea typeface="SimSun" pitchFamily="2" charset="-122"/>
              </a:defRPr>
            </a:lvl3pPr>
            <a:lvl4pPr marL="1600200" indent="-228600" eaLnBrk="0" hangingPunct="0">
              <a:defRPr b="1">
                <a:solidFill>
                  <a:schemeClr val="tx1"/>
                </a:solidFill>
                <a:latin typeface="Verdana" pitchFamily="34" charset="0"/>
                <a:ea typeface="SimSun" pitchFamily="2" charset="-122"/>
              </a:defRPr>
            </a:lvl4pPr>
            <a:lvl5pPr marL="2057400" indent="-228600" eaLnBrk="0" hangingPunct="0">
              <a:defRPr b="1">
                <a:solidFill>
                  <a:schemeClr val="tx1"/>
                </a:solidFill>
                <a:latin typeface="Verdana" pitchFamily="34" charset="0"/>
                <a:ea typeface="SimSun"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SimSun"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SimSun"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SimSun"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SimSun" pitchFamily="2" charset="-122"/>
              </a:defRPr>
            </a:lvl9pPr>
          </a:lstStyle>
          <a:p>
            <a:pPr>
              <a:lnSpc>
                <a:spcPct val="130000"/>
              </a:lnSpc>
              <a:spcBef>
                <a:spcPts val="600"/>
              </a:spcBef>
              <a:buClr>
                <a:schemeClr val="accent2"/>
              </a:buClr>
              <a:buFont typeface="Wingdings"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例子</a:t>
            </a:r>
            <a:r>
              <a:rPr lang="en-US" altLang="zh-CN" sz="2800" dirty="0">
                <a:solidFill>
                  <a:srgbClr val="FF0000"/>
                </a:solidFill>
                <a:effectLst>
                  <a:outerShdw blurRad="38100" dist="38100" dir="2700000" algn="tl">
                    <a:srgbClr val="C0C0C0"/>
                  </a:outerShdw>
                </a:effectLst>
                <a:latin typeface="Times New Roman" pitchFamily="18" charset="0"/>
                <a:ea typeface="黑体" pitchFamily="49" charset="-122"/>
              </a:rPr>
              <a:t>(</a:t>
            </a:r>
            <a:r>
              <a:rPr lang="en-US" altLang="zh-CN" sz="2800" dirty="0" err="1">
                <a:solidFill>
                  <a:srgbClr val="FF0000"/>
                </a:solidFill>
                <a:effectLst>
                  <a:outerShdw blurRad="38100" dist="38100" dir="2700000" algn="tl">
                    <a:srgbClr val="C0C0C0"/>
                  </a:outerShdw>
                </a:effectLst>
                <a:latin typeface="Calibri" pitchFamily="34" charset="0"/>
                <a:ea typeface="黑体" pitchFamily="49" charset="-122"/>
                <a:cs typeface="Calibri" pitchFamily="34" charset="0"/>
              </a:rPr>
              <a:t>MinPts</a:t>
            </a:r>
            <a:r>
              <a:rPr lang="en-US" altLang="zh-CN" sz="2800" dirty="0">
                <a:solidFill>
                  <a:srgbClr val="FF0000"/>
                </a:solidFill>
                <a:effectLst>
                  <a:outerShdw blurRad="38100" dist="38100" dir="2700000" algn="tl">
                    <a:srgbClr val="C0C0C0"/>
                  </a:outerShdw>
                </a:effectLst>
                <a:latin typeface="Calibri" pitchFamily="34" charset="0"/>
                <a:ea typeface="黑体" pitchFamily="49" charset="-122"/>
                <a:cs typeface="Calibri" pitchFamily="34" charset="0"/>
              </a:rPr>
              <a:t>=3</a:t>
            </a:r>
            <a:r>
              <a:rPr lang="en-US" altLang="zh-CN" sz="2800" dirty="0">
                <a:solidFill>
                  <a:srgbClr val="FF0000"/>
                </a:solidFill>
                <a:effectLst>
                  <a:outerShdw blurRad="38100" dist="38100" dir="2700000" algn="tl">
                    <a:srgbClr val="C0C0C0"/>
                  </a:outerShdw>
                </a:effectLst>
                <a:latin typeface="Times New Roman" pitchFamily="18" charset="0"/>
                <a:ea typeface="黑体" pitchFamily="49" charset="-122"/>
              </a:rPr>
              <a:t>)</a:t>
            </a:r>
          </a:p>
          <a:p>
            <a:pPr lvl="1" eaLnBrk="1" hangingPunct="1">
              <a:lnSpc>
                <a:spcPct val="120000"/>
              </a:lnSpc>
              <a:spcBef>
                <a:spcPts val="600"/>
              </a:spcBef>
              <a:buClr>
                <a:schemeClr val="tx1"/>
              </a:buClr>
              <a:buFont typeface="Wingdings" pitchFamily="2" charset="2"/>
              <a:buChar char="ü"/>
              <a:defRPr/>
            </a:pPr>
            <a:r>
              <a:rPr lang="en-US" altLang="zh-CN" sz="2400" dirty="0">
                <a:solidFill>
                  <a:srgbClr val="0000FF"/>
                </a:solidFill>
                <a:latin typeface="Calibri" pitchFamily="34" charset="0"/>
                <a:ea typeface="黑体" pitchFamily="49" charset="-122"/>
              </a:rPr>
              <a:t>q</a:t>
            </a:r>
            <a:r>
              <a:rPr lang="zh-CN" altLang="en-US" sz="2400" b="0" dirty="0">
                <a:solidFill>
                  <a:srgbClr val="0070C0"/>
                </a:solidFill>
                <a:latin typeface="方正兰亭中黑_GBK" panose="02000000000000000000" pitchFamily="2" charset="-122"/>
                <a:ea typeface="方正兰亭中黑_GBK" panose="02000000000000000000" pitchFamily="2" charset="-122"/>
              </a:rPr>
              <a:t>是从</a:t>
            </a:r>
            <a:r>
              <a:rPr lang="en-US" altLang="zh-CN" sz="2400" dirty="0">
                <a:solidFill>
                  <a:srgbClr val="0000FF"/>
                </a:solidFill>
                <a:latin typeface="Calibri" pitchFamily="34" charset="0"/>
                <a:ea typeface="黑体" pitchFamily="49" charset="-122"/>
              </a:rPr>
              <a:t>p</a:t>
            </a:r>
            <a:r>
              <a:rPr lang="zh-CN" altLang="en-US" sz="2400" b="0" dirty="0">
                <a:solidFill>
                  <a:srgbClr val="0070C0"/>
                </a:solidFill>
                <a:latin typeface="方正兰亭中黑_GBK" panose="02000000000000000000" pitchFamily="2" charset="-122"/>
                <a:ea typeface="方正兰亭中黑_GBK" panose="02000000000000000000" pitchFamily="2" charset="-122"/>
              </a:rPr>
              <a:t>密度可达； </a:t>
            </a:r>
            <a:r>
              <a:rPr lang="en-US" altLang="zh-CN" sz="2400" dirty="0">
                <a:solidFill>
                  <a:srgbClr val="0000FF"/>
                </a:solidFill>
                <a:latin typeface="Calibri" pitchFamily="34" charset="0"/>
                <a:ea typeface="黑体" pitchFamily="49" charset="-122"/>
              </a:rPr>
              <a:t>p</a:t>
            </a:r>
            <a:r>
              <a:rPr lang="zh-CN" altLang="en-US" sz="2400" b="0" dirty="0">
                <a:solidFill>
                  <a:srgbClr val="0070C0"/>
                </a:solidFill>
                <a:latin typeface="方正兰亭中黑_GBK" panose="02000000000000000000" pitchFamily="2" charset="-122"/>
                <a:ea typeface="方正兰亭中黑_GBK" panose="02000000000000000000" pitchFamily="2" charset="-122"/>
              </a:rPr>
              <a:t>不是从</a:t>
            </a:r>
            <a:r>
              <a:rPr lang="en-US" altLang="zh-CN" sz="2400" dirty="0">
                <a:solidFill>
                  <a:srgbClr val="0000FF"/>
                </a:solidFill>
                <a:latin typeface="Calibri" pitchFamily="34" charset="0"/>
                <a:ea typeface="黑体" pitchFamily="49" charset="-122"/>
              </a:rPr>
              <a:t>q</a:t>
            </a:r>
            <a:r>
              <a:rPr lang="zh-CN" altLang="en-US" sz="2400" b="0" dirty="0">
                <a:solidFill>
                  <a:srgbClr val="0070C0"/>
                </a:solidFill>
                <a:latin typeface="方正兰亭中黑_GBK" panose="02000000000000000000" pitchFamily="2" charset="-122"/>
                <a:ea typeface="方正兰亭中黑_GBK" panose="02000000000000000000" pitchFamily="2" charset="-122"/>
              </a:rPr>
              <a:t>密度可达（</a:t>
            </a:r>
            <a:r>
              <a:rPr lang="en-US" altLang="zh-CN" sz="24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q</a:t>
            </a:r>
            <a:r>
              <a:rPr lang="zh-CN" altLang="en-US" sz="2400" b="0" dirty="0">
                <a:solidFill>
                  <a:srgbClr val="0070C0"/>
                </a:solidFill>
                <a:latin typeface="方正兰亭中黑_GBK" panose="02000000000000000000" pitchFamily="2" charset="-122"/>
                <a:ea typeface="方正兰亭中黑_GBK" panose="02000000000000000000" pitchFamily="2" charset="-122"/>
              </a:rPr>
              <a:t>非核心）</a:t>
            </a:r>
          </a:p>
          <a:p>
            <a:pPr lvl="1" eaLnBrk="1" hangingPunct="1">
              <a:lnSpc>
                <a:spcPct val="120000"/>
              </a:lnSpc>
              <a:spcBef>
                <a:spcPts val="600"/>
              </a:spcBef>
              <a:buClr>
                <a:schemeClr val="tx1"/>
              </a:buClr>
              <a:buFont typeface="Wingdings" pitchFamily="2" charset="2"/>
              <a:buChar char="ü"/>
              <a:defRPr/>
            </a:pPr>
            <a:r>
              <a:rPr lang="en-US" altLang="zh-CN" sz="2400" dirty="0">
                <a:solidFill>
                  <a:srgbClr val="0000FF"/>
                </a:solidFill>
                <a:latin typeface="Calibri" pitchFamily="34" charset="0"/>
                <a:ea typeface="黑体" pitchFamily="49" charset="-122"/>
              </a:rPr>
              <a:t>s</a:t>
            </a:r>
            <a:r>
              <a:rPr lang="zh-CN" altLang="en-US" sz="2400" b="0" dirty="0">
                <a:solidFill>
                  <a:srgbClr val="0070C0"/>
                </a:solidFill>
                <a:latin typeface="方正兰亭中黑_GBK" panose="02000000000000000000" pitchFamily="2" charset="-122"/>
                <a:ea typeface="方正兰亭中黑_GBK" panose="02000000000000000000" pitchFamily="2" charset="-122"/>
              </a:rPr>
              <a:t>和</a:t>
            </a:r>
            <a:r>
              <a:rPr lang="en-US" altLang="zh-CN" sz="2400" dirty="0">
                <a:solidFill>
                  <a:srgbClr val="0000FF"/>
                </a:solidFill>
                <a:latin typeface="Calibri" pitchFamily="34" charset="0"/>
                <a:ea typeface="黑体" pitchFamily="49" charset="-122"/>
              </a:rPr>
              <a:t>r</a:t>
            </a:r>
            <a:r>
              <a:rPr lang="zh-CN" altLang="en-US" sz="2400" b="0" dirty="0">
                <a:solidFill>
                  <a:srgbClr val="0070C0"/>
                </a:solidFill>
                <a:latin typeface="方正兰亭中黑_GBK" panose="02000000000000000000" pitchFamily="2" charset="-122"/>
                <a:ea typeface="方正兰亭中黑_GBK" panose="02000000000000000000" pitchFamily="2" charset="-122"/>
              </a:rPr>
              <a:t>从</a:t>
            </a:r>
            <a:r>
              <a:rPr lang="en-US" altLang="zh-CN" sz="2400" dirty="0">
                <a:solidFill>
                  <a:srgbClr val="0000FF"/>
                </a:solidFill>
                <a:latin typeface="Calibri" pitchFamily="34" charset="0"/>
                <a:ea typeface="黑体" pitchFamily="49" charset="-122"/>
              </a:rPr>
              <a:t>o</a:t>
            </a:r>
            <a:r>
              <a:rPr lang="zh-CN" altLang="en-US" sz="2400" b="0" dirty="0">
                <a:solidFill>
                  <a:srgbClr val="0070C0"/>
                </a:solidFill>
                <a:latin typeface="方正兰亭中黑_GBK" panose="02000000000000000000" pitchFamily="2" charset="-122"/>
                <a:ea typeface="方正兰亭中黑_GBK" panose="02000000000000000000" pitchFamily="2" charset="-122"/>
              </a:rPr>
              <a:t>密度</a:t>
            </a:r>
            <a:r>
              <a:rPr lang="en-US" altLang="zh-CN" sz="2400" dirty="0">
                <a:solidFill>
                  <a:srgbClr val="FF0000"/>
                </a:solidFill>
                <a:latin typeface="Calibri" pitchFamily="34" charset="0"/>
                <a:ea typeface="黑体" pitchFamily="49" charset="-122"/>
              </a:rPr>
              <a:t>?</a:t>
            </a:r>
            <a:r>
              <a:rPr lang="zh-CN" altLang="en-US" sz="2400" b="0" dirty="0">
                <a:solidFill>
                  <a:srgbClr val="0070C0"/>
                </a:solidFill>
                <a:latin typeface="方正兰亭中黑_GBK" panose="02000000000000000000" pitchFamily="2" charset="-122"/>
                <a:ea typeface="方正兰亭中黑_GBK" panose="02000000000000000000" pitchFamily="2" charset="-122"/>
              </a:rPr>
              <a:t>；</a:t>
            </a:r>
            <a:r>
              <a:rPr lang="en-US" altLang="zh-CN" sz="2400" dirty="0">
                <a:solidFill>
                  <a:srgbClr val="0000FF"/>
                </a:solidFill>
                <a:latin typeface="Calibri" pitchFamily="34" charset="0"/>
                <a:ea typeface="黑体" pitchFamily="49" charset="-122"/>
              </a:rPr>
              <a:t>o</a:t>
            </a:r>
            <a:r>
              <a:rPr lang="zh-CN" altLang="en-US" sz="2400" b="0" dirty="0">
                <a:solidFill>
                  <a:srgbClr val="0070C0"/>
                </a:solidFill>
                <a:latin typeface="方正兰亭中黑_GBK" panose="02000000000000000000" pitchFamily="2" charset="-122"/>
                <a:ea typeface="方正兰亭中黑_GBK" panose="02000000000000000000" pitchFamily="2" charset="-122"/>
              </a:rPr>
              <a:t>从</a:t>
            </a:r>
            <a:r>
              <a:rPr lang="en-US" altLang="zh-CN" sz="2400" dirty="0">
                <a:solidFill>
                  <a:srgbClr val="0000FF"/>
                </a:solidFill>
                <a:latin typeface="Calibri" pitchFamily="34" charset="0"/>
                <a:ea typeface="黑体" pitchFamily="49" charset="-122"/>
              </a:rPr>
              <a:t>r</a:t>
            </a:r>
            <a:r>
              <a:rPr lang="zh-CN" altLang="en-US" sz="2400" b="0" dirty="0">
                <a:solidFill>
                  <a:srgbClr val="0070C0"/>
                </a:solidFill>
                <a:latin typeface="方正兰亭中黑_GBK" panose="02000000000000000000" pitchFamily="2" charset="-122"/>
                <a:ea typeface="方正兰亭中黑_GBK" panose="02000000000000000000" pitchFamily="2" charset="-122"/>
              </a:rPr>
              <a:t>密度</a:t>
            </a:r>
            <a:r>
              <a:rPr lang="en-US" altLang="zh-CN" sz="2400" dirty="0">
                <a:solidFill>
                  <a:srgbClr val="FF0000"/>
                </a:solidFill>
                <a:latin typeface="Calibri" pitchFamily="34" charset="0"/>
                <a:ea typeface="黑体" pitchFamily="49" charset="-122"/>
              </a:rPr>
              <a:t>?</a:t>
            </a:r>
            <a:r>
              <a:rPr lang="zh-CN" altLang="en-US" sz="2400" b="0" dirty="0">
                <a:solidFill>
                  <a:srgbClr val="0070C0"/>
                </a:solidFill>
                <a:latin typeface="方正兰亭中黑_GBK" panose="02000000000000000000" pitchFamily="2" charset="-122"/>
                <a:ea typeface="方正兰亭中黑_GBK" panose="02000000000000000000" pitchFamily="2" charset="-122"/>
              </a:rPr>
              <a:t>；</a:t>
            </a:r>
          </a:p>
          <a:p>
            <a:pPr lvl="1" eaLnBrk="1" hangingPunct="1">
              <a:lnSpc>
                <a:spcPct val="120000"/>
              </a:lnSpc>
              <a:spcBef>
                <a:spcPts val="600"/>
              </a:spcBef>
              <a:buClr>
                <a:schemeClr val="tx1"/>
              </a:buClr>
              <a:buFont typeface="Wingdings" pitchFamily="2" charset="2"/>
              <a:buChar char="ü"/>
              <a:defRPr/>
            </a:pPr>
            <a:r>
              <a:rPr lang="en-US" altLang="zh-CN" sz="2400" dirty="0">
                <a:solidFill>
                  <a:srgbClr val="0000FF"/>
                </a:solidFill>
                <a:latin typeface="Calibri" pitchFamily="34" charset="0"/>
                <a:ea typeface="黑体" pitchFamily="49" charset="-122"/>
              </a:rPr>
              <a:t>r</a:t>
            </a:r>
            <a:r>
              <a:rPr lang="en-US" altLang="zh-CN" sz="2400" dirty="0">
                <a:latin typeface="Calibri" pitchFamily="34" charset="0"/>
                <a:ea typeface="黑体" pitchFamily="49" charset="-122"/>
              </a:rPr>
              <a:t>, </a:t>
            </a:r>
            <a:r>
              <a:rPr lang="en-US" altLang="zh-CN" sz="2400" dirty="0">
                <a:solidFill>
                  <a:srgbClr val="0000FF"/>
                </a:solidFill>
                <a:latin typeface="Calibri" pitchFamily="34" charset="0"/>
                <a:ea typeface="黑体" pitchFamily="49" charset="-122"/>
              </a:rPr>
              <a:t>s</a:t>
            </a:r>
            <a:r>
              <a:rPr lang="en-US" altLang="zh-CN" sz="2400" dirty="0">
                <a:latin typeface="Calibri" pitchFamily="34" charset="0"/>
                <a:ea typeface="黑体" pitchFamily="49" charset="-122"/>
              </a:rPr>
              <a:t>, </a:t>
            </a:r>
            <a:r>
              <a:rPr lang="en-US" altLang="zh-CN" sz="2400" dirty="0">
                <a:solidFill>
                  <a:srgbClr val="0000FF"/>
                </a:solidFill>
                <a:latin typeface="Calibri" pitchFamily="34" charset="0"/>
                <a:ea typeface="黑体" pitchFamily="49" charset="-122"/>
              </a:rPr>
              <a:t>o</a:t>
            </a:r>
            <a:r>
              <a:rPr lang="zh-CN" altLang="en-US" sz="2400" b="0" dirty="0">
                <a:solidFill>
                  <a:srgbClr val="0070C0"/>
                </a:solidFill>
                <a:latin typeface="方正兰亭中黑_GBK" panose="02000000000000000000" pitchFamily="2" charset="-122"/>
                <a:ea typeface="方正兰亭中黑_GBK" panose="02000000000000000000" pitchFamily="2" charset="-122"/>
              </a:rPr>
              <a:t>密度相连</a:t>
            </a:r>
            <a:endParaRPr lang="en-US" altLang="zh-CN" sz="2400" b="0" dirty="0">
              <a:solidFill>
                <a:srgbClr val="0070C0"/>
              </a:solidFill>
              <a:latin typeface="方正兰亭中黑_GBK" panose="02000000000000000000" pitchFamily="2" charset="-122"/>
              <a:ea typeface="方正兰亭中黑_GBK" panose="02000000000000000000" pitchFamily="2" charset="-122"/>
            </a:endParaRPr>
          </a:p>
        </p:txBody>
      </p:sp>
      <p:pic>
        <p:nvPicPr>
          <p:cNvPr id="4" name="Picture 4">
            <a:extLst>
              <a:ext uri="{FF2B5EF4-FFF2-40B4-BE49-F238E27FC236}">
                <a16:creationId xmlns:a16="http://schemas.microsoft.com/office/drawing/2014/main" id="{2C682595-61CC-4542-90A1-4C4A9950C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3259931"/>
            <a:ext cx="6583362" cy="299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3892001"/>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6.5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基于密度的方法 </a:t>
            </a:r>
            <a:r>
              <a:rPr kumimoji="0" lang="en-US" altLang="zh-CN" sz="3600" b="0"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3600" b="0" i="0" u="none" strike="noStrike" kern="0" cap="none" spc="0" normalizeH="0" baseline="0" noProof="0" dirty="0">
                <a:ln>
                  <a:noFill/>
                </a:ln>
                <a:solidFill>
                  <a:srgbClr val="1557AE"/>
                </a:solidFill>
                <a:effectLst/>
                <a:uLnTx/>
                <a:uFillTx/>
                <a:latin typeface="Calibri" panose="020F0502020204030204" pitchFamily="34" charset="0"/>
                <a:ea typeface="方正兰亭中黑_GBK" panose="02000000000000000000" pitchFamily="2" charset="-122"/>
                <a:cs typeface="Calibri" panose="020F0502020204030204" pitchFamily="34" charset="0"/>
              </a:rPr>
              <a:t>DBSCAN</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0" name="Rectangle 3">
            <a:extLst>
              <a:ext uri="{FF2B5EF4-FFF2-40B4-BE49-F238E27FC236}">
                <a16:creationId xmlns:a16="http://schemas.microsoft.com/office/drawing/2014/main" id="{F5C81B4A-715D-472E-9A04-3E7B7FE9FC66}"/>
              </a:ext>
            </a:extLst>
          </p:cNvPr>
          <p:cNvSpPr txBox="1">
            <a:spLocks noChangeArrowheads="1"/>
          </p:cNvSpPr>
          <p:nvPr/>
        </p:nvSpPr>
        <p:spPr bwMode="auto">
          <a:xfrm>
            <a:off x="251520" y="908720"/>
            <a:ext cx="8304213" cy="235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450850" indent="-450850" eaLnBrk="0" hangingPunct="0">
              <a:defRPr b="1">
                <a:solidFill>
                  <a:schemeClr val="tx1"/>
                </a:solidFill>
                <a:latin typeface="Verdana" pitchFamily="34" charset="0"/>
                <a:ea typeface="SimSun" pitchFamily="2" charset="-122"/>
              </a:defRPr>
            </a:lvl1pPr>
            <a:lvl2pPr marL="908050" indent="-436563" eaLnBrk="0" hangingPunct="0">
              <a:defRPr b="1">
                <a:solidFill>
                  <a:schemeClr val="tx1"/>
                </a:solidFill>
                <a:latin typeface="Verdana" pitchFamily="34" charset="0"/>
                <a:ea typeface="SimSun" pitchFamily="2" charset="-122"/>
              </a:defRPr>
            </a:lvl2pPr>
            <a:lvl3pPr marL="1143000" indent="-228600" eaLnBrk="0" hangingPunct="0">
              <a:defRPr b="1">
                <a:solidFill>
                  <a:schemeClr val="tx1"/>
                </a:solidFill>
                <a:latin typeface="Verdana" pitchFamily="34" charset="0"/>
                <a:ea typeface="SimSun" pitchFamily="2" charset="-122"/>
              </a:defRPr>
            </a:lvl3pPr>
            <a:lvl4pPr marL="1600200" indent="-228600" eaLnBrk="0" hangingPunct="0">
              <a:defRPr b="1">
                <a:solidFill>
                  <a:schemeClr val="tx1"/>
                </a:solidFill>
                <a:latin typeface="Verdana" pitchFamily="34" charset="0"/>
                <a:ea typeface="SimSun" pitchFamily="2" charset="-122"/>
              </a:defRPr>
            </a:lvl4pPr>
            <a:lvl5pPr marL="2057400" indent="-228600" eaLnBrk="0" hangingPunct="0">
              <a:defRPr b="1">
                <a:solidFill>
                  <a:schemeClr val="tx1"/>
                </a:solidFill>
                <a:latin typeface="Verdana" pitchFamily="34" charset="0"/>
                <a:ea typeface="SimSun"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SimSun"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SimSun"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SimSun"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SimSun" pitchFamily="2" charset="-122"/>
              </a:defRPr>
            </a:lvl9pPr>
          </a:lstStyle>
          <a:p>
            <a:pPr>
              <a:lnSpc>
                <a:spcPct val="130000"/>
              </a:lnSpc>
              <a:spcBef>
                <a:spcPts val="600"/>
              </a:spcBef>
              <a:buClr>
                <a:schemeClr val="accent2"/>
              </a:buClr>
              <a:buFont typeface="Wingdings"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定义</a:t>
            </a:r>
            <a:endParaRPr lang="en-US" altLang="zh-CN" sz="2800" b="0" dirty="0">
              <a:solidFill>
                <a:srgbClr val="FF0000"/>
              </a:solidFill>
              <a:latin typeface="方正兰亭中黑_GBK" panose="02000000000000000000" pitchFamily="2" charset="-122"/>
              <a:ea typeface="方正兰亭中黑_GBK" panose="02000000000000000000" pitchFamily="2" charset="-122"/>
              <a:cs typeface="Calibri" pitchFamily="34" charset="0"/>
            </a:endParaRPr>
          </a:p>
          <a:p>
            <a:pPr lvl="1" eaLnBrk="1" hangingPunct="1">
              <a:lnSpc>
                <a:spcPct val="130000"/>
              </a:lnSpc>
              <a:spcBef>
                <a:spcPts val="600"/>
              </a:spcBef>
              <a:spcAft>
                <a:spcPts val="600"/>
              </a:spcAft>
              <a:buClr>
                <a:schemeClr val="tx1"/>
              </a:buClr>
              <a:buFont typeface="Wingdings" pitchFamily="2" charset="2"/>
              <a:buChar char="ü"/>
              <a:defRPr/>
            </a:pPr>
            <a:r>
              <a:rPr lang="zh-CN" altLang="en-US" sz="2400" dirty="0">
                <a:solidFill>
                  <a:srgbClr val="0000FF"/>
                </a:solidFill>
                <a:latin typeface="方正兰亭中黑_GBK" panose="02000000000000000000" pitchFamily="2" charset="-122"/>
                <a:ea typeface="方正兰亭中黑_GBK" panose="02000000000000000000" pitchFamily="2" charset="-122"/>
              </a:rPr>
              <a:t>边界点：</a:t>
            </a:r>
            <a:r>
              <a:rPr lang="zh-CN" altLang="en-US" sz="2400" b="0" dirty="0">
                <a:solidFill>
                  <a:srgbClr val="0070C0"/>
                </a:solidFill>
                <a:latin typeface="方正兰亭中黑_GBK" panose="02000000000000000000" pitchFamily="2" charset="-122"/>
                <a:ea typeface="方正兰亭中黑_GBK" panose="02000000000000000000" pitchFamily="2" charset="-122"/>
              </a:rPr>
              <a:t>对象</a:t>
            </a:r>
            <a:r>
              <a:rPr lang="el-GR" altLang="zh-CN" sz="2400" dirty="0">
                <a:solidFill>
                  <a:srgbClr val="0000FF"/>
                </a:solidFill>
                <a:latin typeface="Calibri" pitchFamily="34" charset="0"/>
                <a:ea typeface="黑体" pitchFamily="49" charset="-122"/>
              </a:rPr>
              <a:t>ε-</a:t>
            </a:r>
            <a:r>
              <a:rPr lang="zh-CN" altLang="en-US" sz="2400" dirty="0">
                <a:solidFill>
                  <a:srgbClr val="0000FF"/>
                </a:solidFill>
                <a:latin typeface="Calibri" pitchFamily="34" charset="0"/>
                <a:ea typeface="黑体" pitchFamily="49" charset="-122"/>
              </a:rPr>
              <a:t>邻域</a:t>
            </a:r>
            <a:r>
              <a:rPr lang="zh-CN" altLang="en-US" sz="2400" b="0" dirty="0">
                <a:solidFill>
                  <a:srgbClr val="0070C0"/>
                </a:solidFill>
                <a:latin typeface="方正兰亭中黑_GBK" panose="02000000000000000000" pitchFamily="2" charset="-122"/>
                <a:ea typeface="方正兰亭中黑_GBK" panose="02000000000000000000" pitchFamily="2" charset="-122"/>
              </a:rPr>
              <a:t>内的样本点数小于</a:t>
            </a:r>
            <a:r>
              <a:rPr lang="en-US" altLang="zh-CN" sz="2400" dirty="0" err="1">
                <a:solidFill>
                  <a:srgbClr val="0000FF"/>
                </a:solidFill>
                <a:latin typeface="Calibri" pitchFamily="34" charset="0"/>
                <a:ea typeface="黑体" pitchFamily="49" charset="-122"/>
              </a:rPr>
              <a:t>MinPts</a:t>
            </a:r>
            <a:r>
              <a:rPr lang="en-US" altLang="zh-CN" sz="2400" dirty="0">
                <a:solidFill>
                  <a:srgbClr val="0000FF"/>
                </a:solidFill>
                <a:latin typeface="Calibri" pitchFamily="34" charset="0"/>
                <a:ea typeface="黑体" pitchFamily="49" charset="-122"/>
              </a:rPr>
              <a:t> </a:t>
            </a:r>
            <a:r>
              <a:rPr lang="en-US" altLang="zh-CN" sz="2400" b="0" dirty="0">
                <a:solidFill>
                  <a:srgbClr val="0070C0"/>
                </a:solidFill>
                <a:latin typeface="方正兰亭中黑_GBK" panose="02000000000000000000" pitchFamily="2" charset="-122"/>
                <a:ea typeface="方正兰亭中黑_GBK" panose="02000000000000000000" pitchFamily="2" charset="-122"/>
              </a:rPr>
              <a:t>，</a:t>
            </a:r>
            <a:r>
              <a:rPr lang="zh-CN" altLang="en-US" sz="2400" b="0" dirty="0">
                <a:solidFill>
                  <a:srgbClr val="0070C0"/>
                </a:solidFill>
                <a:latin typeface="方正兰亭中黑_GBK" panose="02000000000000000000" pitchFamily="2" charset="-122"/>
                <a:ea typeface="方正兰亭中黑_GBK" panose="02000000000000000000" pitchFamily="2" charset="-122"/>
              </a:rPr>
              <a:t>但是其位于某个核心对像</a:t>
            </a:r>
            <a:r>
              <a:rPr lang="el-GR" altLang="zh-CN" sz="2400" dirty="0">
                <a:solidFill>
                  <a:srgbClr val="0000FF"/>
                </a:solidFill>
                <a:latin typeface="Calibri" pitchFamily="34" charset="0"/>
                <a:ea typeface="黑体" pitchFamily="49" charset="-122"/>
              </a:rPr>
              <a:t>ε-</a:t>
            </a:r>
            <a:r>
              <a:rPr lang="zh-CN" altLang="en-US" sz="2400" dirty="0">
                <a:solidFill>
                  <a:srgbClr val="0000FF"/>
                </a:solidFill>
                <a:latin typeface="Calibri" pitchFamily="34" charset="0"/>
                <a:ea typeface="黑体" pitchFamily="49" charset="-122"/>
              </a:rPr>
              <a:t>邻域</a:t>
            </a:r>
            <a:r>
              <a:rPr lang="zh-CN" altLang="en-US" sz="2400" b="0" dirty="0">
                <a:solidFill>
                  <a:srgbClr val="0070C0"/>
                </a:solidFill>
                <a:latin typeface="方正兰亭中黑_GBK" panose="02000000000000000000" pitchFamily="2" charset="-122"/>
                <a:ea typeface="方正兰亭中黑_GBK" panose="02000000000000000000" pitchFamily="2" charset="-122"/>
              </a:rPr>
              <a:t>内。</a:t>
            </a:r>
            <a:endParaRPr lang="en-US" altLang="zh-CN" sz="2400" b="0" dirty="0">
              <a:solidFill>
                <a:srgbClr val="0070C0"/>
              </a:solidFill>
              <a:latin typeface="方正兰亭中黑_GBK" panose="02000000000000000000" pitchFamily="2" charset="-122"/>
              <a:ea typeface="方正兰亭中黑_GBK" panose="02000000000000000000" pitchFamily="2" charset="-122"/>
            </a:endParaRPr>
          </a:p>
          <a:p>
            <a:pPr lvl="1" eaLnBrk="1" hangingPunct="1">
              <a:lnSpc>
                <a:spcPct val="130000"/>
              </a:lnSpc>
              <a:spcBef>
                <a:spcPts val="600"/>
              </a:spcBef>
              <a:spcAft>
                <a:spcPts val="600"/>
              </a:spcAft>
              <a:buClr>
                <a:schemeClr val="tx1"/>
              </a:buClr>
              <a:buFont typeface="Wingdings" pitchFamily="2" charset="2"/>
              <a:buChar char="ü"/>
              <a:defRPr/>
            </a:pPr>
            <a:r>
              <a:rPr lang="zh-CN" altLang="en-US" sz="2400" dirty="0">
                <a:solidFill>
                  <a:srgbClr val="0000FF"/>
                </a:solidFill>
                <a:latin typeface="方正兰亭中黑_GBK" panose="02000000000000000000" pitchFamily="2" charset="-122"/>
                <a:ea typeface="方正兰亭中黑_GBK" panose="02000000000000000000" pitchFamily="2" charset="-122"/>
              </a:rPr>
              <a:t>噪声点：</a:t>
            </a:r>
            <a:r>
              <a:rPr lang="zh-CN" altLang="en-US" sz="2400" b="0" dirty="0">
                <a:solidFill>
                  <a:srgbClr val="0070C0"/>
                </a:solidFill>
                <a:latin typeface="方正兰亭中黑_GBK" panose="02000000000000000000" pitchFamily="2" charset="-122"/>
                <a:ea typeface="方正兰亭中黑_GBK" panose="02000000000000000000" pitchFamily="2" charset="-122"/>
              </a:rPr>
              <a:t>既非核心点也非边界点的任何点</a:t>
            </a:r>
            <a:r>
              <a:rPr lang="zh-CN" altLang="en-US" sz="2400" b="0" dirty="0">
                <a:latin typeface="Calibri" pitchFamily="34" charset="0"/>
                <a:ea typeface="黑体" pitchFamily="49" charset="-122"/>
              </a:rPr>
              <a:t>。</a:t>
            </a:r>
            <a:endParaRPr lang="en-US" altLang="zh-CN" sz="2400" b="0" dirty="0">
              <a:latin typeface="+mn-ea"/>
            </a:endParaRPr>
          </a:p>
        </p:txBody>
      </p:sp>
      <p:sp>
        <p:nvSpPr>
          <p:cNvPr id="31" name="Oval 3">
            <a:extLst>
              <a:ext uri="{FF2B5EF4-FFF2-40B4-BE49-F238E27FC236}">
                <a16:creationId xmlns:a16="http://schemas.microsoft.com/office/drawing/2014/main" id="{05B3DF1F-5495-4084-832C-3F9807C74962}"/>
              </a:ext>
            </a:extLst>
          </p:cNvPr>
          <p:cNvSpPr>
            <a:spLocks noChangeArrowheads="1"/>
          </p:cNvSpPr>
          <p:nvPr/>
        </p:nvSpPr>
        <p:spPr bwMode="auto">
          <a:xfrm>
            <a:off x="2821683" y="4223420"/>
            <a:ext cx="196850" cy="187325"/>
          </a:xfrm>
          <a:prstGeom prst="ellipse">
            <a:avLst/>
          </a:prstGeom>
          <a:solidFill>
            <a:srgbClr val="00CCFF"/>
          </a:solidFill>
          <a:ln w="9525">
            <a:solidFill>
              <a:srgbClr val="29292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32" name="Oval 4">
            <a:extLst>
              <a:ext uri="{FF2B5EF4-FFF2-40B4-BE49-F238E27FC236}">
                <a16:creationId xmlns:a16="http://schemas.microsoft.com/office/drawing/2014/main" id="{DF82CAA5-CB73-4764-B925-50E97555F168}"/>
              </a:ext>
            </a:extLst>
          </p:cNvPr>
          <p:cNvSpPr>
            <a:spLocks noChangeArrowheads="1"/>
          </p:cNvSpPr>
          <p:nvPr/>
        </p:nvSpPr>
        <p:spPr bwMode="auto">
          <a:xfrm>
            <a:off x="2755008" y="4534570"/>
            <a:ext cx="198437" cy="187325"/>
          </a:xfrm>
          <a:prstGeom prst="ellipse">
            <a:avLst/>
          </a:prstGeom>
          <a:solidFill>
            <a:srgbClr val="00CCFF"/>
          </a:solidFill>
          <a:ln w="9525">
            <a:solidFill>
              <a:srgbClr val="29292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33" name="Oval 5">
            <a:extLst>
              <a:ext uri="{FF2B5EF4-FFF2-40B4-BE49-F238E27FC236}">
                <a16:creationId xmlns:a16="http://schemas.microsoft.com/office/drawing/2014/main" id="{BDF0B30A-C63A-480A-A818-28A511261396}"/>
              </a:ext>
            </a:extLst>
          </p:cNvPr>
          <p:cNvSpPr>
            <a:spLocks noChangeArrowheads="1"/>
          </p:cNvSpPr>
          <p:nvPr/>
        </p:nvSpPr>
        <p:spPr bwMode="auto">
          <a:xfrm>
            <a:off x="3085208" y="4596483"/>
            <a:ext cx="196850" cy="187325"/>
          </a:xfrm>
          <a:prstGeom prst="ellipse">
            <a:avLst/>
          </a:prstGeom>
          <a:solidFill>
            <a:srgbClr val="00CCFF"/>
          </a:solidFill>
          <a:ln w="9525">
            <a:solidFill>
              <a:srgbClr val="29292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34" name="Oval 6">
            <a:extLst>
              <a:ext uri="{FF2B5EF4-FFF2-40B4-BE49-F238E27FC236}">
                <a16:creationId xmlns:a16="http://schemas.microsoft.com/office/drawing/2014/main" id="{5C698BF9-6BA5-43BF-A140-DE04E44565AE}"/>
              </a:ext>
            </a:extLst>
          </p:cNvPr>
          <p:cNvSpPr>
            <a:spLocks noChangeArrowheads="1"/>
          </p:cNvSpPr>
          <p:nvPr/>
        </p:nvSpPr>
        <p:spPr bwMode="auto">
          <a:xfrm>
            <a:off x="3216970" y="4223420"/>
            <a:ext cx="196850" cy="187325"/>
          </a:xfrm>
          <a:prstGeom prst="ellipse">
            <a:avLst/>
          </a:prstGeom>
          <a:solidFill>
            <a:srgbClr val="00CCFF"/>
          </a:solidFill>
          <a:ln w="9525">
            <a:solidFill>
              <a:srgbClr val="29292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35" name="Oval 7">
            <a:extLst>
              <a:ext uri="{FF2B5EF4-FFF2-40B4-BE49-F238E27FC236}">
                <a16:creationId xmlns:a16="http://schemas.microsoft.com/office/drawing/2014/main" id="{3BDE18E1-559A-44C6-A199-5E4733BF8E5C}"/>
              </a:ext>
            </a:extLst>
          </p:cNvPr>
          <p:cNvSpPr>
            <a:spLocks noChangeArrowheads="1"/>
          </p:cNvSpPr>
          <p:nvPr/>
        </p:nvSpPr>
        <p:spPr bwMode="auto">
          <a:xfrm>
            <a:off x="3348733" y="4783808"/>
            <a:ext cx="196850" cy="187325"/>
          </a:xfrm>
          <a:prstGeom prst="ellipse">
            <a:avLst/>
          </a:prstGeom>
          <a:solidFill>
            <a:srgbClr val="00CCFF"/>
          </a:solidFill>
          <a:ln w="9525">
            <a:solidFill>
              <a:srgbClr val="29292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36" name="Oval 8">
            <a:extLst>
              <a:ext uri="{FF2B5EF4-FFF2-40B4-BE49-F238E27FC236}">
                <a16:creationId xmlns:a16="http://schemas.microsoft.com/office/drawing/2014/main" id="{B2D1196A-DE0F-45F5-A88C-19FD1159EFA3}"/>
              </a:ext>
            </a:extLst>
          </p:cNvPr>
          <p:cNvSpPr>
            <a:spLocks noChangeArrowheads="1"/>
          </p:cNvSpPr>
          <p:nvPr/>
        </p:nvSpPr>
        <p:spPr bwMode="auto">
          <a:xfrm>
            <a:off x="2821683" y="4847308"/>
            <a:ext cx="196850" cy="185737"/>
          </a:xfrm>
          <a:prstGeom prst="ellipse">
            <a:avLst/>
          </a:prstGeom>
          <a:solidFill>
            <a:srgbClr val="00CCFF"/>
          </a:solidFill>
          <a:ln w="9525">
            <a:solidFill>
              <a:srgbClr val="29292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37" name="Oval 9">
            <a:extLst>
              <a:ext uri="{FF2B5EF4-FFF2-40B4-BE49-F238E27FC236}">
                <a16:creationId xmlns:a16="http://schemas.microsoft.com/office/drawing/2014/main" id="{68B443E1-1DBB-423C-81E8-19F6E5B509F3}"/>
              </a:ext>
            </a:extLst>
          </p:cNvPr>
          <p:cNvSpPr>
            <a:spLocks noChangeArrowheads="1"/>
          </p:cNvSpPr>
          <p:nvPr/>
        </p:nvSpPr>
        <p:spPr bwMode="auto">
          <a:xfrm>
            <a:off x="3085208" y="5033045"/>
            <a:ext cx="196850" cy="187325"/>
          </a:xfrm>
          <a:prstGeom prst="ellipse">
            <a:avLst/>
          </a:prstGeom>
          <a:solidFill>
            <a:srgbClr val="00CCFF"/>
          </a:solidFill>
          <a:ln w="9525">
            <a:solidFill>
              <a:srgbClr val="29292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38" name="Oval 10">
            <a:extLst>
              <a:ext uri="{FF2B5EF4-FFF2-40B4-BE49-F238E27FC236}">
                <a16:creationId xmlns:a16="http://schemas.microsoft.com/office/drawing/2014/main" id="{8D87955F-E8E6-48C0-B5CD-60DDFCBCC3E8}"/>
              </a:ext>
            </a:extLst>
          </p:cNvPr>
          <p:cNvSpPr>
            <a:spLocks noChangeArrowheads="1"/>
          </p:cNvSpPr>
          <p:nvPr/>
        </p:nvSpPr>
        <p:spPr bwMode="auto">
          <a:xfrm>
            <a:off x="2953445" y="5345783"/>
            <a:ext cx="196850" cy="187325"/>
          </a:xfrm>
          <a:prstGeom prst="ellipse">
            <a:avLst/>
          </a:prstGeom>
          <a:solidFill>
            <a:srgbClr val="00CCFF"/>
          </a:solidFill>
          <a:ln w="9525">
            <a:solidFill>
              <a:srgbClr val="29292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39" name="Oval 11">
            <a:extLst>
              <a:ext uri="{FF2B5EF4-FFF2-40B4-BE49-F238E27FC236}">
                <a16:creationId xmlns:a16="http://schemas.microsoft.com/office/drawing/2014/main" id="{59BF9CB0-8307-413E-AB23-1E05A6397F61}"/>
              </a:ext>
            </a:extLst>
          </p:cNvPr>
          <p:cNvSpPr>
            <a:spLocks noChangeArrowheads="1"/>
          </p:cNvSpPr>
          <p:nvPr/>
        </p:nvSpPr>
        <p:spPr bwMode="auto">
          <a:xfrm>
            <a:off x="3282058" y="5533108"/>
            <a:ext cx="198437" cy="185737"/>
          </a:xfrm>
          <a:prstGeom prst="ellipse">
            <a:avLst/>
          </a:prstGeom>
          <a:solidFill>
            <a:srgbClr val="00CCFF"/>
          </a:solidFill>
          <a:ln w="9525">
            <a:solidFill>
              <a:srgbClr val="29292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40" name="Oval 12">
            <a:extLst>
              <a:ext uri="{FF2B5EF4-FFF2-40B4-BE49-F238E27FC236}">
                <a16:creationId xmlns:a16="http://schemas.microsoft.com/office/drawing/2014/main" id="{1965613D-8683-4342-80F2-88D7B2FCC6A0}"/>
              </a:ext>
            </a:extLst>
          </p:cNvPr>
          <p:cNvSpPr>
            <a:spLocks noChangeArrowheads="1"/>
          </p:cNvSpPr>
          <p:nvPr/>
        </p:nvSpPr>
        <p:spPr bwMode="auto">
          <a:xfrm>
            <a:off x="3413820" y="5782345"/>
            <a:ext cx="198438" cy="185738"/>
          </a:xfrm>
          <a:prstGeom prst="ellipse">
            <a:avLst/>
          </a:prstGeom>
          <a:solidFill>
            <a:srgbClr val="00CCFF"/>
          </a:solidFill>
          <a:ln w="9525">
            <a:solidFill>
              <a:srgbClr val="29292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41" name="Oval 13">
            <a:extLst>
              <a:ext uri="{FF2B5EF4-FFF2-40B4-BE49-F238E27FC236}">
                <a16:creationId xmlns:a16="http://schemas.microsoft.com/office/drawing/2014/main" id="{EE3459AE-4B7C-400C-82A3-C3A1A9B6481B}"/>
              </a:ext>
            </a:extLst>
          </p:cNvPr>
          <p:cNvSpPr>
            <a:spLocks noChangeArrowheads="1"/>
          </p:cNvSpPr>
          <p:nvPr/>
        </p:nvSpPr>
        <p:spPr bwMode="auto">
          <a:xfrm>
            <a:off x="3348733" y="5220370"/>
            <a:ext cx="196850" cy="187325"/>
          </a:xfrm>
          <a:prstGeom prst="ellipse">
            <a:avLst/>
          </a:prstGeom>
          <a:solidFill>
            <a:srgbClr val="00CCFF"/>
          </a:solidFill>
          <a:ln w="9525">
            <a:solidFill>
              <a:srgbClr val="29292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42" name="Oval 14">
            <a:extLst>
              <a:ext uri="{FF2B5EF4-FFF2-40B4-BE49-F238E27FC236}">
                <a16:creationId xmlns:a16="http://schemas.microsoft.com/office/drawing/2014/main" id="{AE19B6ED-3333-4611-B5D5-63D64F9F54D5}"/>
              </a:ext>
            </a:extLst>
          </p:cNvPr>
          <p:cNvSpPr>
            <a:spLocks noChangeArrowheads="1"/>
          </p:cNvSpPr>
          <p:nvPr/>
        </p:nvSpPr>
        <p:spPr bwMode="auto">
          <a:xfrm>
            <a:off x="4204395" y="3475708"/>
            <a:ext cx="198438" cy="185737"/>
          </a:xfrm>
          <a:prstGeom prst="ellipse">
            <a:avLst/>
          </a:prstGeom>
          <a:solidFill>
            <a:srgbClr val="00CCFF"/>
          </a:solidFill>
          <a:ln w="9525">
            <a:solidFill>
              <a:srgbClr val="29292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43" name="Oval 15">
            <a:extLst>
              <a:ext uri="{FF2B5EF4-FFF2-40B4-BE49-F238E27FC236}">
                <a16:creationId xmlns:a16="http://schemas.microsoft.com/office/drawing/2014/main" id="{4BC8FCB1-056E-4005-AF0E-8F1925C1B2E5}"/>
              </a:ext>
            </a:extLst>
          </p:cNvPr>
          <p:cNvSpPr>
            <a:spLocks noChangeArrowheads="1"/>
          </p:cNvSpPr>
          <p:nvPr/>
        </p:nvSpPr>
        <p:spPr bwMode="auto">
          <a:xfrm>
            <a:off x="4336158" y="4223420"/>
            <a:ext cx="198437" cy="187325"/>
          </a:xfrm>
          <a:prstGeom prst="ellipse">
            <a:avLst/>
          </a:prstGeom>
          <a:solidFill>
            <a:srgbClr val="00CCFF"/>
          </a:solidFill>
          <a:ln w="9525">
            <a:solidFill>
              <a:srgbClr val="29292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44" name="Oval 16">
            <a:extLst>
              <a:ext uri="{FF2B5EF4-FFF2-40B4-BE49-F238E27FC236}">
                <a16:creationId xmlns:a16="http://schemas.microsoft.com/office/drawing/2014/main" id="{FB68F2D4-EC1A-4E16-BF4D-D7DC0164B449}"/>
              </a:ext>
            </a:extLst>
          </p:cNvPr>
          <p:cNvSpPr>
            <a:spLocks noChangeArrowheads="1"/>
          </p:cNvSpPr>
          <p:nvPr/>
        </p:nvSpPr>
        <p:spPr bwMode="auto">
          <a:xfrm>
            <a:off x="4139308" y="4472658"/>
            <a:ext cx="196850" cy="187325"/>
          </a:xfrm>
          <a:prstGeom prst="ellipse">
            <a:avLst/>
          </a:prstGeom>
          <a:solidFill>
            <a:srgbClr val="00CCFF"/>
          </a:solidFill>
          <a:ln w="9525">
            <a:solidFill>
              <a:srgbClr val="29292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45" name="Oval 17">
            <a:extLst>
              <a:ext uri="{FF2B5EF4-FFF2-40B4-BE49-F238E27FC236}">
                <a16:creationId xmlns:a16="http://schemas.microsoft.com/office/drawing/2014/main" id="{A62C2289-59B0-48AA-8B28-ECC44BA0315F}"/>
              </a:ext>
            </a:extLst>
          </p:cNvPr>
          <p:cNvSpPr>
            <a:spLocks noChangeArrowheads="1"/>
          </p:cNvSpPr>
          <p:nvPr/>
        </p:nvSpPr>
        <p:spPr bwMode="auto">
          <a:xfrm>
            <a:off x="4599683" y="4596483"/>
            <a:ext cx="198437" cy="187325"/>
          </a:xfrm>
          <a:prstGeom prst="ellipse">
            <a:avLst/>
          </a:prstGeom>
          <a:solidFill>
            <a:srgbClr val="00CCFF"/>
          </a:solidFill>
          <a:ln w="9525">
            <a:solidFill>
              <a:srgbClr val="29292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46" name="Oval 18">
            <a:extLst>
              <a:ext uri="{FF2B5EF4-FFF2-40B4-BE49-F238E27FC236}">
                <a16:creationId xmlns:a16="http://schemas.microsoft.com/office/drawing/2014/main" id="{50EB2521-AD66-4DE0-B763-30EB8ED35DEC}"/>
              </a:ext>
            </a:extLst>
          </p:cNvPr>
          <p:cNvSpPr>
            <a:spLocks noChangeArrowheads="1"/>
          </p:cNvSpPr>
          <p:nvPr/>
        </p:nvSpPr>
        <p:spPr bwMode="auto">
          <a:xfrm>
            <a:off x="4731445" y="4285333"/>
            <a:ext cx="198438" cy="187325"/>
          </a:xfrm>
          <a:prstGeom prst="ellipse">
            <a:avLst/>
          </a:prstGeom>
          <a:solidFill>
            <a:srgbClr val="00CCFF"/>
          </a:solidFill>
          <a:ln w="9525">
            <a:solidFill>
              <a:srgbClr val="29292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47" name="Oval 19">
            <a:extLst>
              <a:ext uri="{FF2B5EF4-FFF2-40B4-BE49-F238E27FC236}">
                <a16:creationId xmlns:a16="http://schemas.microsoft.com/office/drawing/2014/main" id="{0EAF9143-49F2-4E21-BB0A-197441625EA1}"/>
              </a:ext>
            </a:extLst>
          </p:cNvPr>
          <p:cNvSpPr>
            <a:spLocks noChangeArrowheads="1"/>
          </p:cNvSpPr>
          <p:nvPr/>
        </p:nvSpPr>
        <p:spPr bwMode="auto">
          <a:xfrm>
            <a:off x="4336158" y="4721895"/>
            <a:ext cx="198437" cy="187325"/>
          </a:xfrm>
          <a:prstGeom prst="ellipse">
            <a:avLst/>
          </a:prstGeom>
          <a:solidFill>
            <a:srgbClr val="00CCFF"/>
          </a:solidFill>
          <a:ln w="9525">
            <a:solidFill>
              <a:srgbClr val="29292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48" name="Rectangle 20">
            <a:extLst>
              <a:ext uri="{FF2B5EF4-FFF2-40B4-BE49-F238E27FC236}">
                <a16:creationId xmlns:a16="http://schemas.microsoft.com/office/drawing/2014/main" id="{69E3EB5E-C774-4F7E-8802-C5436E8645D6}"/>
              </a:ext>
            </a:extLst>
          </p:cNvPr>
          <p:cNvSpPr>
            <a:spLocks noChangeArrowheads="1"/>
          </p:cNvSpPr>
          <p:nvPr/>
        </p:nvSpPr>
        <p:spPr bwMode="auto">
          <a:xfrm>
            <a:off x="2162870" y="3350295"/>
            <a:ext cx="3359150" cy="2743200"/>
          </a:xfrm>
          <a:prstGeom prst="rect">
            <a:avLst/>
          </a:prstGeom>
          <a:noFill/>
          <a:ln w="9525">
            <a:solidFill>
              <a:srgbClr val="29292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49" name="Oval 21">
            <a:extLst>
              <a:ext uri="{FF2B5EF4-FFF2-40B4-BE49-F238E27FC236}">
                <a16:creationId xmlns:a16="http://schemas.microsoft.com/office/drawing/2014/main" id="{8C6C238D-A59A-4DCE-B904-E93718645DC8}"/>
              </a:ext>
            </a:extLst>
          </p:cNvPr>
          <p:cNvSpPr>
            <a:spLocks noChangeArrowheads="1"/>
          </p:cNvSpPr>
          <p:nvPr/>
        </p:nvSpPr>
        <p:spPr bwMode="auto">
          <a:xfrm>
            <a:off x="2426395" y="3974183"/>
            <a:ext cx="790575" cy="809625"/>
          </a:xfrm>
          <a:prstGeom prst="ellipse">
            <a:avLst/>
          </a:prstGeom>
          <a:noFill/>
          <a:ln w="9525">
            <a:solidFill>
              <a:srgbClr val="292929"/>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50" name="Oval 22">
            <a:extLst>
              <a:ext uri="{FF2B5EF4-FFF2-40B4-BE49-F238E27FC236}">
                <a16:creationId xmlns:a16="http://schemas.microsoft.com/office/drawing/2014/main" id="{32DB1DA4-DF5E-47E3-8E67-215BA2269931}"/>
              </a:ext>
            </a:extLst>
          </p:cNvPr>
          <p:cNvSpPr>
            <a:spLocks noChangeArrowheads="1"/>
          </p:cNvSpPr>
          <p:nvPr/>
        </p:nvSpPr>
        <p:spPr bwMode="auto">
          <a:xfrm>
            <a:off x="2821683" y="4721895"/>
            <a:ext cx="790575" cy="811213"/>
          </a:xfrm>
          <a:prstGeom prst="ellipse">
            <a:avLst/>
          </a:prstGeom>
          <a:noFill/>
          <a:ln w="9525">
            <a:solidFill>
              <a:srgbClr val="292929"/>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51" name="Oval 23">
            <a:extLst>
              <a:ext uri="{FF2B5EF4-FFF2-40B4-BE49-F238E27FC236}">
                <a16:creationId xmlns:a16="http://schemas.microsoft.com/office/drawing/2014/main" id="{52A0FA67-2CD4-4ACA-9F49-780FD40EC9BB}"/>
              </a:ext>
            </a:extLst>
          </p:cNvPr>
          <p:cNvSpPr>
            <a:spLocks noChangeArrowheads="1"/>
          </p:cNvSpPr>
          <p:nvPr/>
        </p:nvSpPr>
        <p:spPr bwMode="auto">
          <a:xfrm>
            <a:off x="3940870" y="3350295"/>
            <a:ext cx="790575" cy="811213"/>
          </a:xfrm>
          <a:prstGeom prst="ellipse">
            <a:avLst/>
          </a:prstGeom>
          <a:noFill/>
          <a:ln w="9525">
            <a:solidFill>
              <a:srgbClr val="292929"/>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
        <p:nvSpPr>
          <p:cNvPr id="52" name="AutoShape 24">
            <a:extLst>
              <a:ext uri="{FF2B5EF4-FFF2-40B4-BE49-F238E27FC236}">
                <a16:creationId xmlns:a16="http://schemas.microsoft.com/office/drawing/2014/main" id="{9996E2E5-D3C6-4DD5-B262-7C24167B7BCF}"/>
              </a:ext>
            </a:extLst>
          </p:cNvPr>
          <p:cNvSpPr>
            <a:spLocks/>
          </p:cNvSpPr>
          <p:nvPr/>
        </p:nvSpPr>
        <p:spPr bwMode="auto">
          <a:xfrm>
            <a:off x="634108" y="5039395"/>
            <a:ext cx="1384300" cy="400050"/>
          </a:xfrm>
          <a:prstGeom prst="borderCallout1">
            <a:avLst>
              <a:gd name="adj1" fmla="val 18750"/>
              <a:gd name="adj2" fmla="val 108333"/>
              <a:gd name="adj3" fmla="val 30177"/>
              <a:gd name="adj4" fmla="val 180859"/>
            </a:avLst>
          </a:prstGeom>
          <a:solidFill>
            <a:srgbClr val="FFFFFF"/>
          </a:solidFill>
          <a:ln w="9525">
            <a:solidFill>
              <a:srgbClr val="29292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ts val="0"/>
              </a:spcBef>
              <a:spcAft>
                <a:spcPts val="0"/>
              </a:spcAft>
              <a:defRPr/>
            </a:pPr>
            <a:r>
              <a:rPr lang="zh-CN" altLang="en-US" sz="2000" b="0" kern="0" dirty="0">
                <a:solidFill>
                  <a:srgbClr val="0000FF"/>
                </a:solidFill>
                <a:latin typeface="黑体" pitchFamily="49" charset="-122"/>
                <a:ea typeface="黑体" pitchFamily="49" charset="-122"/>
              </a:rPr>
              <a:t>核心对象</a:t>
            </a:r>
            <a:endParaRPr lang="en-US" altLang="zh-CN" sz="2000" b="0" kern="0" dirty="0">
              <a:solidFill>
                <a:srgbClr val="0000FF"/>
              </a:solidFill>
              <a:latin typeface="黑体" pitchFamily="49" charset="-122"/>
              <a:ea typeface="黑体" pitchFamily="49" charset="-122"/>
            </a:endParaRPr>
          </a:p>
        </p:txBody>
      </p:sp>
      <p:sp>
        <p:nvSpPr>
          <p:cNvPr id="53" name="AutoShape 25">
            <a:extLst>
              <a:ext uri="{FF2B5EF4-FFF2-40B4-BE49-F238E27FC236}">
                <a16:creationId xmlns:a16="http://schemas.microsoft.com/office/drawing/2014/main" id="{54245D1B-FA98-4357-A717-5A2A5491462A}"/>
              </a:ext>
            </a:extLst>
          </p:cNvPr>
          <p:cNvSpPr>
            <a:spLocks/>
          </p:cNvSpPr>
          <p:nvPr/>
        </p:nvSpPr>
        <p:spPr bwMode="auto">
          <a:xfrm>
            <a:off x="1173858" y="4258345"/>
            <a:ext cx="1120775" cy="400050"/>
          </a:xfrm>
          <a:prstGeom prst="borderCallout1">
            <a:avLst>
              <a:gd name="adj1" fmla="val 14458"/>
              <a:gd name="adj2" fmla="val 105884"/>
              <a:gd name="adj3" fmla="val 14458"/>
              <a:gd name="adj4" fmla="val 148528"/>
            </a:avLst>
          </a:prstGeom>
          <a:solidFill>
            <a:srgbClr val="FFFFFF"/>
          </a:solidFill>
          <a:ln w="9525">
            <a:solidFill>
              <a:srgbClr val="29292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ts val="0"/>
              </a:spcBef>
              <a:spcAft>
                <a:spcPts val="0"/>
              </a:spcAft>
              <a:defRPr/>
            </a:pPr>
            <a:r>
              <a:rPr lang="zh-CN" altLang="en-US" sz="2000" b="0" kern="0" dirty="0">
                <a:solidFill>
                  <a:srgbClr val="0000FF"/>
                </a:solidFill>
                <a:latin typeface="黑体" pitchFamily="49" charset="-122"/>
                <a:ea typeface="黑体" pitchFamily="49" charset="-122"/>
              </a:rPr>
              <a:t>边界点</a:t>
            </a:r>
            <a:endParaRPr lang="en-US" altLang="zh-CN" sz="2000" b="0" kern="0" dirty="0">
              <a:solidFill>
                <a:srgbClr val="0000FF"/>
              </a:solidFill>
              <a:latin typeface="黑体" pitchFamily="49" charset="-122"/>
              <a:ea typeface="黑体" pitchFamily="49" charset="-122"/>
            </a:endParaRPr>
          </a:p>
        </p:txBody>
      </p:sp>
      <p:sp>
        <p:nvSpPr>
          <p:cNvPr id="54" name="AutoShape 26">
            <a:extLst>
              <a:ext uri="{FF2B5EF4-FFF2-40B4-BE49-F238E27FC236}">
                <a16:creationId xmlns:a16="http://schemas.microsoft.com/office/drawing/2014/main" id="{1352E6EB-DDEE-4864-94EF-DA09A2F3279C}"/>
              </a:ext>
            </a:extLst>
          </p:cNvPr>
          <p:cNvSpPr>
            <a:spLocks/>
          </p:cNvSpPr>
          <p:nvPr/>
        </p:nvSpPr>
        <p:spPr bwMode="auto">
          <a:xfrm>
            <a:off x="5325170" y="3475708"/>
            <a:ext cx="1131888" cy="400050"/>
          </a:xfrm>
          <a:prstGeom prst="borderCallout1">
            <a:avLst>
              <a:gd name="adj1" fmla="val 24491"/>
              <a:gd name="adj2" fmla="val -5810"/>
              <a:gd name="adj3" fmla="val 21431"/>
              <a:gd name="adj4" fmla="val -82810"/>
            </a:avLst>
          </a:prstGeom>
          <a:solidFill>
            <a:srgbClr val="FFFFFF"/>
          </a:solidFill>
          <a:ln w="9525">
            <a:solidFill>
              <a:srgbClr val="29292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ts val="0"/>
              </a:spcBef>
              <a:spcAft>
                <a:spcPts val="0"/>
              </a:spcAft>
              <a:defRPr/>
            </a:pPr>
            <a:r>
              <a:rPr lang="zh-CN" altLang="en-US" sz="2000" b="0" kern="0" dirty="0">
                <a:solidFill>
                  <a:srgbClr val="0000FF"/>
                </a:solidFill>
                <a:latin typeface="黑体" pitchFamily="49" charset="-122"/>
                <a:ea typeface="黑体" pitchFamily="49" charset="-122"/>
              </a:rPr>
              <a:t>噪声点</a:t>
            </a:r>
            <a:endParaRPr lang="en-US" altLang="zh-CN" sz="2000" b="0" kern="0" dirty="0">
              <a:solidFill>
                <a:srgbClr val="0000FF"/>
              </a:solidFill>
              <a:latin typeface="黑体" pitchFamily="49" charset="-122"/>
              <a:ea typeface="黑体" pitchFamily="49" charset="-122"/>
            </a:endParaRPr>
          </a:p>
        </p:txBody>
      </p:sp>
      <p:sp>
        <p:nvSpPr>
          <p:cNvPr id="55" name="Text Box 27">
            <a:extLst>
              <a:ext uri="{FF2B5EF4-FFF2-40B4-BE49-F238E27FC236}">
                <a16:creationId xmlns:a16="http://schemas.microsoft.com/office/drawing/2014/main" id="{C13D5B5D-77C8-464E-8C1E-ED4A2E6819E6}"/>
              </a:ext>
            </a:extLst>
          </p:cNvPr>
          <p:cNvSpPr txBox="1">
            <a:spLocks noChangeArrowheads="1"/>
          </p:cNvSpPr>
          <p:nvPr/>
        </p:nvSpPr>
        <p:spPr bwMode="auto">
          <a:xfrm>
            <a:off x="5922070" y="4950495"/>
            <a:ext cx="1646238"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spcBef>
                <a:spcPct val="50000"/>
              </a:spcBef>
            </a:pPr>
            <a:r>
              <a:rPr lang="en-US" altLang="zh-CN" sz="2200">
                <a:sym typeface="Symbol" panose="05050102010706020507" pitchFamily="18" charset="2"/>
              </a:rPr>
              <a:t></a:t>
            </a:r>
            <a:r>
              <a:rPr lang="en-US" altLang="zh-CN" sz="2200">
                <a:latin typeface="Times New Roman" panose="02020603050405020304" pitchFamily="18" charset="0"/>
              </a:rPr>
              <a:t> = 1</a:t>
            </a:r>
          </a:p>
          <a:p>
            <a:pPr>
              <a:spcBef>
                <a:spcPct val="50000"/>
              </a:spcBef>
            </a:pPr>
            <a:r>
              <a:rPr lang="en-US" altLang="zh-CN" sz="2200">
                <a:latin typeface="Times New Roman" panose="02020603050405020304" pitchFamily="18" charset="0"/>
              </a:rPr>
              <a:t>MinPts = 5</a:t>
            </a:r>
          </a:p>
        </p:txBody>
      </p:sp>
      <p:sp>
        <p:nvSpPr>
          <p:cNvPr id="56" name="Oval 28">
            <a:extLst>
              <a:ext uri="{FF2B5EF4-FFF2-40B4-BE49-F238E27FC236}">
                <a16:creationId xmlns:a16="http://schemas.microsoft.com/office/drawing/2014/main" id="{E35CBBAE-C3C3-4F1A-B8C5-C5CD71C67153}"/>
              </a:ext>
            </a:extLst>
          </p:cNvPr>
          <p:cNvSpPr>
            <a:spLocks noChangeArrowheads="1"/>
          </p:cNvSpPr>
          <p:nvPr/>
        </p:nvSpPr>
        <p:spPr bwMode="auto">
          <a:xfrm>
            <a:off x="3545583" y="5469608"/>
            <a:ext cx="198437" cy="187325"/>
          </a:xfrm>
          <a:prstGeom prst="ellipse">
            <a:avLst/>
          </a:prstGeom>
          <a:solidFill>
            <a:srgbClr val="00CCFF"/>
          </a:solidFill>
          <a:ln w="9525">
            <a:solidFill>
              <a:srgbClr val="29292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SimSun" pitchFamily="2" charset="-122"/>
            </a:endParaRPr>
          </a:p>
        </p:txBody>
      </p:sp>
    </p:spTree>
    <p:extLst>
      <p:ext uri="{BB962C8B-B14F-4D97-AF65-F5344CB8AC3E}">
        <p14:creationId xmlns:p14="http://schemas.microsoft.com/office/powerpoint/2010/main" val="1191203912"/>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6.5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基于密度的方法 </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3600" b="0" kern="0"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DBSCAN</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3">
            <a:extLst>
              <a:ext uri="{FF2B5EF4-FFF2-40B4-BE49-F238E27FC236}">
                <a16:creationId xmlns:a16="http://schemas.microsoft.com/office/drawing/2014/main" id="{B356D5AD-A2DD-40DE-822F-12A866D9DB64}"/>
              </a:ext>
            </a:extLst>
          </p:cNvPr>
          <p:cNvSpPr txBox="1">
            <a:spLocks noChangeArrowheads="1"/>
          </p:cNvSpPr>
          <p:nvPr/>
        </p:nvSpPr>
        <p:spPr bwMode="auto">
          <a:xfrm>
            <a:off x="276225" y="1002506"/>
            <a:ext cx="8591550" cy="485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450850" indent="-45085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971550" indent="-5143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nSpc>
                <a:spcPct val="130000"/>
              </a:lnSpc>
              <a:spcBef>
                <a:spcPts val="600"/>
              </a:spcBef>
              <a:buFont typeface="Wingdings"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算法描述</a:t>
            </a:r>
            <a:r>
              <a:rPr lang="en-US" altLang="zh-CN"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a:t>
            </a:r>
          </a:p>
          <a:p>
            <a:pPr lvl="1" eaLnBrk="1" hangingPunct="1">
              <a:lnSpc>
                <a:spcPct val="130000"/>
              </a:lnSpc>
              <a:spcBef>
                <a:spcPts val="600"/>
              </a:spcBef>
              <a:spcAft>
                <a:spcPts val="600"/>
              </a:spcAft>
              <a:buClrTx/>
              <a:buFont typeface="Verdana" panose="020B0604030504040204" pitchFamily="34" charset="0"/>
              <a:buAutoNum type="arabicPeriod"/>
              <a:defRPr/>
            </a:pPr>
            <a:r>
              <a:rPr lang="zh-CN" altLang="en-US" b="0" dirty="0">
                <a:solidFill>
                  <a:srgbClr val="0070C0"/>
                </a:solidFill>
                <a:latin typeface="方正兰亭中黑_GBK" panose="02000000000000000000" pitchFamily="2" charset="-122"/>
                <a:ea typeface="方正兰亭中黑_GBK" panose="02000000000000000000" pitchFamily="2" charset="-122"/>
              </a:rPr>
              <a:t>选择任意点</a:t>
            </a:r>
            <a:r>
              <a:rPr lang="en-US" altLang="zh-CN" dirty="0">
                <a:solidFill>
                  <a:srgbClr val="0000FF"/>
                </a:solidFill>
                <a:effectLst>
                  <a:outerShdw blurRad="38100" dist="38100" dir="2700000" algn="tl">
                    <a:srgbClr val="C0C0C0"/>
                  </a:outerShdw>
                </a:effectLst>
                <a:latin typeface="Calibri" panose="020F0502020204030204" pitchFamily="34" charset="0"/>
                <a:cs typeface="Calibri" panose="020F0502020204030204" pitchFamily="34" charset="0"/>
              </a:rPr>
              <a:t>P</a:t>
            </a:r>
          </a:p>
          <a:p>
            <a:pPr lvl="1" eaLnBrk="1" hangingPunct="1">
              <a:lnSpc>
                <a:spcPct val="130000"/>
              </a:lnSpc>
              <a:spcBef>
                <a:spcPts val="600"/>
              </a:spcBef>
              <a:spcAft>
                <a:spcPts val="600"/>
              </a:spcAft>
              <a:buClrTx/>
              <a:buFont typeface="Verdana" panose="020B0604030504040204" pitchFamily="34" charset="0"/>
              <a:buAutoNum type="arabicPeriod"/>
              <a:defRPr/>
            </a:pPr>
            <a:r>
              <a:rPr lang="zh-CN" altLang="en-US" b="0" dirty="0">
                <a:solidFill>
                  <a:srgbClr val="0070C0"/>
                </a:solidFill>
                <a:latin typeface="方正兰亭中黑_GBK" panose="02000000000000000000" pitchFamily="2" charset="-122"/>
                <a:ea typeface="方正兰亭中黑_GBK" panose="02000000000000000000" pitchFamily="2" charset="-122"/>
              </a:rPr>
              <a:t>如果</a:t>
            </a:r>
            <a:r>
              <a:rPr lang="en-US" altLang="zh-CN" dirty="0">
                <a:solidFill>
                  <a:srgbClr val="0000FF"/>
                </a:solidFill>
                <a:effectLst>
                  <a:outerShdw blurRad="38100" dist="38100" dir="2700000" algn="tl">
                    <a:srgbClr val="C0C0C0"/>
                  </a:outerShdw>
                </a:effectLst>
                <a:latin typeface="Calibri" panose="020F0502020204030204" pitchFamily="34" charset="0"/>
                <a:cs typeface="Calibri" panose="020F0502020204030204" pitchFamily="34" charset="0"/>
              </a:rPr>
              <a:t>P</a:t>
            </a:r>
            <a:r>
              <a:rPr lang="zh-CN" altLang="en-US" b="0" dirty="0">
                <a:solidFill>
                  <a:srgbClr val="0070C0"/>
                </a:solidFill>
                <a:latin typeface="方正兰亭中黑_GBK" panose="02000000000000000000" pitchFamily="2" charset="-122"/>
                <a:ea typeface="方正兰亭中黑_GBK" panose="02000000000000000000" pitchFamily="2" charset="-122"/>
              </a:rPr>
              <a:t>未被分类</a:t>
            </a:r>
            <a:r>
              <a:rPr lang="en-US" altLang="zh-CN" b="0" dirty="0">
                <a:solidFill>
                  <a:srgbClr val="0070C0"/>
                </a:solidFill>
                <a:latin typeface="方正兰亭中黑_GBK" panose="02000000000000000000" pitchFamily="2" charset="-122"/>
                <a:ea typeface="方正兰亭中黑_GBK" panose="02000000000000000000" pitchFamily="2" charset="-122"/>
              </a:rPr>
              <a:t>,</a:t>
            </a:r>
            <a:r>
              <a:rPr lang="zh-CN" altLang="en-US" b="0" dirty="0">
                <a:solidFill>
                  <a:srgbClr val="0070C0"/>
                </a:solidFill>
                <a:latin typeface="方正兰亭中黑_GBK" panose="02000000000000000000" pitchFamily="2" charset="-122"/>
                <a:ea typeface="方正兰亭中黑_GBK" panose="02000000000000000000" pitchFamily="2" charset="-122"/>
              </a:rPr>
              <a:t>那么检查核心点条件</a:t>
            </a:r>
            <a:endParaRPr lang="en-US" altLang="zh-CN" b="0" dirty="0">
              <a:solidFill>
                <a:srgbClr val="0070C0"/>
              </a:solidFill>
              <a:latin typeface="方正兰亭中黑_GBK" panose="02000000000000000000" pitchFamily="2" charset="-122"/>
              <a:ea typeface="方正兰亭中黑_GBK" panose="02000000000000000000" pitchFamily="2" charset="-122"/>
            </a:endParaRPr>
          </a:p>
          <a:p>
            <a:pPr lvl="1" eaLnBrk="1" hangingPunct="1">
              <a:lnSpc>
                <a:spcPct val="130000"/>
              </a:lnSpc>
              <a:spcBef>
                <a:spcPts val="600"/>
              </a:spcBef>
              <a:spcAft>
                <a:spcPts val="600"/>
              </a:spcAft>
              <a:buClrTx/>
              <a:buFont typeface="Verdana" panose="020B0604030504040204" pitchFamily="34" charset="0"/>
              <a:buAutoNum type="arabicPeriod"/>
              <a:defRPr/>
            </a:pPr>
            <a:r>
              <a:rPr lang="zh-CN" altLang="en-US" b="0" dirty="0">
                <a:solidFill>
                  <a:srgbClr val="0070C0"/>
                </a:solidFill>
                <a:latin typeface="方正兰亭中黑_GBK" panose="02000000000000000000" pitchFamily="2" charset="-122"/>
                <a:ea typeface="方正兰亭中黑_GBK" panose="02000000000000000000" pitchFamily="2" charset="-122"/>
              </a:rPr>
              <a:t>如果为核心点</a:t>
            </a:r>
            <a:r>
              <a:rPr lang="en-US" altLang="zh-CN" b="0" dirty="0">
                <a:solidFill>
                  <a:srgbClr val="0070C0"/>
                </a:solidFill>
                <a:latin typeface="方正兰亭中黑_GBK" panose="02000000000000000000" pitchFamily="2" charset="-122"/>
                <a:ea typeface="方正兰亭中黑_GBK" panose="02000000000000000000" pitchFamily="2" charset="-122"/>
              </a:rPr>
              <a:t>,</a:t>
            </a:r>
            <a:r>
              <a:rPr lang="zh-CN" altLang="en-US" b="0" dirty="0">
                <a:solidFill>
                  <a:srgbClr val="0070C0"/>
                </a:solidFill>
                <a:latin typeface="方正兰亭中黑_GBK" panose="02000000000000000000" pitchFamily="2" charset="-122"/>
                <a:ea typeface="方正兰亭中黑_GBK" panose="02000000000000000000" pitchFamily="2" charset="-122"/>
              </a:rPr>
              <a:t>找到所有由</a:t>
            </a:r>
            <a:r>
              <a:rPr lang="en-US" altLang="zh-CN" dirty="0">
                <a:solidFill>
                  <a:srgbClr val="0000FF"/>
                </a:solidFill>
                <a:effectLst>
                  <a:outerShdw blurRad="38100" dist="38100" dir="2700000" algn="tl">
                    <a:srgbClr val="C0C0C0"/>
                  </a:outerShdw>
                </a:effectLst>
                <a:latin typeface="Calibri" panose="020F0502020204030204" pitchFamily="34" charset="0"/>
                <a:cs typeface="Calibri" panose="020F0502020204030204" pitchFamily="34" charset="0"/>
              </a:rPr>
              <a:t>P</a:t>
            </a:r>
            <a:r>
              <a:rPr lang="zh-CN" altLang="en-US" b="0" dirty="0">
                <a:solidFill>
                  <a:srgbClr val="0070C0"/>
                </a:solidFill>
                <a:latin typeface="方正兰亭中黑_GBK" panose="02000000000000000000" pitchFamily="2" charset="-122"/>
                <a:ea typeface="方正兰亭中黑_GBK" panose="02000000000000000000" pitchFamily="2" charset="-122"/>
              </a:rPr>
              <a:t>关于</a:t>
            </a:r>
            <a:r>
              <a:rPr lang="el-GR" altLang="zh-CN" dirty="0">
                <a:solidFill>
                  <a:srgbClr val="0000FF"/>
                </a:solidFill>
                <a:effectLst>
                  <a:outerShdw blurRad="38100" dist="38100" dir="2700000" algn="tl">
                    <a:srgbClr val="C0C0C0"/>
                  </a:outerShdw>
                </a:effectLst>
                <a:latin typeface="Calibri" panose="020F0502020204030204" pitchFamily="34" charset="0"/>
                <a:cs typeface="Calibri" panose="020F0502020204030204" pitchFamily="34" charset="0"/>
              </a:rPr>
              <a:t>ε</a:t>
            </a:r>
            <a:r>
              <a:rPr lang="en-US" altLang="zh-CN" dirty="0">
                <a:solidFill>
                  <a:srgbClr val="0000FF"/>
                </a:solidFill>
                <a:effectLst>
                  <a:outerShdw blurRad="38100" dist="38100" dir="2700000" algn="tl">
                    <a:srgbClr val="C0C0C0"/>
                  </a:outerShdw>
                </a:effectLst>
                <a:latin typeface="Calibri" panose="020F0502020204030204" pitchFamily="34" charset="0"/>
                <a:cs typeface="Calibri" panose="020F0502020204030204" pitchFamily="34" charset="0"/>
              </a:rPr>
              <a:t>,</a:t>
            </a:r>
            <a:r>
              <a:rPr lang="en-US" altLang="zh-CN" dirty="0" err="1">
                <a:solidFill>
                  <a:srgbClr val="0000FF"/>
                </a:solidFill>
                <a:effectLst>
                  <a:outerShdw blurRad="38100" dist="38100" dir="2700000" algn="tl">
                    <a:srgbClr val="C0C0C0"/>
                  </a:outerShdw>
                </a:effectLst>
                <a:latin typeface="Calibri" panose="020F0502020204030204" pitchFamily="34" charset="0"/>
                <a:cs typeface="Calibri" panose="020F0502020204030204" pitchFamily="34" charset="0"/>
              </a:rPr>
              <a:t>MinPts</a:t>
            </a:r>
            <a:r>
              <a:rPr lang="zh-CN" altLang="en-US" b="0" dirty="0">
                <a:solidFill>
                  <a:srgbClr val="0070C0"/>
                </a:solidFill>
                <a:latin typeface="方正兰亭中黑_GBK" panose="02000000000000000000" pitchFamily="2" charset="-122"/>
                <a:ea typeface="方正兰亭中黑_GBK" panose="02000000000000000000" pitchFamily="2" charset="-122"/>
              </a:rPr>
              <a:t>密度可达点</a:t>
            </a:r>
            <a:endParaRPr lang="en-US" altLang="zh-CN" b="0" dirty="0">
              <a:solidFill>
                <a:srgbClr val="0070C0"/>
              </a:solidFill>
              <a:latin typeface="方正兰亭中黑_GBK" panose="02000000000000000000" pitchFamily="2" charset="-122"/>
              <a:ea typeface="方正兰亭中黑_GBK" panose="02000000000000000000" pitchFamily="2" charset="-122"/>
            </a:endParaRPr>
          </a:p>
          <a:p>
            <a:pPr lvl="1" eaLnBrk="1" hangingPunct="1">
              <a:lnSpc>
                <a:spcPct val="130000"/>
              </a:lnSpc>
              <a:spcBef>
                <a:spcPts val="600"/>
              </a:spcBef>
              <a:spcAft>
                <a:spcPts val="600"/>
              </a:spcAft>
              <a:buClrTx/>
              <a:buFont typeface="Verdana" panose="020B0604030504040204" pitchFamily="34" charset="0"/>
              <a:buAutoNum type="arabicPeriod"/>
              <a:defRPr/>
            </a:pPr>
            <a:r>
              <a:rPr lang="zh-CN" altLang="en-US" b="0" dirty="0">
                <a:solidFill>
                  <a:srgbClr val="0070C0"/>
                </a:solidFill>
                <a:latin typeface="方正兰亭中黑_GBK" panose="02000000000000000000" pitchFamily="2" charset="-122"/>
                <a:ea typeface="方正兰亭中黑_GBK" panose="02000000000000000000" pitchFamily="2" charset="-122"/>
              </a:rPr>
              <a:t>用这些点形成一个新簇</a:t>
            </a:r>
            <a:r>
              <a:rPr lang="en-US" altLang="zh-CN" b="0" dirty="0">
                <a:solidFill>
                  <a:srgbClr val="0070C0"/>
                </a:solidFill>
                <a:latin typeface="方正兰亭中黑_GBK" panose="02000000000000000000" pitchFamily="2" charset="-122"/>
                <a:ea typeface="方正兰亭中黑_GBK" panose="02000000000000000000" pitchFamily="2" charset="-122"/>
              </a:rPr>
              <a:t>,</a:t>
            </a:r>
            <a:r>
              <a:rPr lang="zh-CN" altLang="en-US" b="0" dirty="0">
                <a:solidFill>
                  <a:srgbClr val="0070C0"/>
                </a:solidFill>
                <a:latin typeface="方正兰亭中黑_GBK" panose="02000000000000000000" pitchFamily="2" charset="-122"/>
                <a:ea typeface="方正兰亭中黑_GBK" panose="02000000000000000000" pitchFamily="2" charset="-122"/>
              </a:rPr>
              <a:t>给每一个点分配一个</a:t>
            </a:r>
            <a:r>
              <a:rPr lang="zh-CN" altLang="en-US" dirty="0">
                <a:solidFill>
                  <a:srgbClr val="0000FF"/>
                </a:solidFill>
                <a:effectLst>
                  <a:outerShdw blurRad="38100" dist="38100" dir="2700000" algn="tl">
                    <a:srgbClr val="C0C0C0"/>
                  </a:outerShdw>
                </a:effectLst>
                <a:latin typeface="Calibri" panose="020F0502020204030204" pitchFamily="34" charset="0"/>
                <a:cs typeface="Calibri" panose="020F0502020204030204" pitchFamily="34" charset="0"/>
              </a:rPr>
              <a:t>簇</a:t>
            </a:r>
            <a:r>
              <a:rPr lang="en-US" altLang="zh-CN" dirty="0">
                <a:solidFill>
                  <a:srgbClr val="0000FF"/>
                </a:solidFill>
                <a:effectLst>
                  <a:outerShdw blurRad="38100" dist="38100" dir="2700000" algn="tl">
                    <a:srgbClr val="C0C0C0"/>
                  </a:outerShdw>
                </a:effectLst>
                <a:latin typeface="Calibri" panose="020F0502020204030204" pitchFamily="34" charset="0"/>
                <a:cs typeface="Calibri" panose="020F0502020204030204" pitchFamily="34" charset="0"/>
              </a:rPr>
              <a:t>ID</a:t>
            </a:r>
            <a:r>
              <a:rPr lang="en-US" altLang="zh-CN" b="0" dirty="0">
                <a:solidFill>
                  <a:srgbClr val="0070C0"/>
                </a:solidFill>
                <a:latin typeface="方正兰亭中黑_GBK" panose="02000000000000000000" pitchFamily="2" charset="-122"/>
                <a:ea typeface="方正兰亭中黑_GBK" panose="02000000000000000000" pitchFamily="2" charset="-122"/>
              </a:rPr>
              <a:t>(</a:t>
            </a:r>
            <a:r>
              <a:rPr lang="zh-CN" altLang="en-US" b="0" dirty="0">
                <a:solidFill>
                  <a:srgbClr val="0070C0"/>
                </a:solidFill>
                <a:latin typeface="方正兰亭中黑_GBK" panose="02000000000000000000" pitchFamily="2" charset="-122"/>
                <a:ea typeface="方正兰亭中黑_GBK" panose="02000000000000000000" pitchFamily="2" charset="-122"/>
              </a:rPr>
              <a:t>同一个簇中的所有点拥有相同的簇</a:t>
            </a:r>
            <a:r>
              <a:rPr lang="en-US" altLang="zh-CN" b="0" dirty="0">
                <a:solidFill>
                  <a:srgbClr val="0070C0"/>
                </a:solidFill>
                <a:latin typeface="方正兰亭中黑_GBK" panose="02000000000000000000" pitchFamily="2" charset="-122"/>
                <a:ea typeface="方正兰亭中黑_GBK" panose="02000000000000000000" pitchFamily="2" charset="-122"/>
              </a:rPr>
              <a:t>ID)</a:t>
            </a:r>
          </a:p>
        </p:txBody>
      </p:sp>
    </p:spTree>
    <p:extLst>
      <p:ext uri="{BB962C8B-B14F-4D97-AF65-F5344CB8AC3E}">
        <p14:creationId xmlns:p14="http://schemas.microsoft.com/office/powerpoint/2010/main" val="1878423945"/>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6.5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基于密度的方法 </a:t>
            </a:r>
            <a:r>
              <a:rPr kumimoji="0" lang="en-US" altLang="zh-CN" sz="3600" b="0"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3600" b="0" i="0" u="none" strike="noStrike" kern="0" cap="none" spc="0" normalizeH="0" baseline="0" noProof="0" dirty="0">
                <a:ln>
                  <a:noFill/>
                </a:ln>
                <a:solidFill>
                  <a:srgbClr val="1557AE"/>
                </a:solidFill>
                <a:effectLst/>
                <a:uLnTx/>
                <a:uFillTx/>
                <a:latin typeface="Calibri" panose="020F0502020204030204" pitchFamily="34" charset="0"/>
                <a:ea typeface="方正兰亭中黑_GBK" panose="02000000000000000000" pitchFamily="2" charset="-122"/>
                <a:cs typeface="Calibri" panose="020F0502020204030204" pitchFamily="34" charset="0"/>
              </a:rPr>
              <a:t>DBSCAN</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3">
            <a:extLst>
              <a:ext uri="{FF2B5EF4-FFF2-40B4-BE49-F238E27FC236}">
                <a16:creationId xmlns:a16="http://schemas.microsoft.com/office/drawing/2014/main" id="{B2A8C95D-A90B-486F-834D-4AC5D4CC518F}"/>
              </a:ext>
            </a:extLst>
          </p:cNvPr>
          <p:cNvSpPr txBox="1">
            <a:spLocks noChangeArrowheads="1"/>
          </p:cNvSpPr>
          <p:nvPr/>
        </p:nvSpPr>
        <p:spPr bwMode="auto">
          <a:xfrm>
            <a:off x="179512" y="1002506"/>
            <a:ext cx="8591550" cy="485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450850" indent="-45085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971550" indent="-5143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nSpc>
                <a:spcPct val="130000"/>
              </a:lnSpc>
              <a:spcBef>
                <a:spcPts val="600"/>
              </a:spcBef>
              <a:buFont typeface="Wingdings"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算法描述</a:t>
            </a:r>
            <a:r>
              <a:rPr lang="en-US" altLang="zh-CN"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a:t>
            </a:r>
          </a:p>
          <a:p>
            <a:pPr lvl="1" eaLnBrk="1" hangingPunct="1">
              <a:lnSpc>
                <a:spcPct val="130000"/>
              </a:lnSpc>
              <a:spcBef>
                <a:spcPts val="600"/>
              </a:spcBef>
              <a:spcAft>
                <a:spcPts val="600"/>
              </a:spcAft>
              <a:buClrTx/>
              <a:buFont typeface="Verdana" panose="020B0604030504040204" pitchFamily="34" charset="0"/>
              <a:buAutoNum type="arabicPeriod" startAt="5"/>
              <a:defRPr/>
            </a:pPr>
            <a:r>
              <a:rPr lang="zh-CN" altLang="en-US" b="0" dirty="0">
                <a:solidFill>
                  <a:srgbClr val="0070C0"/>
                </a:solidFill>
                <a:latin typeface="方正兰亭中黑_GBK" panose="02000000000000000000" pitchFamily="2" charset="-122"/>
                <a:ea typeface="方正兰亭中黑_GBK" panose="02000000000000000000" pitchFamily="2" charset="-122"/>
              </a:rPr>
              <a:t>如果点</a:t>
            </a:r>
            <a:r>
              <a:rPr lang="en-US" altLang="zh-CN" dirty="0">
                <a:solidFill>
                  <a:srgbClr val="0000FF"/>
                </a:solidFill>
                <a:effectLst>
                  <a:outerShdw blurRad="38100" dist="38100" dir="2700000" algn="tl">
                    <a:srgbClr val="C0C0C0"/>
                  </a:outerShdw>
                </a:effectLst>
                <a:latin typeface="Calibri" panose="020F0502020204030204" pitchFamily="34" charset="0"/>
                <a:cs typeface="Calibri" panose="020F0502020204030204" pitchFamily="34" charset="0"/>
              </a:rPr>
              <a:t>P</a:t>
            </a:r>
            <a:r>
              <a:rPr lang="zh-CN" altLang="en-US" b="0" dirty="0">
                <a:solidFill>
                  <a:srgbClr val="0070C0"/>
                </a:solidFill>
                <a:latin typeface="方正兰亭中黑_GBK" panose="02000000000000000000" pitchFamily="2" charset="-122"/>
                <a:ea typeface="方正兰亭中黑_GBK" panose="02000000000000000000" pitchFamily="2" charset="-122"/>
              </a:rPr>
              <a:t>为非核心点</a:t>
            </a:r>
            <a:r>
              <a:rPr lang="en-US" altLang="zh-CN" b="0" dirty="0">
                <a:solidFill>
                  <a:srgbClr val="0070C0"/>
                </a:solidFill>
                <a:latin typeface="方正兰亭中黑_GBK" panose="02000000000000000000" pitchFamily="2" charset="-122"/>
                <a:ea typeface="方正兰亭中黑_GBK" panose="02000000000000000000" pitchFamily="2" charset="-122"/>
              </a:rPr>
              <a:t>(</a:t>
            </a:r>
            <a:r>
              <a:rPr lang="zh-CN" altLang="en-US" b="0" dirty="0">
                <a:solidFill>
                  <a:srgbClr val="0070C0"/>
                </a:solidFill>
                <a:latin typeface="方正兰亭中黑_GBK" panose="02000000000000000000" pitchFamily="2" charset="-122"/>
                <a:ea typeface="方正兰亭中黑_GBK" panose="02000000000000000000" pitchFamily="2" charset="-122"/>
              </a:rPr>
              <a:t>即没有从</a:t>
            </a:r>
            <a:r>
              <a:rPr lang="en-US" altLang="zh-CN"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rPr>
              <a:t>P</a:t>
            </a:r>
            <a:r>
              <a:rPr lang="zh-CN" altLang="en-US" b="0" dirty="0">
                <a:solidFill>
                  <a:srgbClr val="0070C0"/>
                </a:solidFill>
                <a:latin typeface="方正兰亭中黑_GBK" panose="02000000000000000000" pitchFamily="2" charset="-122"/>
                <a:ea typeface="方正兰亭中黑_GBK" panose="02000000000000000000" pitchFamily="2" charset="-122"/>
              </a:rPr>
              <a:t>密度可达的点</a:t>
            </a:r>
            <a:r>
              <a:rPr lang="en-US" altLang="zh-CN" b="0" dirty="0">
                <a:solidFill>
                  <a:srgbClr val="0070C0"/>
                </a:solidFill>
                <a:latin typeface="方正兰亭中黑_GBK" panose="02000000000000000000" pitchFamily="2" charset="-122"/>
                <a:ea typeface="方正兰亭中黑_GBK" panose="02000000000000000000" pitchFamily="2" charset="-122"/>
              </a:rPr>
              <a:t>),</a:t>
            </a:r>
            <a:r>
              <a:rPr lang="zh-CN" altLang="en-US" b="0" dirty="0">
                <a:solidFill>
                  <a:srgbClr val="0070C0"/>
                </a:solidFill>
                <a:latin typeface="方正兰亭中黑_GBK" panose="02000000000000000000" pitchFamily="2" charset="-122"/>
                <a:ea typeface="方正兰亭中黑_GBK" panose="02000000000000000000" pitchFamily="2" charset="-122"/>
              </a:rPr>
              <a:t>则继续访问数据中的下一个点</a:t>
            </a:r>
            <a:endParaRPr lang="en-US" altLang="zh-CN" b="0" dirty="0">
              <a:solidFill>
                <a:srgbClr val="0070C0"/>
              </a:solidFill>
              <a:latin typeface="方正兰亭中黑_GBK" panose="02000000000000000000" pitchFamily="2" charset="-122"/>
              <a:ea typeface="方正兰亭中黑_GBK" panose="02000000000000000000" pitchFamily="2" charset="-122"/>
            </a:endParaRPr>
          </a:p>
          <a:p>
            <a:pPr lvl="1" eaLnBrk="1" hangingPunct="1">
              <a:lnSpc>
                <a:spcPct val="130000"/>
              </a:lnSpc>
              <a:spcBef>
                <a:spcPts val="600"/>
              </a:spcBef>
              <a:spcAft>
                <a:spcPts val="600"/>
              </a:spcAft>
              <a:buClrTx/>
              <a:buFont typeface="Verdana" panose="020B0604030504040204" pitchFamily="34" charset="0"/>
              <a:buAutoNum type="arabicPeriod" startAt="5"/>
              <a:defRPr/>
            </a:pPr>
            <a:r>
              <a:rPr lang="zh-CN" altLang="en-US" b="0" dirty="0">
                <a:solidFill>
                  <a:srgbClr val="0070C0"/>
                </a:solidFill>
                <a:latin typeface="方正兰亭中黑_GBK" panose="02000000000000000000" pitchFamily="2" charset="-122"/>
                <a:ea typeface="方正兰亭中黑_GBK" panose="02000000000000000000" pitchFamily="2" charset="-122"/>
              </a:rPr>
              <a:t>继续这个过程，直到处理完所有点为止</a:t>
            </a:r>
            <a:endParaRPr lang="en-US" altLang="zh-CN" b="0" dirty="0">
              <a:solidFill>
                <a:srgbClr val="0070C0"/>
              </a:solidFill>
              <a:latin typeface="方正兰亭中黑_GBK" panose="02000000000000000000" pitchFamily="2" charset="-122"/>
              <a:ea typeface="方正兰亭中黑_GBK" panose="02000000000000000000" pitchFamily="2" charset="-122"/>
            </a:endParaRPr>
          </a:p>
        </p:txBody>
      </p:sp>
      <p:pic>
        <p:nvPicPr>
          <p:cNvPr id="4" name="图片 4" descr="q.jpg">
            <a:extLst>
              <a:ext uri="{FF2B5EF4-FFF2-40B4-BE49-F238E27FC236}">
                <a16:creationId xmlns:a16="http://schemas.microsoft.com/office/drawing/2014/main" id="{83162367-1754-431B-A9DF-705F2DBAE7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7737" y="3634581"/>
            <a:ext cx="260985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d.jpg">
            <a:extLst>
              <a:ext uri="{FF2B5EF4-FFF2-40B4-BE49-F238E27FC236}">
                <a16:creationId xmlns:a16="http://schemas.microsoft.com/office/drawing/2014/main" id="{E1E618EA-0704-413F-8900-CAF2AA143CD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98725" y="3607594"/>
            <a:ext cx="245745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箭头 6">
            <a:extLst>
              <a:ext uri="{FF2B5EF4-FFF2-40B4-BE49-F238E27FC236}">
                <a16:creationId xmlns:a16="http://schemas.microsoft.com/office/drawing/2014/main" id="{E3F8DAB0-7BCB-490F-A46B-78D208F5FF3C}"/>
              </a:ext>
            </a:extLst>
          </p:cNvPr>
          <p:cNvSpPr/>
          <p:nvPr/>
        </p:nvSpPr>
        <p:spPr>
          <a:xfrm>
            <a:off x="4080000" y="4402931"/>
            <a:ext cx="792162" cy="457200"/>
          </a:xfrm>
          <a:prstGeom prst="rightArrow">
            <a:avLst>
              <a:gd name="adj1" fmla="val 30000"/>
              <a:gd name="adj2" fmla="val 73333"/>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3635777694"/>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6.5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基于密度的方法 </a:t>
            </a:r>
            <a:r>
              <a:rPr kumimoji="0" lang="en-US" altLang="zh-CN" sz="3600" b="0"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3600" b="0" i="0" u="none" strike="noStrike" kern="0" cap="none" spc="0" normalizeH="0" baseline="0" noProof="0" dirty="0">
                <a:ln>
                  <a:noFill/>
                </a:ln>
                <a:solidFill>
                  <a:srgbClr val="1557AE"/>
                </a:solidFill>
                <a:effectLst/>
                <a:uLnTx/>
                <a:uFillTx/>
                <a:latin typeface="Calibri" panose="020F0502020204030204" pitchFamily="34" charset="0"/>
                <a:ea typeface="方正兰亭中黑_GBK" panose="02000000000000000000" pitchFamily="2" charset="-122"/>
                <a:cs typeface="Calibri" panose="020F0502020204030204" pitchFamily="34" charset="0"/>
              </a:rPr>
              <a:t>DBSCAN</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3">
            <a:extLst>
              <a:ext uri="{FF2B5EF4-FFF2-40B4-BE49-F238E27FC236}">
                <a16:creationId xmlns:a16="http://schemas.microsoft.com/office/drawing/2014/main" id="{7115613D-76F5-4DBB-930A-036628EEAC81}"/>
              </a:ext>
            </a:extLst>
          </p:cNvPr>
          <p:cNvSpPr txBox="1">
            <a:spLocks noChangeArrowheads="1"/>
          </p:cNvSpPr>
          <p:nvPr/>
        </p:nvSpPr>
        <p:spPr bwMode="auto">
          <a:xfrm>
            <a:off x="276225" y="1002506"/>
            <a:ext cx="8591550" cy="485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450850" indent="-45085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nSpc>
                <a:spcPct val="130000"/>
              </a:lnSpc>
              <a:spcBef>
                <a:spcPts val="600"/>
              </a:spcBef>
              <a:buFont typeface="Wingdings"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例子</a:t>
            </a:r>
            <a:r>
              <a:rPr lang="en-US" altLang="zh-CN"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a:t>
            </a:r>
          </a:p>
          <a:p>
            <a:pPr lvl="1" eaLnBrk="1" hangingPunct="1">
              <a:lnSpc>
                <a:spcPct val="130000"/>
              </a:lnSpc>
              <a:spcBef>
                <a:spcPts val="600"/>
              </a:spcBef>
              <a:spcAft>
                <a:spcPts val="600"/>
              </a:spcAft>
              <a:buClrTx/>
              <a:buFontTx/>
              <a:buNone/>
              <a:defRPr/>
            </a:pPr>
            <a:r>
              <a:rPr lang="en-US" altLang="zh-CN" dirty="0">
                <a:latin typeface="Calibri" panose="020F0502020204030204" pitchFamily="34" charset="0"/>
                <a:cs typeface="Calibri" panose="020F0502020204030204" pitchFamily="34" charset="0"/>
              </a:rPr>
              <a:t>If </a:t>
            </a:r>
            <a:r>
              <a:rPr lang="en-US" altLang="zh-CN" dirty="0">
                <a:solidFill>
                  <a:srgbClr val="0000FF"/>
                </a:solidFill>
                <a:latin typeface="Calibri" panose="020F0502020204030204" pitchFamily="34" charset="0"/>
                <a:cs typeface="Calibri" panose="020F0502020204030204" pitchFamily="34" charset="0"/>
              </a:rPr>
              <a:t>Epsilon is 2 </a:t>
            </a:r>
            <a:r>
              <a:rPr lang="en-US" altLang="zh-CN" dirty="0">
                <a:latin typeface="Calibri" panose="020F0502020204030204" pitchFamily="34" charset="0"/>
                <a:cs typeface="Calibri" panose="020F0502020204030204" pitchFamily="34" charset="0"/>
              </a:rPr>
              <a:t>and </a:t>
            </a:r>
            <a:r>
              <a:rPr lang="en-US" altLang="zh-CN" dirty="0" err="1">
                <a:solidFill>
                  <a:srgbClr val="0000FF"/>
                </a:solidFill>
                <a:latin typeface="Calibri" panose="020F0502020204030204" pitchFamily="34" charset="0"/>
                <a:cs typeface="Calibri" panose="020F0502020204030204" pitchFamily="34" charset="0"/>
              </a:rPr>
              <a:t>minpoint</a:t>
            </a:r>
            <a:r>
              <a:rPr lang="en-US" altLang="zh-CN" dirty="0">
                <a:solidFill>
                  <a:srgbClr val="0000FF"/>
                </a:solidFill>
                <a:latin typeface="Calibri" panose="020F0502020204030204" pitchFamily="34" charset="0"/>
                <a:cs typeface="Calibri" panose="020F0502020204030204" pitchFamily="34" charset="0"/>
              </a:rPr>
              <a:t> is 2</a:t>
            </a:r>
            <a:r>
              <a:rPr lang="en-US" altLang="zh-CN" dirty="0">
                <a:latin typeface="Calibri" panose="020F0502020204030204" pitchFamily="34" charset="0"/>
                <a:cs typeface="Calibri" panose="020F0502020204030204" pitchFamily="34" charset="0"/>
              </a:rPr>
              <a:t>, what are the clusters that </a:t>
            </a:r>
            <a:r>
              <a:rPr lang="en-US" altLang="zh-CN" dirty="0" err="1">
                <a:latin typeface="Calibri" panose="020F0502020204030204" pitchFamily="34" charset="0"/>
                <a:cs typeface="Calibri" panose="020F0502020204030204" pitchFamily="34" charset="0"/>
              </a:rPr>
              <a:t>DBScan</a:t>
            </a:r>
            <a:r>
              <a:rPr lang="en-US" altLang="zh-CN" dirty="0">
                <a:latin typeface="Calibri" panose="020F0502020204030204" pitchFamily="34" charset="0"/>
                <a:cs typeface="Calibri" panose="020F0502020204030204" pitchFamily="34" charset="0"/>
              </a:rPr>
              <a:t> would discover with the following 8 </a:t>
            </a:r>
          </a:p>
          <a:p>
            <a:pPr lvl="1" eaLnBrk="1" hangingPunct="1">
              <a:lnSpc>
                <a:spcPct val="130000"/>
              </a:lnSpc>
              <a:spcBef>
                <a:spcPts val="600"/>
              </a:spcBef>
              <a:spcAft>
                <a:spcPts val="600"/>
              </a:spcAft>
              <a:buClrTx/>
              <a:buFontTx/>
              <a:buNone/>
              <a:defRPr/>
            </a:pPr>
            <a:r>
              <a:rPr lang="en-US" altLang="zh-CN" dirty="0">
                <a:latin typeface="Calibri" panose="020F0502020204030204" pitchFamily="34" charset="0"/>
                <a:cs typeface="Calibri" panose="020F0502020204030204" pitchFamily="34" charset="0"/>
              </a:rPr>
              <a:t>examples: </a:t>
            </a:r>
            <a:r>
              <a:rPr lang="en-US" altLang="zh-CN" dirty="0">
                <a:solidFill>
                  <a:srgbClr val="0000FF"/>
                </a:solidFill>
                <a:latin typeface="Calibri" panose="020F0502020204030204" pitchFamily="34" charset="0"/>
                <a:cs typeface="Calibri" panose="020F0502020204030204" pitchFamily="34" charset="0"/>
              </a:rPr>
              <a:t>A1=(2,10), A2=(2,5), A3=(8,4), A4=(5,8), A5=(7,5), A6=(6,4), A7=(1,2), A8=(4,9)</a:t>
            </a:r>
            <a:r>
              <a:rPr lang="en-US" altLang="zh-CN" dirty="0">
                <a:latin typeface="Calibri" panose="020F0502020204030204" pitchFamily="34" charset="0"/>
                <a:cs typeface="Calibri" panose="020F0502020204030204" pitchFamily="34" charset="0"/>
              </a:rPr>
              <a:t>. </a:t>
            </a:r>
          </a:p>
          <a:p>
            <a:pPr lvl="1" eaLnBrk="1" hangingPunct="1">
              <a:lnSpc>
                <a:spcPct val="130000"/>
              </a:lnSpc>
              <a:spcBef>
                <a:spcPts val="600"/>
              </a:spcBef>
              <a:spcAft>
                <a:spcPts val="600"/>
              </a:spcAft>
              <a:buClrTx/>
              <a:buFontTx/>
              <a:buNone/>
              <a:defRPr/>
            </a:pPr>
            <a:r>
              <a:rPr lang="en-US" altLang="zh-CN" dirty="0">
                <a:latin typeface="Calibri" panose="020F0502020204030204" pitchFamily="34" charset="0"/>
                <a:cs typeface="Calibri" panose="020F0502020204030204" pitchFamily="34" charset="0"/>
              </a:rPr>
              <a:t>discovered clusters. What if Epsilon is increased to </a:t>
            </a:r>
            <a:r>
              <a:rPr lang="en-US" altLang="zh-CN" dirty="0">
                <a:solidFill>
                  <a:srgbClr val="0000FF"/>
                </a:solidFill>
                <a:latin typeface="Calibri" panose="020F0502020204030204" pitchFamily="34" charset="0"/>
                <a:cs typeface="Calibri" panose="020F0502020204030204" pitchFamily="34" charset="0"/>
              </a:rPr>
              <a:t>square root10</a:t>
            </a:r>
            <a:r>
              <a:rPr lang="en-US" altLang="zh-CN" dirty="0">
                <a:latin typeface="Calibri" panose="020F0502020204030204" pitchFamily="34" charset="0"/>
                <a:cs typeface="Calibri" panose="020F0502020204030204" pitchFamily="34" charset="0"/>
              </a:rPr>
              <a:t>?</a:t>
            </a:r>
          </a:p>
          <a:p>
            <a:pPr lvl="1" eaLnBrk="1" hangingPunct="1">
              <a:lnSpc>
                <a:spcPct val="130000"/>
              </a:lnSpc>
              <a:spcBef>
                <a:spcPts val="600"/>
              </a:spcBef>
              <a:spcAft>
                <a:spcPts val="600"/>
              </a:spcAft>
              <a:buClrTx/>
              <a:buFont typeface="Verdana" panose="020B0604030504040204" pitchFamily="34" charset="0"/>
              <a:buAutoNum type="arabicPeriod"/>
              <a:defRPr/>
            </a:pPr>
            <a:endParaRPr lang="en-US" altLang="zh-CN" dirty="0">
              <a:solidFill>
                <a:srgbClr val="0000FF"/>
              </a:solidFill>
              <a:effectLst>
                <a:outerShdw blurRad="38100" dist="38100" dir="2700000" algn="tl">
                  <a:srgbClr val="C0C0C0"/>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3902391"/>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6.5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基于密度的方法 </a:t>
            </a:r>
            <a:r>
              <a:rPr kumimoji="0" lang="en-US" altLang="zh-CN" sz="3600" b="0"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3600" b="0" i="0" u="none" strike="noStrike" kern="0" cap="none" spc="0" normalizeH="0" baseline="0" noProof="0" dirty="0">
                <a:ln>
                  <a:noFill/>
                </a:ln>
                <a:solidFill>
                  <a:srgbClr val="1557AE"/>
                </a:solidFill>
                <a:effectLst/>
                <a:uLnTx/>
                <a:uFillTx/>
                <a:latin typeface="Calibri" panose="020F0502020204030204" pitchFamily="34" charset="0"/>
                <a:ea typeface="方正兰亭中黑_GBK" panose="02000000000000000000" pitchFamily="2" charset="-122"/>
                <a:cs typeface="Calibri" panose="020F0502020204030204" pitchFamily="34" charset="0"/>
              </a:rPr>
              <a:t>DBSCAN</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3">
            <a:extLst>
              <a:ext uri="{FF2B5EF4-FFF2-40B4-BE49-F238E27FC236}">
                <a16:creationId xmlns:a16="http://schemas.microsoft.com/office/drawing/2014/main" id="{CC9C0F4F-AC87-483E-8D0F-C821AC7F752C}"/>
              </a:ext>
            </a:extLst>
          </p:cNvPr>
          <p:cNvSpPr txBox="1">
            <a:spLocks noChangeArrowheads="1"/>
          </p:cNvSpPr>
          <p:nvPr/>
        </p:nvSpPr>
        <p:spPr>
          <a:xfrm>
            <a:off x="467544" y="1052736"/>
            <a:ext cx="8001000" cy="4267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a:spcBef>
                <a:spcPts val="600"/>
              </a:spcBef>
              <a:spcAft>
                <a:spcPts val="600"/>
              </a:spcAft>
              <a:buFont typeface="Wingdings" panose="05000000000000000000" pitchFamily="2" charset="2"/>
              <a:buChar char="n"/>
              <a:defRPr/>
            </a:pPr>
            <a:r>
              <a:rPr lang="en-US" altLang="zh-CN" sz="2800" b="0" kern="0">
                <a:latin typeface="Calibri" pitchFamily="34" charset="0"/>
                <a:ea typeface="宋体" charset="-122"/>
                <a:cs typeface="Calibri" pitchFamily="34" charset="0"/>
              </a:rPr>
              <a:t>What is the Epsilon neighborhood of each point? </a:t>
            </a:r>
          </a:p>
          <a:p>
            <a:pPr>
              <a:spcBef>
                <a:spcPts val="600"/>
              </a:spcBef>
              <a:spcAft>
                <a:spcPts val="600"/>
              </a:spcAft>
              <a:buFont typeface="Wingdings" panose="05000000000000000000" pitchFamily="2" charset="2"/>
              <a:buChar char="n"/>
              <a:defRPr/>
            </a:pPr>
            <a:r>
              <a:rPr lang="en-US" altLang="zh-CN" sz="2800" b="0" kern="0">
                <a:latin typeface="Calibri" pitchFamily="34" charset="0"/>
                <a:ea typeface="宋体" charset="-122"/>
                <a:cs typeface="Calibri" pitchFamily="34" charset="0"/>
              </a:rPr>
              <a:t>N2(A1)={}; N2(A2)={}; N2(A3)={A5, A6}; N2(A4)={A8}; N2(A5)={A3, A6}; </a:t>
            </a:r>
          </a:p>
          <a:p>
            <a:pPr marL="0" indent="0">
              <a:spcBef>
                <a:spcPts val="600"/>
              </a:spcBef>
              <a:spcAft>
                <a:spcPts val="600"/>
              </a:spcAft>
              <a:buFont typeface="Wingdings" panose="05000000000000000000" pitchFamily="2" charset="2"/>
              <a:buNone/>
              <a:defRPr/>
            </a:pPr>
            <a:r>
              <a:rPr lang="en-US" altLang="zh-CN" sz="2800" b="0" kern="0">
                <a:latin typeface="Calibri" pitchFamily="34" charset="0"/>
                <a:ea typeface="宋体" charset="-122"/>
                <a:cs typeface="Calibri" pitchFamily="34" charset="0"/>
              </a:rPr>
              <a:t>     N2(A6)={A3, A5}; N2(A7)={}; N2(A8)={A4} </a:t>
            </a:r>
            <a:endParaRPr lang="en-US" altLang="zh-CN" sz="2800" b="0" kern="0" dirty="0">
              <a:latin typeface="Calibri" pitchFamily="34" charset="0"/>
              <a:ea typeface="宋体" charset="-122"/>
              <a:cs typeface="Calibri" pitchFamily="34" charset="0"/>
            </a:endParaRPr>
          </a:p>
        </p:txBody>
      </p:sp>
    </p:spTree>
    <p:extLst>
      <p:ext uri="{BB962C8B-B14F-4D97-AF65-F5344CB8AC3E}">
        <p14:creationId xmlns:p14="http://schemas.microsoft.com/office/powerpoint/2010/main" val="1548141176"/>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6.5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基于密度的方法 </a:t>
            </a:r>
            <a:r>
              <a:rPr kumimoji="0" lang="en-US" altLang="zh-CN" sz="3600" b="0"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3600" b="0" i="0" u="none" strike="noStrike" kern="0" cap="none" spc="0" normalizeH="0" baseline="0" noProof="0" dirty="0">
                <a:ln>
                  <a:noFill/>
                </a:ln>
                <a:solidFill>
                  <a:srgbClr val="1557AE"/>
                </a:solidFill>
                <a:effectLst/>
                <a:uLnTx/>
                <a:uFillTx/>
                <a:latin typeface="Calibri" panose="020F0502020204030204" pitchFamily="34" charset="0"/>
                <a:ea typeface="方正兰亭中黑_GBK" panose="02000000000000000000" pitchFamily="2" charset="-122"/>
                <a:cs typeface="Calibri" panose="020F0502020204030204" pitchFamily="34" charset="0"/>
              </a:rPr>
              <a:t>DBSCAN</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3">
            <a:extLst>
              <a:ext uri="{FF2B5EF4-FFF2-40B4-BE49-F238E27FC236}">
                <a16:creationId xmlns:a16="http://schemas.microsoft.com/office/drawing/2014/main" id="{88AFED81-E581-4BC0-A44F-DCA6AE07D9AD}"/>
              </a:ext>
            </a:extLst>
          </p:cNvPr>
          <p:cNvSpPr txBox="1">
            <a:spLocks noChangeArrowheads="1"/>
          </p:cNvSpPr>
          <p:nvPr/>
        </p:nvSpPr>
        <p:spPr>
          <a:xfrm>
            <a:off x="395536" y="1052736"/>
            <a:ext cx="8001000" cy="4267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a:spcBef>
                <a:spcPts val="600"/>
              </a:spcBef>
              <a:spcAft>
                <a:spcPts val="600"/>
              </a:spcAft>
              <a:buFont typeface="Wingdings" panose="05000000000000000000" pitchFamily="2" charset="2"/>
              <a:buChar char="n"/>
            </a:pPr>
            <a:r>
              <a:rPr lang="en-US" altLang="zh-CN" sz="2800" b="0" kern="0">
                <a:latin typeface="Calibri" panose="020F0502020204030204" pitchFamily="34" charset="0"/>
                <a:ea typeface="宋体" panose="02010600030101010101" pitchFamily="2" charset="-122"/>
                <a:cs typeface="Calibri" panose="020F0502020204030204" pitchFamily="34" charset="0"/>
              </a:rPr>
              <a:t>So A1, A2, and A7 are outliers, while we have two clusters C1={A4, A8} and C2={A3, A5, A6} </a:t>
            </a:r>
          </a:p>
        </p:txBody>
      </p:sp>
      <p:pic>
        <p:nvPicPr>
          <p:cNvPr id="4" name="Picture 4" descr="Capture">
            <a:extLst>
              <a:ext uri="{FF2B5EF4-FFF2-40B4-BE49-F238E27FC236}">
                <a16:creationId xmlns:a16="http://schemas.microsoft.com/office/drawing/2014/main" id="{CE5D8E9E-25E7-481A-9DF5-FCFC9AF77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999" y="2060799"/>
            <a:ext cx="4060825" cy="405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9883048"/>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8016" y="116632"/>
            <a:ext cx="8496944"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6.1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什么是聚类分析</a:t>
            </a: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需求与挑战</a:t>
            </a:r>
            <a:endPar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Content Placeholder 2">
            <a:extLst>
              <a:ext uri="{FF2B5EF4-FFF2-40B4-BE49-F238E27FC236}">
                <a16:creationId xmlns:a16="http://schemas.microsoft.com/office/drawing/2014/main" id="{981D1EFB-BEC6-40AB-BE0B-1BB5E5509D69}"/>
              </a:ext>
            </a:extLst>
          </p:cNvPr>
          <p:cNvSpPr txBox="1">
            <a:spLocks/>
          </p:cNvSpPr>
          <p:nvPr/>
        </p:nvSpPr>
        <p:spPr>
          <a:xfrm>
            <a:off x="0" y="1052736"/>
            <a:ext cx="8674100" cy="53285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lvl="1">
              <a:lnSpc>
                <a:spcPct val="120000"/>
              </a:lnSpc>
              <a:spcBef>
                <a:spcPts val="600"/>
              </a:spcBef>
              <a:spcAft>
                <a:spcPts val="600"/>
              </a:spcAft>
              <a:defRPr/>
            </a:pPr>
            <a:r>
              <a:rPr lang="zh-CN" altLang="en-US" sz="2400" b="0" kern="0" dirty="0">
                <a:solidFill>
                  <a:srgbClr val="FF0000"/>
                </a:solidFill>
                <a:latin typeface="方正兰亭中黑_GBK" panose="02000000000000000000" pitchFamily="2" charset="-122"/>
                <a:ea typeface="方正兰亭中黑_GBK" panose="02000000000000000000" pitchFamily="2" charset="-122"/>
              </a:rPr>
              <a:t>利用领域知识确定输入参数</a:t>
            </a:r>
            <a:endParaRPr lang="en-US" altLang="zh-CN" sz="2400" b="0" kern="0" dirty="0">
              <a:solidFill>
                <a:srgbClr val="FF0000"/>
              </a:solidFill>
              <a:latin typeface="方正兰亭中黑_GBK" panose="02000000000000000000" pitchFamily="2" charset="-122"/>
              <a:ea typeface="方正兰亭中黑_GBK" panose="02000000000000000000" pitchFamily="2" charset="-122"/>
            </a:endParaRPr>
          </a:p>
          <a:p>
            <a:pPr lvl="2">
              <a:lnSpc>
                <a:spcPct val="120000"/>
              </a:lnSpc>
              <a:spcBef>
                <a:spcPts val="600"/>
              </a:spcBef>
              <a:spcAft>
                <a:spcPts val="600"/>
              </a:spcAft>
              <a:buClr>
                <a:srgbClr val="0000FF"/>
              </a:buClr>
              <a:buFont typeface="Wingdings" panose="05000000000000000000" pitchFamily="2" charset="2"/>
              <a:buChar char="ü"/>
              <a:defRPr/>
            </a:pPr>
            <a:r>
              <a:rPr lang="zh-CN" altLang="en-US" sz="2000" b="0" kern="0" dirty="0">
                <a:solidFill>
                  <a:srgbClr val="0070C0"/>
                </a:solidFill>
                <a:latin typeface="方正兰亭中黑_GBK" panose="02000000000000000000" pitchFamily="2" charset="-122"/>
                <a:ea typeface="方正兰亭中黑_GBK" panose="02000000000000000000" pitchFamily="2" charset="-122"/>
              </a:rPr>
              <a:t>许多聚类算法要求用户输入一定的参数, 如希望产生的簇的数目.聚类结果对于输入参数十分敏感 </a:t>
            </a:r>
          </a:p>
          <a:p>
            <a:pPr lvl="2">
              <a:lnSpc>
                <a:spcPct val="120000"/>
              </a:lnSpc>
              <a:spcBef>
                <a:spcPts val="600"/>
              </a:spcBef>
              <a:spcAft>
                <a:spcPts val="600"/>
              </a:spcAft>
              <a:buClr>
                <a:srgbClr val="0000FF"/>
              </a:buClr>
              <a:buFont typeface="Wingdings" panose="05000000000000000000" pitchFamily="2" charset="2"/>
              <a:buChar char="ü"/>
              <a:defRPr/>
            </a:pPr>
            <a:r>
              <a:rPr lang="zh-CN" altLang="en-US" sz="2000" b="0" kern="0" dirty="0">
                <a:solidFill>
                  <a:srgbClr val="0070C0"/>
                </a:solidFill>
                <a:latin typeface="方正兰亭中黑_GBK" panose="02000000000000000000" pitchFamily="2" charset="-122"/>
                <a:ea typeface="方正兰亭中黑_GBK" panose="02000000000000000000" pitchFamily="2" charset="-122"/>
              </a:rPr>
              <a:t>参数难以确定, 增加了用户的负担, 使聚类质量难以控制</a:t>
            </a:r>
          </a:p>
          <a:p>
            <a:pPr lvl="1">
              <a:lnSpc>
                <a:spcPct val="120000"/>
              </a:lnSpc>
              <a:spcBef>
                <a:spcPts val="600"/>
              </a:spcBef>
              <a:spcAft>
                <a:spcPts val="600"/>
              </a:spcAft>
              <a:defRPr/>
            </a:pPr>
            <a:r>
              <a:rPr lang="zh-CN" altLang="en-US" sz="2400" b="0" kern="0" dirty="0">
                <a:solidFill>
                  <a:srgbClr val="FF0000"/>
                </a:solidFill>
                <a:latin typeface="方正兰亭中黑_GBK" panose="02000000000000000000" pitchFamily="2" charset="-122"/>
                <a:ea typeface="方正兰亭中黑_GBK" panose="02000000000000000000" pitchFamily="2" charset="-122"/>
              </a:rPr>
              <a:t>处理噪音数据的能力：</a:t>
            </a:r>
            <a:endParaRPr lang="en-US" altLang="zh-CN" sz="2400" b="0" kern="0" dirty="0">
              <a:solidFill>
                <a:srgbClr val="FF0000"/>
              </a:solidFill>
              <a:latin typeface="方正兰亭中黑_GBK" panose="02000000000000000000" pitchFamily="2" charset="-122"/>
              <a:ea typeface="方正兰亭中黑_GBK" panose="02000000000000000000" pitchFamily="2" charset="-122"/>
            </a:endParaRPr>
          </a:p>
          <a:p>
            <a:pPr lvl="2">
              <a:lnSpc>
                <a:spcPct val="120000"/>
              </a:lnSpc>
              <a:spcBef>
                <a:spcPts val="600"/>
              </a:spcBef>
              <a:spcAft>
                <a:spcPts val="600"/>
              </a:spcAft>
              <a:buClr>
                <a:srgbClr val="0000FF"/>
              </a:buClr>
              <a:buFont typeface="Wingdings" panose="05000000000000000000" pitchFamily="2" charset="2"/>
              <a:buChar char="ü"/>
              <a:defRPr/>
            </a:pPr>
            <a:r>
              <a:rPr lang="zh-CN" altLang="en-US" sz="2000" b="0" kern="0" dirty="0">
                <a:solidFill>
                  <a:srgbClr val="0070C0"/>
                </a:solidFill>
                <a:latin typeface="方正兰亭中黑_GBK" panose="02000000000000000000" pitchFamily="2" charset="-122"/>
                <a:ea typeface="方正兰亭中黑_GBK" panose="02000000000000000000" pitchFamily="2" charset="-122"/>
              </a:rPr>
              <a:t>一些聚类算法对于噪音数据敏感, 可能导致低质量的聚类结果</a:t>
            </a:r>
          </a:p>
          <a:p>
            <a:pPr lvl="2">
              <a:lnSpc>
                <a:spcPct val="120000"/>
              </a:lnSpc>
              <a:spcBef>
                <a:spcPts val="600"/>
              </a:spcBef>
              <a:spcAft>
                <a:spcPts val="600"/>
              </a:spcAft>
              <a:buClr>
                <a:srgbClr val="0000FF"/>
              </a:buClr>
              <a:buFont typeface="Wingdings" panose="05000000000000000000" pitchFamily="2" charset="2"/>
              <a:buChar char="ü"/>
              <a:defRPr/>
            </a:pPr>
            <a:r>
              <a:rPr lang="zh-CN" altLang="en-US" sz="2000" b="0" kern="0" dirty="0">
                <a:solidFill>
                  <a:srgbClr val="0070C0"/>
                </a:solidFill>
                <a:latin typeface="方正兰亭中黑_GBK" panose="02000000000000000000" pitchFamily="2" charset="-122"/>
                <a:ea typeface="方正兰亭中黑_GBK" panose="02000000000000000000" pitchFamily="2" charset="-122"/>
              </a:rPr>
              <a:t>现实世界中的数据库大都包含了错误数据、缺失数据、离群点</a:t>
            </a:r>
            <a:endParaRPr lang="en-US" altLang="zh-CN" sz="2000" b="0" kern="0" dirty="0">
              <a:solidFill>
                <a:srgbClr val="0070C0"/>
              </a:solidFill>
              <a:latin typeface="方正兰亭中黑_GBK" panose="02000000000000000000" pitchFamily="2" charset="-122"/>
              <a:ea typeface="方正兰亭中黑_GBK" panose="02000000000000000000" pitchFamily="2" charset="-122"/>
            </a:endParaRPr>
          </a:p>
          <a:p>
            <a:pPr lvl="1">
              <a:lnSpc>
                <a:spcPct val="120000"/>
              </a:lnSpc>
              <a:spcBef>
                <a:spcPts val="600"/>
              </a:spcBef>
              <a:spcAft>
                <a:spcPts val="600"/>
              </a:spcAft>
              <a:defRPr/>
            </a:pPr>
            <a:r>
              <a:rPr lang="zh-CN" altLang="en-US" sz="2400" b="0" kern="0" dirty="0">
                <a:solidFill>
                  <a:srgbClr val="FF0000"/>
                </a:solidFill>
                <a:latin typeface="方正兰亭中黑_GBK" panose="02000000000000000000" pitchFamily="2" charset="-122"/>
                <a:ea typeface="方正兰亭中黑_GBK" panose="02000000000000000000" pitchFamily="2" charset="-122"/>
              </a:rPr>
              <a:t>聚类高维数据的能力</a:t>
            </a:r>
            <a:endParaRPr lang="en-US" altLang="zh-CN" sz="2400" b="0" kern="0" dirty="0">
              <a:solidFill>
                <a:srgbClr val="FF0000"/>
              </a:solidFill>
              <a:latin typeface="方正兰亭中黑_GBK" panose="02000000000000000000" pitchFamily="2" charset="-122"/>
              <a:ea typeface="方正兰亭中黑_GBK" panose="02000000000000000000" pitchFamily="2" charset="-122"/>
            </a:endParaRPr>
          </a:p>
          <a:p>
            <a:pPr lvl="1">
              <a:lnSpc>
                <a:spcPct val="120000"/>
              </a:lnSpc>
              <a:spcBef>
                <a:spcPts val="600"/>
              </a:spcBef>
              <a:spcAft>
                <a:spcPts val="600"/>
              </a:spcAft>
              <a:defRPr/>
            </a:pPr>
            <a:r>
              <a:rPr lang="zh-CN" altLang="en-US" sz="2400" b="0" kern="0" dirty="0">
                <a:solidFill>
                  <a:srgbClr val="FF0000"/>
                </a:solidFill>
                <a:latin typeface="方正兰亭中黑_GBK" panose="02000000000000000000" pitchFamily="2" charset="-122"/>
                <a:ea typeface="方正兰亭中黑_GBK" panose="02000000000000000000" pitchFamily="2" charset="-122"/>
              </a:rPr>
              <a:t>可解释性与可用性</a:t>
            </a:r>
            <a:endParaRPr lang="en-US" altLang="zh-CN" sz="2400" b="0" kern="0" dirty="0">
              <a:solidFill>
                <a:srgbClr val="FF0000"/>
              </a:solidFill>
              <a:latin typeface="方正兰亭中黑_GBK" panose="02000000000000000000" pitchFamily="2" charset="-122"/>
              <a:ea typeface="方正兰亭中黑_GBK" panose="02000000000000000000" pitchFamily="2" charset="-122"/>
            </a:endParaRPr>
          </a:p>
          <a:p>
            <a:pPr lvl="2">
              <a:lnSpc>
                <a:spcPct val="120000"/>
              </a:lnSpc>
              <a:spcBef>
                <a:spcPts val="600"/>
              </a:spcBef>
              <a:spcAft>
                <a:spcPts val="600"/>
              </a:spcAft>
              <a:buClr>
                <a:srgbClr val="0000FF"/>
              </a:buClr>
              <a:buFont typeface="Wingdings" panose="05000000000000000000" pitchFamily="2" charset="2"/>
              <a:buChar char="ü"/>
              <a:defRPr/>
            </a:pPr>
            <a:r>
              <a:rPr lang="zh-CN" altLang="en-US" sz="2000" b="0" kern="0" dirty="0">
                <a:solidFill>
                  <a:srgbClr val="0070C0"/>
                </a:solidFill>
                <a:latin typeface="方正兰亭中黑_GBK" panose="02000000000000000000" pitchFamily="2" charset="-122"/>
                <a:ea typeface="方正兰亭中黑_GBK" panose="02000000000000000000" pitchFamily="2" charset="-122"/>
              </a:rPr>
              <a:t>聚类结果可用特定的语义解释或与应用相连</a:t>
            </a:r>
            <a:endParaRPr lang="en-US" altLang="zh-CN" sz="2000" b="0" kern="0" dirty="0">
              <a:solidFill>
                <a:srgbClr val="0070C0"/>
              </a:solidFill>
              <a:latin typeface="方正兰亭中黑_GBK" panose="02000000000000000000" pitchFamily="2" charset="-122"/>
              <a:ea typeface="方正兰亭中黑_GBK" panose="02000000000000000000" pitchFamily="2" charset="-122"/>
            </a:endParaRPr>
          </a:p>
        </p:txBody>
      </p:sp>
    </p:spTree>
    <p:extLst>
      <p:ext uri="{BB962C8B-B14F-4D97-AF65-F5344CB8AC3E}">
        <p14:creationId xmlns:p14="http://schemas.microsoft.com/office/powerpoint/2010/main" val="277506211"/>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6.5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基于密度的方法 </a:t>
            </a:r>
            <a:r>
              <a:rPr kumimoji="0" lang="en-US" altLang="zh-CN" sz="3600" b="0"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3600" b="0" i="0" u="none" strike="noStrike" kern="0" cap="none" spc="0" normalizeH="0" baseline="0" noProof="0" dirty="0">
                <a:ln>
                  <a:noFill/>
                </a:ln>
                <a:solidFill>
                  <a:srgbClr val="1557AE"/>
                </a:solidFill>
                <a:effectLst/>
                <a:uLnTx/>
                <a:uFillTx/>
                <a:latin typeface="Calibri" panose="020F0502020204030204" pitchFamily="34" charset="0"/>
                <a:ea typeface="方正兰亭中黑_GBK" panose="02000000000000000000" pitchFamily="2" charset="-122"/>
                <a:cs typeface="Calibri" panose="020F0502020204030204" pitchFamily="34" charset="0"/>
              </a:rPr>
              <a:t>DBSCAN</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3">
            <a:extLst>
              <a:ext uri="{FF2B5EF4-FFF2-40B4-BE49-F238E27FC236}">
                <a16:creationId xmlns:a16="http://schemas.microsoft.com/office/drawing/2014/main" id="{225E612C-64B2-4DB5-9D3F-392C59FAA0AE}"/>
              </a:ext>
            </a:extLst>
          </p:cNvPr>
          <p:cNvSpPr txBox="1">
            <a:spLocks noChangeArrowheads="1"/>
          </p:cNvSpPr>
          <p:nvPr/>
        </p:nvSpPr>
        <p:spPr>
          <a:xfrm>
            <a:off x="571500" y="1124744"/>
            <a:ext cx="8001000" cy="4267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a:spcBef>
                <a:spcPts val="600"/>
              </a:spcBef>
              <a:spcAft>
                <a:spcPts val="600"/>
              </a:spcAft>
              <a:buFont typeface="Wingdings" panose="05000000000000000000" pitchFamily="2" charset="2"/>
              <a:buChar char="n"/>
            </a:pPr>
            <a:r>
              <a:rPr lang="en-US" altLang="zh-CN" sz="2800" b="0" kern="0">
                <a:latin typeface="Calibri" panose="020F0502020204030204" pitchFamily="34" charset="0"/>
                <a:ea typeface="宋体" panose="02010600030101010101" pitchFamily="2" charset="-122"/>
                <a:cs typeface="Calibri" panose="020F0502020204030204" pitchFamily="34" charset="0"/>
              </a:rPr>
              <a:t>If Epsilon is  </a:t>
            </a:r>
            <a:r>
              <a:rPr lang="en-US" altLang="zh-CN" sz="2800" b="0" kern="0">
                <a:solidFill>
                  <a:srgbClr val="0000FF"/>
                </a:solidFill>
                <a:latin typeface="Calibri" panose="020F0502020204030204" pitchFamily="34" charset="0"/>
                <a:ea typeface="宋体" panose="02010600030101010101" pitchFamily="2" charset="-122"/>
                <a:cs typeface="Calibri" panose="020F0502020204030204" pitchFamily="34" charset="0"/>
              </a:rPr>
              <a:t>square root 10 </a:t>
            </a:r>
            <a:r>
              <a:rPr lang="en-US" altLang="zh-CN" sz="2800" b="0" kern="0">
                <a:latin typeface="Calibri" panose="020F0502020204030204" pitchFamily="34" charset="0"/>
                <a:ea typeface="宋体" panose="02010600030101010101" pitchFamily="2" charset="-122"/>
                <a:cs typeface="Calibri" panose="020F0502020204030204" pitchFamily="34" charset="0"/>
              </a:rPr>
              <a:t>then the neighborhood of some points will increase: </a:t>
            </a:r>
          </a:p>
        </p:txBody>
      </p:sp>
      <p:sp>
        <p:nvSpPr>
          <p:cNvPr id="4" name="矩形 1">
            <a:extLst>
              <a:ext uri="{FF2B5EF4-FFF2-40B4-BE49-F238E27FC236}">
                <a16:creationId xmlns:a16="http://schemas.microsoft.com/office/drawing/2014/main" id="{3CB8168A-CE17-487C-A064-B08700E1DA72}"/>
              </a:ext>
            </a:extLst>
          </p:cNvPr>
          <p:cNvSpPr>
            <a:spLocks noChangeArrowheads="1"/>
          </p:cNvSpPr>
          <p:nvPr/>
        </p:nvSpPr>
        <p:spPr bwMode="auto">
          <a:xfrm>
            <a:off x="715963" y="2204244"/>
            <a:ext cx="8208962"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a:solidFill>
                  <a:schemeClr val="tx1"/>
                </a:solidFill>
                <a:latin typeface="Verdana" panose="020B0604030504040204" pitchFamily="34" charset="0"/>
                <a:ea typeface="宋体" panose="02010600030101010101" pitchFamily="2" charset="-122"/>
              </a:defRPr>
            </a:lvl1pPr>
            <a:lvl2pPr>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lvl="1" eaLnBrk="1" hangingPunct="1">
              <a:lnSpc>
                <a:spcPct val="130000"/>
              </a:lnSpc>
              <a:spcBef>
                <a:spcPts val="600"/>
              </a:spcBef>
              <a:spcAft>
                <a:spcPts val="600"/>
              </a:spcAft>
            </a:pPr>
            <a:r>
              <a:rPr lang="en-US" altLang="zh-CN" sz="2800">
                <a:solidFill>
                  <a:srgbClr val="000000"/>
                </a:solidFill>
                <a:latin typeface="Calibri" panose="020F0502020204030204" pitchFamily="34" charset="0"/>
                <a:cs typeface="Calibri" panose="020F0502020204030204" pitchFamily="34" charset="0"/>
              </a:rPr>
              <a:t>examples: </a:t>
            </a:r>
            <a:r>
              <a:rPr lang="en-US" altLang="zh-CN" sz="2800">
                <a:solidFill>
                  <a:srgbClr val="0000FF"/>
                </a:solidFill>
                <a:latin typeface="Calibri" panose="020F0502020204030204" pitchFamily="34" charset="0"/>
                <a:cs typeface="Calibri" panose="020F0502020204030204" pitchFamily="34" charset="0"/>
              </a:rPr>
              <a:t>A1=(2,10), A2=(2,5), A3=(8,4), A4=(5,8), A5=(7,5), A6=(6,4), A7=(1,2), A8=(4,9)</a:t>
            </a:r>
            <a:r>
              <a:rPr lang="en-US" altLang="zh-CN" sz="2800">
                <a:solidFill>
                  <a:srgbClr val="000000"/>
                </a:solidFill>
                <a:latin typeface="Calibri" panose="020F0502020204030204" pitchFamily="34" charset="0"/>
                <a:cs typeface="Calibri" panose="020F0502020204030204" pitchFamily="34" charset="0"/>
              </a:rPr>
              <a:t>. </a:t>
            </a:r>
          </a:p>
        </p:txBody>
      </p:sp>
      <p:sp>
        <p:nvSpPr>
          <p:cNvPr id="5" name="文本框 4">
            <a:extLst>
              <a:ext uri="{FF2B5EF4-FFF2-40B4-BE49-F238E27FC236}">
                <a16:creationId xmlns:a16="http://schemas.microsoft.com/office/drawing/2014/main" id="{7C2B2944-4F6F-4321-AB17-6D6BC0203BA7}"/>
              </a:ext>
            </a:extLst>
          </p:cNvPr>
          <p:cNvSpPr txBox="1">
            <a:spLocks noChangeArrowheads="1"/>
          </p:cNvSpPr>
          <p:nvPr/>
        </p:nvSpPr>
        <p:spPr bwMode="auto">
          <a:xfrm>
            <a:off x="2484438" y="3645694"/>
            <a:ext cx="417512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zh-CN" altLang="en-US" sz="6000">
                <a:solidFill>
                  <a:srgbClr val="FF0000"/>
                </a:solidFill>
              </a:rPr>
              <a:t>？</a:t>
            </a:r>
          </a:p>
        </p:txBody>
      </p:sp>
    </p:spTree>
    <p:extLst>
      <p:ext uri="{BB962C8B-B14F-4D97-AF65-F5344CB8AC3E}">
        <p14:creationId xmlns:p14="http://schemas.microsoft.com/office/powerpoint/2010/main" val="268984274"/>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6.5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基于密度的方法</a:t>
            </a:r>
            <a:r>
              <a:rPr kumimoji="0" lang="en-US" altLang="zh-CN" sz="3600" b="0"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3600" b="0" i="0" u="none" strike="noStrike" kern="0" cap="none" spc="0" normalizeH="0" baseline="0" noProof="0" dirty="0">
                <a:ln>
                  <a:noFill/>
                </a:ln>
                <a:solidFill>
                  <a:srgbClr val="1557AE"/>
                </a:solidFill>
                <a:effectLst/>
                <a:uLnTx/>
                <a:uFillTx/>
                <a:latin typeface="Calibri" panose="020F0502020204030204" pitchFamily="34" charset="0"/>
                <a:ea typeface="方正兰亭中黑_GBK" panose="02000000000000000000" pitchFamily="2" charset="-122"/>
                <a:cs typeface="Calibri" panose="020F0502020204030204" pitchFamily="34" charset="0"/>
              </a:rPr>
              <a:t>DBSCAN</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pic>
        <p:nvPicPr>
          <p:cNvPr id="3" name="Picture 4" descr="Capture">
            <a:extLst>
              <a:ext uri="{FF2B5EF4-FFF2-40B4-BE49-F238E27FC236}">
                <a16:creationId xmlns:a16="http://schemas.microsoft.com/office/drawing/2014/main" id="{862FCED2-114E-4E02-8619-B81FF0B46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956" y="1340768"/>
            <a:ext cx="4510087"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2929322"/>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6.5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基于密度的方法</a:t>
            </a:r>
            <a:r>
              <a:rPr kumimoji="0" lang="en-US" altLang="zh-CN" sz="3600" b="0"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3600" b="0" i="0" u="none" strike="noStrike" kern="0" cap="none" spc="0" normalizeH="0" baseline="0" noProof="0" dirty="0">
                <a:ln>
                  <a:noFill/>
                </a:ln>
                <a:solidFill>
                  <a:srgbClr val="1557AE"/>
                </a:solidFill>
                <a:effectLst/>
                <a:uLnTx/>
                <a:uFillTx/>
                <a:latin typeface="Calibri" panose="020F0502020204030204" pitchFamily="34" charset="0"/>
                <a:ea typeface="方正兰亭中黑_GBK" panose="02000000000000000000" pitchFamily="2" charset="-122"/>
                <a:cs typeface="Calibri" panose="020F0502020204030204" pitchFamily="34" charset="0"/>
              </a:rPr>
              <a:t>DBSCAN</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3">
            <a:extLst>
              <a:ext uri="{FF2B5EF4-FFF2-40B4-BE49-F238E27FC236}">
                <a16:creationId xmlns:a16="http://schemas.microsoft.com/office/drawing/2014/main" id="{68A27E0C-B7E7-4DE1-B6A9-1CB364D96698}"/>
              </a:ext>
            </a:extLst>
          </p:cNvPr>
          <p:cNvSpPr txBox="1">
            <a:spLocks noChangeArrowheads="1"/>
          </p:cNvSpPr>
          <p:nvPr/>
        </p:nvSpPr>
        <p:spPr bwMode="auto">
          <a:xfrm>
            <a:off x="276225" y="1002506"/>
            <a:ext cx="8591550" cy="485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450850" indent="-45085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908050" indent="-436563">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nSpc>
                <a:spcPct val="130000"/>
              </a:lnSpc>
              <a:spcBef>
                <a:spcPts val="600"/>
              </a:spcBef>
              <a:buFont typeface="Wingdings"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优点</a:t>
            </a:r>
            <a:r>
              <a:rPr lang="en-US" altLang="zh-CN"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a:t>
            </a:r>
          </a:p>
          <a:p>
            <a:pPr lvl="1" eaLnBrk="1" hangingPunct="1">
              <a:lnSpc>
                <a:spcPct val="130000"/>
              </a:lnSpc>
              <a:spcBef>
                <a:spcPts val="600"/>
              </a:spcBef>
              <a:spcAft>
                <a:spcPts val="600"/>
              </a:spcAft>
              <a:buClr>
                <a:schemeClr val="tx1"/>
              </a:buClr>
              <a:buFont typeface="Wingdings" panose="05000000000000000000" pitchFamily="2" charset="2"/>
              <a:buChar char="ü"/>
              <a:defRPr/>
            </a:pPr>
            <a:r>
              <a:rPr lang="zh-CN" altLang="en-US" sz="2400" dirty="0">
                <a:solidFill>
                  <a:srgbClr val="0070C0"/>
                </a:solidFill>
                <a:latin typeface="方正兰亭中黑_GBK" panose="02000000000000000000" pitchFamily="2" charset="-122"/>
                <a:ea typeface="方正兰亭中黑_GBK" panose="02000000000000000000" pitchFamily="2" charset="-122"/>
              </a:rPr>
              <a:t>相对抗噪声，并且能够处理任意形状和大小的簇，可以自动确定形成的簇数目</a:t>
            </a:r>
            <a:endParaRPr lang="en-US" altLang="zh-CN" sz="2400" dirty="0">
              <a:solidFill>
                <a:srgbClr val="0070C0"/>
              </a:solidFill>
              <a:latin typeface="方正兰亭中黑_GBK" panose="02000000000000000000" pitchFamily="2" charset="-122"/>
              <a:ea typeface="方正兰亭中黑_GBK" panose="02000000000000000000" pitchFamily="2" charset="-122"/>
            </a:endParaRPr>
          </a:p>
          <a:p>
            <a:pPr>
              <a:lnSpc>
                <a:spcPct val="130000"/>
              </a:lnSpc>
              <a:spcBef>
                <a:spcPts val="600"/>
              </a:spcBef>
              <a:buFont typeface="Wingdings"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缺点</a:t>
            </a:r>
            <a:r>
              <a:rPr lang="en-US" altLang="zh-CN"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a:t>
            </a:r>
          </a:p>
          <a:p>
            <a:pPr lvl="1" eaLnBrk="1" hangingPunct="1">
              <a:lnSpc>
                <a:spcPct val="130000"/>
              </a:lnSpc>
              <a:spcBef>
                <a:spcPts val="600"/>
              </a:spcBef>
              <a:spcAft>
                <a:spcPts val="600"/>
              </a:spcAft>
              <a:buClr>
                <a:schemeClr val="tx1"/>
              </a:buClr>
              <a:buFont typeface="Wingdings" panose="05000000000000000000" pitchFamily="2" charset="2"/>
              <a:buChar char="ü"/>
              <a:defRPr/>
            </a:pPr>
            <a:r>
              <a:rPr lang="zh-CN" altLang="en-US" sz="2400" dirty="0">
                <a:latin typeface="Calibri" panose="020F0502020204030204" pitchFamily="34" charset="0"/>
              </a:rPr>
              <a:t>	</a:t>
            </a:r>
            <a:r>
              <a:rPr lang="zh-CN" altLang="en-US" sz="2400" dirty="0">
                <a:solidFill>
                  <a:srgbClr val="0070C0"/>
                </a:solidFill>
                <a:latin typeface="方正兰亭中黑_GBK" panose="02000000000000000000" pitchFamily="2" charset="-122"/>
                <a:ea typeface="方正兰亭中黑_GBK" panose="02000000000000000000" pitchFamily="2" charset="-122"/>
              </a:rPr>
              <a:t>对于簇密度变化较大或高维数据时</a:t>
            </a:r>
            <a:r>
              <a:rPr lang="en-US" altLang="zh-CN" sz="2400" dirty="0">
                <a:solidFill>
                  <a:srgbClr val="0070C0"/>
                </a:solidFill>
                <a:latin typeface="方正兰亭中黑_GBK" panose="02000000000000000000" pitchFamily="2" charset="-122"/>
                <a:ea typeface="方正兰亭中黑_GBK" panose="02000000000000000000" pitchFamily="2" charset="-122"/>
              </a:rPr>
              <a:t>,</a:t>
            </a:r>
            <a:r>
              <a:rPr lang="zh-CN" altLang="en-US" sz="2400" dirty="0">
                <a:solidFill>
                  <a:srgbClr val="0070C0"/>
                </a:solidFill>
                <a:latin typeface="方正兰亭中黑_GBK" panose="02000000000000000000" pitchFamily="2" charset="-122"/>
                <a:ea typeface="方正兰亭中黑_GBK" panose="02000000000000000000" pitchFamily="2" charset="-122"/>
              </a:rPr>
              <a:t>密度定义会比较困难</a:t>
            </a:r>
            <a:endParaRPr lang="en-US" altLang="zh-CN" sz="2400" dirty="0">
              <a:solidFill>
                <a:srgbClr val="0070C0"/>
              </a:solidFill>
              <a:latin typeface="方正兰亭中黑_GBK" panose="02000000000000000000" pitchFamily="2" charset="-122"/>
              <a:ea typeface="方正兰亭中黑_GBK" panose="02000000000000000000" pitchFamily="2" charset="-122"/>
            </a:endParaRPr>
          </a:p>
          <a:p>
            <a:pPr lvl="1" eaLnBrk="1" hangingPunct="1">
              <a:lnSpc>
                <a:spcPct val="130000"/>
              </a:lnSpc>
              <a:spcBef>
                <a:spcPts val="600"/>
              </a:spcBef>
              <a:spcAft>
                <a:spcPts val="600"/>
              </a:spcAft>
              <a:buClr>
                <a:schemeClr val="tx1"/>
              </a:buClr>
              <a:buFont typeface="Wingdings" panose="05000000000000000000" pitchFamily="2" charset="2"/>
              <a:buChar char="ü"/>
              <a:defRPr/>
            </a:pPr>
            <a:r>
              <a:rPr lang="en-US" altLang="zh-CN" sz="2400" dirty="0">
                <a:latin typeface="Calibri" panose="020F0502020204030204" pitchFamily="34" charset="0"/>
              </a:rPr>
              <a:t>	</a:t>
            </a:r>
            <a:r>
              <a:rPr lang="zh-CN" altLang="en-US" sz="2400" dirty="0">
                <a:solidFill>
                  <a:srgbClr val="0070C0"/>
                </a:solidFill>
                <a:latin typeface="方正兰亭中黑_GBK" panose="02000000000000000000" pitchFamily="2" charset="-122"/>
                <a:ea typeface="方正兰亭中黑_GBK" panose="02000000000000000000" pitchFamily="2" charset="-122"/>
              </a:rPr>
              <a:t>近邻计算需要计算所有点对的邻近度</a:t>
            </a:r>
            <a:r>
              <a:rPr lang="en-US" altLang="zh-CN" sz="2400" dirty="0">
                <a:solidFill>
                  <a:srgbClr val="0070C0"/>
                </a:solidFill>
                <a:latin typeface="方正兰亭中黑_GBK" panose="02000000000000000000" pitchFamily="2" charset="-122"/>
                <a:ea typeface="方正兰亭中黑_GBK" panose="02000000000000000000" pitchFamily="2" charset="-122"/>
              </a:rPr>
              <a:t>,</a:t>
            </a:r>
            <a:r>
              <a:rPr lang="zh-CN" altLang="en-US" sz="2400" dirty="0">
                <a:solidFill>
                  <a:srgbClr val="0070C0"/>
                </a:solidFill>
                <a:latin typeface="方正兰亭中黑_GBK" panose="02000000000000000000" pitchFamily="2" charset="-122"/>
                <a:ea typeface="方正兰亭中黑_GBK" panose="02000000000000000000" pitchFamily="2" charset="-122"/>
              </a:rPr>
              <a:t>因此开销较大（采用空间索引, 复杂度为</a:t>
            </a:r>
            <a:r>
              <a:rPr lang="en-US" altLang="zh-CN" sz="2400" dirty="0">
                <a:solidFill>
                  <a:srgbClr val="0000FF"/>
                </a:solidFill>
                <a:effectLst>
                  <a:outerShdw blurRad="38100" dist="38100" dir="2700000" algn="tl">
                    <a:srgbClr val="C0C0C0"/>
                  </a:outerShdw>
                </a:effectLst>
                <a:latin typeface="Calibri" panose="020F0502020204030204" pitchFamily="34" charset="0"/>
              </a:rPr>
              <a:t>O(</a:t>
            </a:r>
            <a:r>
              <a:rPr lang="en-US" altLang="zh-CN" sz="2400" dirty="0" err="1">
                <a:solidFill>
                  <a:srgbClr val="0000FF"/>
                </a:solidFill>
                <a:effectLst>
                  <a:outerShdw blurRad="38100" dist="38100" dir="2700000" algn="tl">
                    <a:srgbClr val="C0C0C0"/>
                  </a:outerShdw>
                </a:effectLst>
                <a:latin typeface="Calibri" panose="020F0502020204030204" pitchFamily="34" charset="0"/>
              </a:rPr>
              <a:t>nlog</a:t>
            </a:r>
            <a:r>
              <a:rPr lang="en-US" altLang="zh-CN" sz="2400" dirty="0">
                <a:solidFill>
                  <a:srgbClr val="0000FF"/>
                </a:solidFill>
                <a:effectLst>
                  <a:outerShdw blurRad="38100" dist="38100" dir="2700000" algn="tl">
                    <a:srgbClr val="C0C0C0"/>
                  </a:outerShdw>
                </a:effectLst>
                <a:latin typeface="Calibri" panose="020F0502020204030204" pitchFamily="34" charset="0"/>
              </a:rPr>
              <a:t> n)</a:t>
            </a:r>
            <a:r>
              <a:rPr lang="en-US" altLang="zh-CN" sz="2400" dirty="0">
                <a:solidFill>
                  <a:srgbClr val="0070C0"/>
                </a:solidFill>
                <a:latin typeface="方正兰亭中黑_GBK" panose="02000000000000000000" pitchFamily="2" charset="-122"/>
                <a:ea typeface="方正兰亭中黑_GBK" panose="02000000000000000000" pitchFamily="2" charset="-122"/>
              </a:rPr>
              <a:t>,</a:t>
            </a:r>
            <a:r>
              <a:rPr lang="en-US" altLang="zh-CN" sz="2400" dirty="0">
                <a:latin typeface="Calibri" panose="020F0502020204030204" pitchFamily="34" charset="0"/>
              </a:rPr>
              <a:t> </a:t>
            </a:r>
            <a:r>
              <a:rPr lang="zh-CN" altLang="en-US" sz="2400" dirty="0">
                <a:solidFill>
                  <a:srgbClr val="0070C0"/>
                </a:solidFill>
                <a:latin typeface="方正兰亭中黑_GBK" panose="02000000000000000000" pitchFamily="2" charset="-122"/>
                <a:ea typeface="方正兰亭中黑_GBK" panose="02000000000000000000" pitchFamily="2" charset="-122"/>
              </a:rPr>
              <a:t>否则为</a:t>
            </a:r>
            <a:r>
              <a:rPr lang="en-US" altLang="zh-CN" sz="2400" dirty="0">
                <a:solidFill>
                  <a:srgbClr val="0000FF"/>
                </a:solidFill>
                <a:effectLst>
                  <a:outerShdw blurRad="38100" dist="38100" dir="2700000" algn="tl">
                    <a:srgbClr val="C0C0C0"/>
                  </a:outerShdw>
                </a:effectLst>
                <a:latin typeface="Calibri" panose="020F0502020204030204" pitchFamily="34" charset="0"/>
              </a:rPr>
              <a:t>O(n</a:t>
            </a:r>
            <a:r>
              <a:rPr lang="en-US" altLang="zh-CN" sz="2400" baseline="30000" dirty="0">
                <a:solidFill>
                  <a:srgbClr val="0000FF"/>
                </a:solidFill>
                <a:effectLst>
                  <a:outerShdw blurRad="38100" dist="38100" dir="2700000" algn="tl">
                    <a:srgbClr val="C0C0C0"/>
                  </a:outerShdw>
                </a:effectLst>
                <a:latin typeface="Calibri" panose="020F0502020204030204" pitchFamily="34" charset="0"/>
              </a:rPr>
              <a:t>2</a:t>
            </a:r>
            <a:r>
              <a:rPr lang="en-US" altLang="zh-CN" sz="2400" dirty="0">
                <a:solidFill>
                  <a:srgbClr val="0000FF"/>
                </a:solidFill>
                <a:effectLst>
                  <a:outerShdw blurRad="38100" dist="38100" dir="2700000" algn="tl">
                    <a:srgbClr val="C0C0C0"/>
                  </a:outerShdw>
                </a:effectLst>
                <a:latin typeface="Calibri" panose="020F0502020204030204" pitchFamily="34" charset="0"/>
              </a:rPr>
              <a:t>)</a:t>
            </a:r>
            <a:r>
              <a:rPr lang="en-US" altLang="zh-CN" sz="2400" dirty="0">
                <a:latin typeface="Calibri" panose="020F0502020204030204" pitchFamily="34" charset="0"/>
              </a:rPr>
              <a:t> </a:t>
            </a:r>
            <a:r>
              <a:rPr lang="zh-CN" altLang="en-US" sz="2400" dirty="0">
                <a:solidFill>
                  <a:srgbClr val="0070C0"/>
                </a:solidFill>
                <a:latin typeface="方正兰亭中黑_GBK" panose="02000000000000000000" pitchFamily="2" charset="-122"/>
                <a:ea typeface="方正兰亭中黑_GBK" panose="02000000000000000000" pitchFamily="2" charset="-122"/>
              </a:rPr>
              <a:t>）</a:t>
            </a:r>
            <a:endParaRPr lang="en-US" altLang="zh-CN" sz="2400" dirty="0">
              <a:solidFill>
                <a:srgbClr val="0070C0"/>
              </a:solidFill>
              <a:latin typeface="方正兰亭中黑_GBK" panose="02000000000000000000" pitchFamily="2" charset="-122"/>
              <a:ea typeface="方正兰亭中黑_GBK" panose="02000000000000000000" pitchFamily="2" charset="-122"/>
            </a:endParaRPr>
          </a:p>
          <a:p>
            <a:pPr lvl="1" eaLnBrk="1" hangingPunct="1">
              <a:lnSpc>
                <a:spcPct val="130000"/>
              </a:lnSpc>
              <a:spcBef>
                <a:spcPts val="600"/>
              </a:spcBef>
              <a:spcAft>
                <a:spcPts val="600"/>
              </a:spcAft>
              <a:buClr>
                <a:schemeClr val="tx1"/>
              </a:buClr>
              <a:buFont typeface="Wingdings" panose="05000000000000000000" pitchFamily="2" charset="2"/>
              <a:buChar char="ü"/>
              <a:defRPr/>
            </a:pPr>
            <a:r>
              <a:rPr lang="zh-CN" altLang="en-US" sz="2400" dirty="0">
                <a:solidFill>
                  <a:srgbClr val="0000FF"/>
                </a:solidFill>
                <a:latin typeface="Calibri" panose="020F0502020204030204" pitchFamily="34" charset="0"/>
              </a:rPr>
              <a:t>	</a:t>
            </a:r>
            <a:r>
              <a:rPr lang="en-US" altLang="zh-CN" sz="2400" dirty="0">
                <a:solidFill>
                  <a:srgbClr val="0000FF"/>
                </a:solidFill>
                <a:latin typeface="Calibri" panose="020F0502020204030204" pitchFamily="34" charset="0"/>
              </a:rPr>
              <a:t>DBSCAN</a:t>
            </a:r>
            <a:r>
              <a:rPr lang="zh-CN" altLang="en-US" sz="2400" dirty="0">
                <a:solidFill>
                  <a:srgbClr val="0000FF"/>
                </a:solidFill>
                <a:latin typeface="Calibri" panose="020F0502020204030204" pitchFamily="34" charset="0"/>
              </a:rPr>
              <a:t>算法对参数</a:t>
            </a:r>
            <a:r>
              <a:rPr lang="el-GR" altLang="zh-CN" sz="2400" dirty="0">
                <a:solidFill>
                  <a:srgbClr val="0000FF"/>
                </a:solidFill>
                <a:latin typeface="Calibri" panose="020F0502020204030204" pitchFamily="34" charset="0"/>
              </a:rPr>
              <a:t>ε</a:t>
            </a:r>
            <a:r>
              <a:rPr lang="zh-CN" altLang="en-US" sz="2400" dirty="0">
                <a:solidFill>
                  <a:srgbClr val="0000FF"/>
                </a:solidFill>
                <a:latin typeface="Calibri" panose="020F0502020204030204" pitchFamily="34" charset="0"/>
              </a:rPr>
              <a:t>及</a:t>
            </a:r>
            <a:r>
              <a:rPr lang="en-US" altLang="zh-CN" sz="2400" dirty="0" err="1">
                <a:solidFill>
                  <a:srgbClr val="0000FF"/>
                </a:solidFill>
                <a:latin typeface="Calibri" panose="020F0502020204030204" pitchFamily="34" charset="0"/>
              </a:rPr>
              <a:t>Minpts</a:t>
            </a:r>
            <a:r>
              <a:rPr lang="zh-CN" altLang="en-US" sz="2400" dirty="0">
                <a:solidFill>
                  <a:srgbClr val="0000FF"/>
                </a:solidFill>
                <a:latin typeface="Calibri" panose="020F0502020204030204" pitchFamily="34" charset="0"/>
              </a:rPr>
              <a:t>非常敏感</a:t>
            </a:r>
          </a:p>
        </p:txBody>
      </p:sp>
    </p:spTree>
    <p:extLst>
      <p:ext uri="{BB962C8B-B14F-4D97-AF65-F5344CB8AC3E}">
        <p14:creationId xmlns:p14="http://schemas.microsoft.com/office/powerpoint/2010/main" val="1643979448"/>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6.5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基于密度的方法</a:t>
            </a:r>
            <a:r>
              <a:rPr kumimoji="0" lang="en-US" altLang="zh-CN" sz="3600" b="0"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3600" b="0" i="0" u="none" strike="noStrike" kern="0" cap="none" spc="0" normalizeH="0" baseline="0" noProof="0" dirty="0">
                <a:ln>
                  <a:noFill/>
                </a:ln>
                <a:solidFill>
                  <a:srgbClr val="1557AE"/>
                </a:solidFill>
                <a:effectLst/>
                <a:uLnTx/>
                <a:uFillTx/>
                <a:latin typeface="Calibri" panose="020F0502020204030204" pitchFamily="34" charset="0"/>
                <a:ea typeface="方正兰亭中黑_GBK" panose="02000000000000000000" pitchFamily="2" charset="-122"/>
                <a:cs typeface="Calibri" panose="020F0502020204030204" pitchFamily="34" charset="0"/>
              </a:rPr>
              <a:t>DBSCAN</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pic>
        <p:nvPicPr>
          <p:cNvPr id="3" name="图片 1">
            <a:extLst>
              <a:ext uri="{FF2B5EF4-FFF2-40B4-BE49-F238E27FC236}">
                <a16:creationId xmlns:a16="http://schemas.microsoft.com/office/drawing/2014/main" id="{042610D8-4F8E-4193-93F8-99B88800D3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124744"/>
            <a:ext cx="533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5E589408-5CD1-4797-9BA2-CB293915330D}"/>
              </a:ext>
            </a:extLst>
          </p:cNvPr>
          <p:cNvSpPr>
            <a:spLocks noChangeArrowheads="1"/>
          </p:cNvSpPr>
          <p:nvPr/>
        </p:nvSpPr>
        <p:spPr bwMode="auto">
          <a:xfrm>
            <a:off x="767259" y="5661819"/>
            <a:ext cx="8051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zh-CN" altLang="en-US" dirty="0">
                <a:latin typeface="Arial" panose="020B0604020202020204" pitchFamily="34" charset="0"/>
                <a:cs typeface="Arial" panose="020B0604020202020204" pitchFamily="34" charset="0"/>
              </a:rPr>
              <a:t>https://www.naftaliharris.com/blog/visualizing-dbscan-clustering/</a:t>
            </a:r>
          </a:p>
        </p:txBody>
      </p:sp>
      <p:sp>
        <p:nvSpPr>
          <p:cNvPr id="5" name="矩形 4">
            <a:extLst>
              <a:ext uri="{FF2B5EF4-FFF2-40B4-BE49-F238E27FC236}">
                <a16:creationId xmlns:a16="http://schemas.microsoft.com/office/drawing/2014/main" id="{C06364FB-7BE9-4695-941D-644EC8A41350}"/>
              </a:ext>
            </a:extLst>
          </p:cNvPr>
          <p:cNvSpPr/>
          <p:nvPr/>
        </p:nvSpPr>
        <p:spPr>
          <a:xfrm>
            <a:off x="6371134" y="2609057"/>
            <a:ext cx="2665412" cy="708025"/>
          </a:xfrm>
          <a:prstGeom prst="rect">
            <a:avLst/>
          </a:prstGeom>
        </p:spPr>
        <p:txBody>
          <a:bodyPr>
            <a:spAutoFit/>
          </a:bodyPr>
          <a:lstStyle/>
          <a:p>
            <a:pPr>
              <a:defRPr/>
            </a:pPr>
            <a:r>
              <a:rPr lang="en-US" altLang="zh-CN" sz="2000" dirty="0">
                <a:solidFill>
                  <a:srgbClr val="0000FF"/>
                </a:solidFill>
                <a:latin typeface="Arial" panose="020B0604020202020204" pitchFamily="34" charset="0"/>
                <a:ea typeface="+mn-ea"/>
                <a:cs typeface="Arial" panose="020B0604020202020204" pitchFamily="34" charset="0"/>
              </a:rPr>
              <a:t>Epsilon </a:t>
            </a:r>
            <a:r>
              <a:rPr lang="zh-CN" altLang="en-US" sz="2000" dirty="0">
                <a:solidFill>
                  <a:srgbClr val="0000FF"/>
                </a:solidFill>
                <a:latin typeface="Arial" panose="020B0604020202020204" pitchFamily="34" charset="0"/>
                <a:ea typeface="+mn-ea"/>
                <a:cs typeface="Arial" panose="020B0604020202020204" pitchFamily="34" charset="0"/>
              </a:rPr>
              <a:t>与</a:t>
            </a:r>
            <a:r>
              <a:rPr lang="en-US" altLang="zh-CN" sz="2000" dirty="0" err="1">
                <a:solidFill>
                  <a:srgbClr val="0000FF"/>
                </a:solidFill>
                <a:latin typeface="Arial" panose="020B0604020202020204" pitchFamily="34" charset="0"/>
                <a:ea typeface="+mn-ea"/>
                <a:cs typeface="Arial" panose="020B0604020202020204" pitchFamily="34" charset="0"/>
              </a:rPr>
              <a:t>minpoint</a:t>
            </a:r>
            <a:r>
              <a:rPr lang="en-US" altLang="zh-CN" sz="2000" dirty="0">
                <a:solidFill>
                  <a:srgbClr val="0000FF"/>
                </a:solidFill>
                <a:latin typeface="Arial" panose="020B0604020202020204" pitchFamily="34" charset="0"/>
                <a:ea typeface="+mn-ea"/>
                <a:cs typeface="Arial" panose="020B0604020202020204" pitchFamily="34" charset="0"/>
              </a:rPr>
              <a:t> </a:t>
            </a:r>
            <a:r>
              <a:rPr lang="zh-CN" altLang="en-US" sz="2000" dirty="0">
                <a:solidFill>
                  <a:srgbClr val="0000FF"/>
                </a:solidFill>
                <a:latin typeface="Arial" panose="020B0604020202020204" pitchFamily="34" charset="0"/>
                <a:ea typeface="+mn-ea"/>
                <a:cs typeface="Arial" panose="020B0604020202020204" pitchFamily="34" charset="0"/>
              </a:rPr>
              <a:t>对结果的影响？</a:t>
            </a:r>
            <a:endParaRPr lang="zh-CN" altLang="en-US" sz="2000" dirty="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43981351"/>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6.5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基于密度的方法</a:t>
            </a:r>
            <a:r>
              <a:rPr kumimoji="0" lang="en-US" altLang="zh-CN" sz="3600" b="0"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3600" b="0" i="0" u="none" strike="noStrike" kern="0" cap="none" spc="0" normalizeH="0" baseline="0" noProof="0" dirty="0">
                <a:ln>
                  <a:noFill/>
                </a:ln>
                <a:solidFill>
                  <a:srgbClr val="1557AE"/>
                </a:solidFill>
                <a:effectLst/>
                <a:uLnTx/>
                <a:uFillTx/>
                <a:latin typeface="Calibri" panose="020F0502020204030204" pitchFamily="34" charset="0"/>
                <a:ea typeface="方正兰亭中黑_GBK" panose="02000000000000000000" pitchFamily="2" charset="-122"/>
                <a:cs typeface="Calibri" panose="020F0502020204030204" pitchFamily="34" charset="0"/>
              </a:rPr>
              <a:t>DBSCAN</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3">
            <a:extLst>
              <a:ext uri="{FF2B5EF4-FFF2-40B4-BE49-F238E27FC236}">
                <a16:creationId xmlns:a16="http://schemas.microsoft.com/office/drawing/2014/main" id="{39B43902-4C4F-4276-90EA-EDA4D3AFD0B0}"/>
              </a:ext>
            </a:extLst>
          </p:cNvPr>
          <p:cNvSpPr txBox="1">
            <a:spLocks noChangeArrowheads="1"/>
          </p:cNvSpPr>
          <p:nvPr/>
        </p:nvSpPr>
        <p:spPr bwMode="auto">
          <a:xfrm>
            <a:off x="190450" y="1050950"/>
            <a:ext cx="8686800" cy="506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450850" indent="-450850" eaLnBrk="0" hangingPunct="0">
              <a:defRPr b="1">
                <a:solidFill>
                  <a:schemeClr val="tx1"/>
                </a:solidFill>
                <a:latin typeface="Verdana" pitchFamily="34" charset="0"/>
                <a:ea typeface="宋体" pitchFamily="2" charset="-122"/>
              </a:defRPr>
            </a:lvl1pPr>
            <a:lvl2pPr marL="908050" indent="-436563"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marL="928687" lvl="1" indent="-457200" eaLnBrk="1" hangingPunct="1">
              <a:lnSpc>
                <a:spcPct val="120000"/>
              </a:lnSpc>
              <a:buClr>
                <a:schemeClr val="accent2"/>
              </a:buClr>
              <a:buFont typeface="Wingdings" pitchFamily="2" charset="2"/>
              <a:buChar char="n"/>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对参数具有敏感性</a:t>
            </a:r>
            <a:endParaRPr lang="en-US" altLang="zh-CN" sz="2800" b="0" dirty="0">
              <a:solidFill>
                <a:srgbClr val="FF0000"/>
              </a:solidFill>
              <a:latin typeface="方正兰亭中黑_GBK" panose="02000000000000000000" pitchFamily="2" charset="-122"/>
              <a:ea typeface="方正兰亭中黑_GBK" panose="02000000000000000000" pitchFamily="2" charset="-122"/>
              <a:cs typeface="Calibri" pitchFamily="34" charset="0"/>
            </a:endParaRPr>
          </a:p>
        </p:txBody>
      </p:sp>
      <p:pic>
        <p:nvPicPr>
          <p:cNvPr id="4" name="Picture 3">
            <a:extLst>
              <a:ext uri="{FF2B5EF4-FFF2-40B4-BE49-F238E27FC236}">
                <a16:creationId xmlns:a16="http://schemas.microsoft.com/office/drawing/2014/main" id="{F9E246E4-02AD-44AE-A249-FD1882931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25" y="1628800"/>
            <a:ext cx="6886575" cy="258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912DBE58-2EB9-4710-89FF-49D4EC5C86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363" y="4152925"/>
            <a:ext cx="7800975" cy="160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180B4802-2DB8-4525-A95B-740F27035A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925" y="2982937"/>
            <a:ext cx="12700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1">
            <a:extLst>
              <a:ext uri="{FF2B5EF4-FFF2-40B4-BE49-F238E27FC236}">
                <a16:creationId xmlns:a16="http://schemas.microsoft.com/office/drawing/2014/main" id="{15795A9F-B60A-40CC-B4E0-F191F894B0C7}"/>
              </a:ext>
            </a:extLst>
          </p:cNvPr>
          <p:cNvSpPr>
            <a:spLocks noChangeArrowheads="1"/>
          </p:cNvSpPr>
          <p:nvPr/>
        </p:nvSpPr>
        <p:spPr bwMode="auto">
          <a:xfrm>
            <a:off x="4210000" y="6135712"/>
            <a:ext cx="49164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lnSpc>
                <a:spcPct val="110000"/>
              </a:lnSpc>
            </a:pPr>
            <a:r>
              <a:rPr lang="en-US" altLang="zh-CN" b="0">
                <a:latin typeface="Berlin Sans FB Demi" panose="020E0802020502020306" pitchFamily="34" charset="0"/>
              </a:rPr>
              <a:t>From Jiawei Han and Micheline Kamber’s PPT</a:t>
            </a:r>
          </a:p>
        </p:txBody>
      </p:sp>
    </p:spTree>
    <p:extLst>
      <p:ext uri="{BB962C8B-B14F-4D97-AF65-F5344CB8AC3E}">
        <p14:creationId xmlns:p14="http://schemas.microsoft.com/office/powerpoint/2010/main" val="2651942485"/>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6.5 </a:t>
            </a: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基于密度的方法</a:t>
            </a:r>
            <a:r>
              <a:rPr kumimoji="0" lang="en-US" altLang="zh-CN" sz="3600" b="0"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3600" b="0" i="0" u="none" strike="noStrike" kern="0" cap="none" spc="0" normalizeH="0" baseline="0" noProof="0" dirty="0">
                <a:ln>
                  <a:noFill/>
                </a:ln>
                <a:solidFill>
                  <a:srgbClr val="1557AE"/>
                </a:solidFill>
                <a:effectLst/>
                <a:uLnTx/>
                <a:uFillTx/>
                <a:latin typeface="Calibri" panose="020F0502020204030204" pitchFamily="34" charset="0"/>
                <a:ea typeface="方正兰亭中黑_GBK" panose="02000000000000000000" pitchFamily="2" charset="-122"/>
                <a:cs typeface="Calibri" panose="020F0502020204030204" pitchFamily="34" charset="0"/>
              </a:rPr>
              <a:t>DBSCAN</a:t>
            </a:r>
            <a:endParaRPr lang="en-US" altLang="zh-CN" sz="28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3">
            <a:extLst>
              <a:ext uri="{FF2B5EF4-FFF2-40B4-BE49-F238E27FC236}">
                <a16:creationId xmlns:a16="http://schemas.microsoft.com/office/drawing/2014/main" id="{C9F08C37-8212-411D-8897-E1FC7BCD9229}"/>
              </a:ext>
            </a:extLst>
          </p:cNvPr>
          <p:cNvSpPr txBox="1">
            <a:spLocks noChangeArrowheads="1"/>
          </p:cNvSpPr>
          <p:nvPr/>
        </p:nvSpPr>
        <p:spPr bwMode="auto">
          <a:xfrm>
            <a:off x="179784" y="1052736"/>
            <a:ext cx="4919663" cy="506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450850" indent="-45085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927100" indent="-45720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lvl="1" eaLnBrk="1" hangingPunct="1">
              <a:lnSpc>
                <a:spcPct val="120000"/>
              </a:lnSpc>
              <a:spcBef>
                <a:spcPct val="0"/>
              </a:spcBef>
              <a:defRPr/>
            </a:pP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如何确定</a:t>
            </a:r>
            <a:r>
              <a:rPr lang="en-US" altLang="zh-CN" sz="2800" dirty="0" err="1">
                <a:solidFill>
                  <a:srgbClr val="FF0000"/>
                </a:solidFill>
                <a:latin typeface="Calibri" panose="020F0502020204030204" pitchFamily="34" charset="0"/>
              </a:rPr>
              <a:t>Minpts</a:t>
            </a:r>
            <a:r>
              <a:rPr lang="zh-CN" altLang="en-US" sz="2800" b="0" dirty="0">
                <a:solidFill>
                  <a:srgbClr val="FF0000"/>
                </a:solidFill>
                <a:latin typeface="方正兰亭中黑_GBK" panose="02000000000000000000" pitchFamily="2" charset="-122"/>
                <a:ea typeface="方正兰亭中黑_GBK" panose="02000000000000000000" pitchFamily="2" charset="-122"/>
                <a:cs typeface="Calibri" pitchFamily="34" charset="0"/>
              </a:rPr>
              <a:t>和</a:t>
            </a:r>
            <a:r>
              <a:rPr lang="zh-CN" altLang="en-US" sz="2800" dirty="0">
                <a:solidFill>
                  <a:srgbClr val="C00000"/>
                </a:solidFill>
                <a:latin typeface="Calibri" panose="020F0502020204030204" pitchFamily="34" charset="0"/>
              </a:rPr>
              <a:t> </a:t>
            </a:r>
            <a:r>
              <a:rPr lang="el-GR" altLang="zh-CN" sz="2800" dirty="0">
                <a:solidFill>
                  <a:srgbClr val="FF0000"/>
                </a:solidFill>
                <a:latin typeface="Calibri" panose="020F0502020204030204" pitchFamily="34" charset="0"/>
              </a:rPr>
              <a:t>ε</a:t>
            </a:r>
            <a:endParaRPr lang="en-US" altLang="zh-CN" sz="2800" dirty="0">
              <a:solidFill>
                <a:srgbClr val="FF0000"/>
              </a:solidFill>
              <a:latin typeface="Calibri" panose="020F0502020204030204" pitchFamily="34" charset="0"/>
            </a:endParaRPr>
          </a:p>
          <a:p>
            <a:pPr lvl="1" eaLnBrk="1" hangingPunct="1">
              <a:lnSpc>
                <a:spcPct val="120000"/>
              </a:lnSpc>
              <a:spcBef>
                <a:spcPct val="0"/>
              </a:spcBef>
              <a:buClrTx/>
              <a:buFont typeface="Wingdings" panose="05000000000000000000" pitchFamily="2" charset="2"/>
              <a:buChar char="ü"/>
              <a:defRPr/>
            </a:pPr>
            <a:r>
              <a:rPr lang="zh-CN" altLang="en-US" sz="2200" dirty="0">
                <a:solidFill>
                  <a:srgbClr val="0070C0"/>
                </a:solidFill>
                <a:latin typeface="方正兰亭中黑_GBK" panose="02000000000000000000" pitchFamily="2" charset="-122"/>
                <a:ea typeface="方正兰亭中黑_GBK" panose="02000000000000000000" pitchFamily="2" charset="-122"/>
              </a:rPr>
              <a:t>点到它的第</a:t>
            </a:r>
            <a:r>
              <a:rPr lang="en-US" altLang="zh-CN" sz="2200" dirty="0">
                <a:solidFill>
                  <a:srgbClr val="0000FF"/>
                </a:solidFill>
                <a:latin typeface="Calibri" panose="020F0502020204030204" pitchFamily="34" charset="0"/>
              </a:rPr>
              <a:t>k</a:t>
            </a:r>
            <a:r>
              <a:rPr lang="zh-CN" altLang="en-US" sz="2200" dirty="0">
                <a:solidFill>
                  <a:srgbClr val="0070C0"/>
                </a:solidFill>
                <a:latin typeface="方正兰亭中黑_GBK" panose="02000000000000000000" pitchFamily="2" charset="-122"/>
                <a:ea typeface="方正兰亭中黑_GBK" panose="02000000000000000000" pitchFamily="2" charset="-122"/>
              </a:rPr>
              <a:t>个最近邻的距离，称为</a:t>
            </a:r>
            <a:r>
              <a:rPr lang="en-US" altLang="zh-CN" sz="2200" dirty="0">
                <a:solidFill>
                  <a:srgbClr val="0000FF"/>
                </a:solidFill>
                <a:latin typeface="Calibri" panose="020F0502020204030204" pitchFamily="34" charset="0"/>
              </a:rPr>
              <a:t>k-</a:t>
            </a:r>
            <a:r>
              <a:rPr lang="zh-CN" altLang="en-US" sz="2200" dirty="0">
                <a:solidFill>
                  <a:srgbClr val="0000FF"/>
                </a:solidFill>
                <a:latin typeface="Calibri" panose="020F0502020204030204" pitchFamily="34" charset="0"/>
              </a:rPr>
              <a:t>距离</a:t>
            </a:r>
            <a:endParaRPr lang="en-US" altLang="zh-CN" sz="2200" dirty="0">
              <a:solidFill>
                <a:srgbClr val="0000FF"/>
              </a:solidFill>
              <a:latin typeface="Calibri" panose="020F0502020204030204" pitchFamily="34" charset="0"/>
            </a:endParaRPr>
          </a:p>
          <a:p>
            <a:pPr lvl="1" eaLnBrk="1" hangingPunct="1">
              <a:lnSpc>
                <a:spcPct val="120000"/>
              </a:lnSpc>
              <a:spcBef>
                <a:spcPct val="0"/>
              </a:spcBef>
              <a:buClrTx/>
              <a:buFont typeface="Wingdings" panose="05000000000000000000" pitchFamily="2" charset="2"/>
              <a:buChar char="ü"/>
              <a:defRPr/>
            </a:pPr>
            <a:r>
              <a:rPr lang="zh-CN" altLang="en-US" sz="2200" dirty="0">
                <a:solidFill>
                  <a:srgbClr val="0070C0"/>
                </a:solidFill>
                <a:latin typeface="方正兰亭中黑_GBK" panose="02000000000000000000" pitchFamily="2" charset="-122"/>
                <a:ea typeface="方正兰亭中黑_GBK" panose="02000000000000000000" pitchFamily="2" charset="-122"/>
              </a:rPr>
              <a:t>对于簇内的点，其</a:t>
            </a:r>
            <a:r>
              <a:rPr lang="en-US" altLang="zh-CN" sz="2200" dirty="0">
                <a:solidFill>
                  <a:srgbClr val="0000FF"/>
                </a:solidFill>
                <a:latin typeface="Calibri" panose="020F0502020204030204" pitchFamily="34" charset="0"/>
              </a:rPr>
              <a:t>k-</a:t>
            </a:r>
            <a:r>
              <a:rPr lang="zh-CN" altLang="en-US" sz="2200" dirty="0">
                <a:solidFill>
                  <a:srgbClr val="0000FF"/>
                </a:solidFill>
                <a:latin typeface="Calibri" panose="020F0502020204030204" pitchFamily="34" charset="0"/>
              </a:rPr>
              <a:t>距离</a:t>
            </a:r>
            <a:r>
              <a:rPr lang="zh-CN" altLang="en-US" sz="2200" dirty="0">
                <a:solidFill>
                  <a:srgbClr val="0070C0"/>
                </a:solidFill>
                <a:latin typeface="方正兰亭中黑_GBK" panose="02000000000000000000" pitchFamily="2" charset="-122"/>
                <a:ea typeface="方正兰亭中黑_GBK" panose="02000000000000000000" pitchFamily="2" charset="-122"/>
              </a:rPr>
              <a:t>较小； 对于不在簇中的点，其</a:t>
            </a:r>
            <a:r>
              <a:rPr lang="en-US" altLang="zh-CN" sz="2200" dirty="0">
                <a:solidFill>
                  <a:srgbClr val="0000FF"/>
                </a:solidFill>
                <a:latin typeface="Calibri" panose="020F0502020204030204" pitchFamily="34" charset="0"/>
              </a:rPr>
              <a:t>k-</a:t>
            </a:r>
            <a:r>
              <a:rPr lang="zh-CN" altLang="en-US" sz="2200" dirty="0">
                <a:solidFill>
                  <a:srgbClr val="0000FF"/>
                </a:solidFill>
                <a:latin typeface="Calibri" panose="020F0502020204030204" pitchFamily="34" charset="0"/>
              </a:rPr>
              <a:t>距离</a:t>
            </a:r>
            <a:r>
              <a:rPr lang="zh-CN" altLang="en-US" sz="2200" dirty="0">
                <a:solidFill>
                  <a:srgbClr val="0070C0"/>
                </a:solidFill>
                <a:latin typeface="方正兰亭中黑_GBK" panose="02000000000000000000" pitchFamily="2" charset="-122"/>
                <a:ea typeface="方正兰亭中黑_GBK" panose="02000000000000000000" pitchFamily="2" charset="-122"/>
              </a:rPr>
              <a:t>相对较大</a:t>
            </a:r>
            <a:endParaRPr lang="en-US" altLang="zh-CN" sz="2200" dirty="0">
              <a:solidFill>
                <a:srgbClr val="0070C0"/>
              </a:solidFill>
              <a:latin typeface="方正兰亭中黑_GBK" panose="02000000000000000000" pitchFamily="2" charset="-122"/>
              <a:ea typeface="方正兰亭中黑_GBK" panose="02000000000000000000" pitchFamily="2" charset="-122"/>
            </a:endParaRPr>
          </a:p>
          <a:p>
            <a:pPr lvl="1" eaLnBrk="1" hangingPunct="1">
              <a:lnSpc>
                <a:spcPct val="120000"/>
              </a:lnSpc>
              <a:spcBef>
                <a:spcPct val="0"/>
              </a:spcBef>
              <a:buClrTx/>
              <a:buFont typeface="Wingdings" panose="05000000000000000000" pitchFamily="2" charset="2"/>
              <a:buChar char="ü"/>
              <a:defRPr/>
            </a:pPr>
            <a:r>
              <a:rPr lang="zh-CN" altLang="en-US" sz="2200" dirty="0">
                <a:solidFill>
                  <a:srgbClr val="0070C0"/>
                </a:solidFill>
                <a:latin typeface="方正兰亭中黑_GBK" panose="02000000000000000000" pitchFamily="2" charset="-122"/>
                <a:ea typeface="方正兰亭中黑_GBK" panose="02000000000000000000" pitchFamily="2" charset="-122"/>
              </a:rPr>
              <a:t>对所有点的</a:t>
            </a:r>
            <a:r>
              <a:rPr lang="en-US" altLang="zh-CN" sz="2200" dirty="0">
                <a:solidFill>
                  <a:srgbClr val="0000FF"/>
                </a:solidFill>
                <a:latin typeface="Calibri" panose="020F0502020204030204" pitchFamily="34" charset="0"/>
              </a:rPr>
              <a:t>k-</a:t>
            </a:r>
            <a:r>
              <a:rPr lang="zh-CN" altLang="en-US" sz="2200" dirty="0">
                <a:solidFill>
                  <a:srgbClr val="0000FF"/>
                </a:solidFill>
                <a:latin typeface="Calibri" panose="020F0502020204030204" pitchFamily="34" charset="0"/>
              </a:rPr>
              <a:t>距离</a:t>
            </a:r>
            <a:r>
              <a:rPr lang="zh-CN" altLang="en-US" sz="2200" dirty="0">
                <a:solidFill>
                  <a:srgbClr val="0070C0"/>
                </a:solidFill>
                <a:latin typeface="方正兰亭中黑_GBK" panose="02000000000000000000" pitchFamily="2" charset="-122"/>
                <a:ea typeface="方正兰亭中黑_GBK" panose="02000000000000000000" pitchFamily="2" charset="-122"/>
              </a:rPr>
              <a:t>以递增排序，绘制排序后的值。</a:t>
            </a:r>
          </a:p>
          <a:p>
            <a:pPr lvl="1" eaLnBrk="1" hangingPunct="1">
              <a:lnSpc>
                <a:spcPct val="120000"/>
              </a:lnSpc>
              <a:spcBef>
                <a:spcPct val="0"/>
              </a:spcBef>
              <a:buClrTx/>
              <a:buFont typeface="Wingdings" panose="05000000000000000000" pitchFamily="2" charset="2"/>
              <a:buChar char="ü"/>
              <a:defRPr/>
            </a:pPr>
            <a:r>
              <a:rPr lang="en-US" altLang="zh-CN" sz="2200" dirty="0">
                <a:solidFill>
                  <a:srgbClr val="0000FF"/>
                </a:solidFill>
                <a:latin typeface="Calibri" panose="020F0502020204030204" pitchFamily="34" charset="0"/>
              </a:rPr>
              <a:t>k-</a:t>
            </a:r>
            <a:r>
              <a:rPr lang="zh-CN" altLang="en-US" sz="2200" dirty="0">
                <a:solidFill>
                  <a:srgbClr val="0000FF"/>
                </a:solidFill>
                <a:latin typeface="Calibri" panose="020F0502020204030204" pitchFamily="34" charset="0"/>
              </a:rPr>
              <a:t>距离</a:t>
            </a:r>
            <a:r>
              <a:rPr lang="zh-CN" altLang="en-US" sz="2200" dirty="0">
                <a:solidFill>
                  <a:srgbClr val="0070C0"/>
                </a:solidFill>
                <a:latin typeface="方正兰亭中黑_GBK" panose="02000000000000000000" pitchFamily="2" charset="-122"/>
                <a:ea typeface="方正兰亭中黑_GBK" panose="02000000000000000000" pitchFamily="2" charset="-122"/>
              </a:rPr>
              <a:t>急剧变化点对应于合适的</a:t>
            </a:r>
            <a:r>
              <a:rPr lang="en-US" altLang="zh-CN" sz="2200" dirty="0">
                <a:solidFill>
                  <a:srgbClr val="0070C0"/>
                </a:solidFill>
                <a:latin typeface="Calibri" panose="020F0502020204030204" pitchFamily="34" charset="0"/>
              </a:rPr>
              <a:t>ε</a:t>
            </a:r>
            <a:r>
              <a:rPr lang="zh-CN" altLang="en-US" sz="2200" dirty="0">
                <a:solidFill>
                  <a:srgbClr val="0070C0"/>
                </a:solidFill>
                <a:latin typeface="方正兰亭中黑_GBK" panose="02000000000000000000" pitchFamily="2" charset="-122"/>
                <a:ea typeface="方正兰亭中黑_GBK" panose="02000000000000000000" pitchFamily="2" charset="-122"/>
              </a:rPr>
              <a:t>值，取</a:t>
            </a:r>
            <a:r>
              <a:rPr lang="en-US" altLang="zh-CN" sz="2200" dirty="0">
                <a:solidFill>
                  <a:srgbClr val="0070C0"/>
                </a:solidFill>
                <a:latin typeface="Calibri" panose="020F0502020204030204" pitchFamily="34" charset="0"/>
              </a:rPr>
              <a:t>k</a:t>
            </a:r>
            <a:r>
              <a:rPr lang="zh-CN" altLang="en-US" sz="2200" dirty="0">
                <a:solidFill>
                  <a:srgbClr val="0070C0"/>
                </a:solidFill>
                <a:latin typeface="方正兰亭中黑_GBK" panose="02000000000000000000" pitchFamily="2" charset="-122"/>
                <a:ea typeface="方正兰亭中黑_GBK" panose="02000000000000000000" pitchFamily="2" charset="-122"/>
              </a:rPr>
              <a:t>做为</a:t>
            </a:r>
            <a:r>
              <a:rPr lang="en-US" altLang="zh-CN" sz="2200" dirty="0" err="1">
                <a:solidFill>
                  <a:srgbClr val="0070C0"/>
                </a:solidFill>
                <a:latin typeface="Calibri" panose="020F0502020204030204" pitchFamily="34" charset="0"/>
              </a:rPr>
              <a:t>Minpts</a:t>
            </a:r>
            <a:r>
              <a:rPr lang="en-US" altLang="zh-CN" sz="2200" dirty="0">
                <a:solidFill>
                  <a:srgbClr val="0000FF"/>
                </a:solidFill>
                <a:latin typeface="Calibri" panose="020F0502020204030204" pitchFamily="34" charset="0"/>
              </a:rPr>
              <a:t> </a:t>
            </a:r>
            <a:r>
              <a:rPr lang="zh-CN" altLang="en-US" sz="2200" dirty="0">
                <a:solidFill>
                  <a:srgbClr val="0070C0"/>
                </a:solidFill>
                <a:latin typeface="方正兰亭中黑_GBK" panose="02000000000000000000" pitchFamily="2" charset="-122"/>
                <a:ea typeface="方正兰亭中黑_GBK" panose="02000000000000000000" pitchFamily="2" charset="-122"/>
              </a:rPr>
              <a:t>的值。</a:t>
            </a:r>
          </a:p>
          <a:p>
            <a:pPr lvl="1" eaLnBrk="1" hangingPunct="1">
              <a:lnSpc>
                <a:spcPct val="120000"/>
              </a:lnSpc>
              <a:spcBef>
                <a:spcPct val="0"/>
              </a:spcBef>
              <a:buClrTx/>
              <a:buFont typeface="Wingdings" panose="05000000000000000000" pitchFamily="2" charset="2"/>
              <a:buChar char="ü"/>
              <a:defRPr/>
            </a:pPr>
            <a:r>
              <a:rPr lang="zh-CN" altLang="en-US" sz="2200" dirty="0">
                <a:solidFill>
                  <a:srgbClr val="0070C0"/>
                </a:solidFill>
                <a:latin typeface="方正兰亭中黑_GBK" panose="02000000000000000000" pitchFamily="2" charset="-122"/>
                <a:ea typeface="方正兰亭中黑_GBK" panose="02000000000000000000" pitchFamily="2" charset="-122"/>
              </a:rPr>
              <a:t>用此方法确定的</a:t>
            </a:r>
            <a:r>
              <a:rPr lang="en-US" altLang="zh-CN" sz="2200" dirty="0">
                <a:solidFill>
                  <a:srgbClr val="0070C0"/>
                </a:solidFill>
                <a:latin typeface="Calibri" panose="020F0502020204030204" pitchFamily="34" charset="0"/>
              </a:rPr>
              <a:t>ε</a:t>
            </a:r>
            <a:r>
              <a:rPr lang="zh-CN" altLang="en-US" sz="2200" dirty="0">
                <a:solidFill>
                  <a:srgbClr val="0070C0"/>
                </a:solidFill>
                <a:latin typeface="方正兰亭中黑_GBK" panose="02000000000000000000" pitchFamily="2" charset="-122"/>
                <a:ea typeface="方正兰亭中黑_GBK" panose="02000000000000000000" pitchFamily="2" charset="-122"/>
              </a:rPr>
              <a:t>值取决于</a:t>
            </a:r>
            <a:r>
              <a:rPr lang="en-US" altLang="zh-CN" sz="2200" dirty="0">
                <a:solidFill>
                  <a:srgbClr val="0070C0"/>
                </a:solidFill>
                <a:latin typeface="Calibri" panose="020F0502020204030204" pitchFamily="34" charset="0"/>
              </a:rPr>
              <a:t>k</a:t>
            </a:r>
            <a:r>
              <a:rPr lang="en-US" altLang="zh-CN" sz="2200" dirty="0">
                <a:solidFill>
                  <a:srgbClr val="0070C0"/>
                </a:solidFill>
                <a:latin typeface="方正兰亭中黑_GBK" panose="02000000000000000000" pitchFamily="2" charset="-122"/>
                <a:ea typeface="方正兰亭中黑_GBK" panose="02000000000000000000" pitchFamily="2" charset="-122"/>
              </a:rPr>
              <a:t>,</a:t>
            </a:r>
            <a:r>
              <a:rPr lang="zh-CN" altLang="en-US" sz="2200" dirty="0">
                <a:solidFill>
                  <a:srgbClr val="0070C0"/>
                </a:solidFill>
                <a:latin typeface="方正兰亭中黑_GBK" panose="02000000000000000000" pitchFamily="2" charset="-122"/>
                <a:ea typeface="方正兰亭中黑_GBK" panose="02000000000000000000" pitchFamily="2" charset="-122"/>
              </a:rPr>
              <a:t>但并不会随</a:t>
            </a:r>
            <a:r>
              <a:rPr lang="en-US" altLang="zh-CN" sz="2200" dirty="0">
                <a:solidFill>
                  <a:srgbClr val="0070C0"/>
                </a:solidFill>
                <a:latin typeface="Calibri" panose="020F0502020204030204" pitchFamily="34" charset="0"/>
              </a:rPr>
              <a:t>k</a:t>
            </a:r>
            <a:r>
              <a:rPr lang="zh-CN" altLang="en-US" sz="2200" dirty="0">
                <a:solidFill>
                  <a:srgbClr val="0070C0"/>
                </a:solidFill>
                <a:latin typeface="方正兰亭中黑_GBK" panose="02000000000000000000" pitchFamily="2" charset="-122"/>
                <a:ea typeface="方正兰亭中黑_GBK" panose="02000000000000000000" pitchFamily="2" charset="-122"/>
              </a:rPr>
              <a:t>改变而剧烈变化。</a:t>
            </a:r>
          </a:p>
          <a:p>
            <a:pPr lvl="1" eaLnBrk="1" hangingPunct="1">
              <a:lnSpc>
                <a:spcPct val="120000"/>
              </a:lnSpc>
              <a:spcBef>
                <a:spcPct val="0"/>
              </a:spcBef>
              <a:buFontTx/>
              <a:buNone/>
              <a:defRPr/>
            </a:pPr>
            <a:endParaRPr lang="zh-CN" altLang="el-GR" sz="2800" dirty="0">
              <a:solidFill>
                <a:srgbClr val="C00000"/>
              </a:solidFill>
              <a:latin typeface="Calibri" panose="020F0502020204030204" pitchFamily="34" charset="0"/>
            </a:endParaRPr>
          </a:p>
          <a:p>
            <a:pPr lvl="1" eaLnBrk="1" hangingPunct="1">
              <a:lnSpc>
                <a:spcPct val="120000"/>
              </a:lnSpc>
              <a:spcBef>
                <a:spcPct val="0"/>
              </a:spcBef>
              <a:defRPr/>
            </a:pPr>
            <a:endParaRPr lang="en-US" altLang="zh-CN" sz="2800" dirty="0">
              <a:solidFill>
                <a:srgbClr val="C00000"/>
              </a:solidFill>
              <a:effectLst>
                <a:outerShdw blurRad="38100" dist="38100" dir="2700000" algn="tl">
                  <a:srgbClr val="C0C0C0"/>
                </a:outerShdw>
              </a:effectLst>
              <a:latin typeface="Times New Roman" panose="02020603050405020304" pitchFamily="18" charset="0"/>
            </a:endParaRPr>
          </a:p>
        </p:txBody>
      </p:sp>
      <p:pic>
        <p:nvPicPr>
          <p:cNvPr id="4" name="Picture 2">
            <a:extLst>
              <a:ext uri="{FF2B5EF4-FFF2-40B4-BE49-F238E27FC236}">
                <a16:creationId xmlns:a16="http://schemas.microsoft.com/office/drawing/2014/main" id="{85A99242-117F-4752-9E17-C8E34746A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447" y="2321148"/>
            <a:ext cx="4035425" cy="302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3619210"/>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8580" y="116632"/>
            <a:ext cx="10441160" cy="646331"/>
          </a:xfrm>
          <a:prstGeom prst="rect">
            <a:avLst/>
          </a:prstGeom>
        </p:spPr>
        <p:txBody>
          <a:bodyPr wrap="square">
            <a:spAutoFit/>
          </a:bodyPr>
          <a:lstStyle/>
          <a:p>
            <a:pPr algn="ctr"/>
            <a:r>
              <a:rPr lang="zh-CN" altLang="en-US"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总结</a:t>
            </a:r>
            <a:endParaRPr lang="en-US" altLang="zh-CN" sz="36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4E5EF6EC-717C-42C2-B0E5-5B475AA2BDFE}"/>
              </a:ext>
            </a:extLst>
          </p:cNvPr>
          <p:cNvSpPr>
            <a:spLocks noChangeArrowheads="1"/>
          </p:cNvSpPr>
          <p:nvPr/>
        </p:nvSpPr>
        <p:spPr bwMode="auto">
          <a:xfrm>
            <a:off x="574675" y="1124744"/>
            <a:ext cx="7994650" cy="495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spcBef>
                <a:spcPts val="600"/>
              </a:spcBef>
              <a:buFont typeface="Wingdings" panose="05000000000000000000" pitchFamily="2" charset="2"/>
              <a:buChar char="n"/>
            </a:pPr>
            <a:r>
              <a:rPr lang="en-US" altLang="zh-CN" sz="2200" dirty="0">
                <a:solidFill>
                  <a:srgbClr val="C00000"/>
                </a:solidFill>
                <a:latin typeface="Calibri" panose="020F0502020204030204" pitchFamily="34" charset="0"/>
                <a:cs typeface="Calibri" panose="020F0502020204030204" pitchFamily="34" charset="0"/>
              </a:rPr>
              <a:t>Cluster analysis </a:t>
            </a:r>
            <a:r>
              <a:rPr lang="en-US" altLang="zh-CN" sz="2200" dirty="0">
                <a:latin typeface="Calibri" panose="020F0502020204030204" pitchFamily="34" charset="0"/>
                <a:cs typeface="Calibri" panose="020F0502020204030204" pitchFamily="34" charset="0"/>
              </a:rPr>
              <a:t>groups objects based on their </a:t>
            </a:r>
            <a:r>
              <a:rPr lang="en-US" altLang="zh-CN" sz="2200" dirty="0">
                <a:solidFill>
                  <a:srgbClr val="C00000"/>
                </a:solidFill>
                <a:latin typeface="Calibri" panose="020F0502020204030204" pitchFamily="34" charset="0"/>
                <a:cs typeface="Calibri" panose="020F0502020204030204" pitchFamily="34" charset="0"/>
              </a:rPr>
              <a:t>similarity</a:t>
            </a:r>
            <a:r>
              <a:rPr lang="en-US" altLang="zh-CN" sz="2200" dirty="0">
                <a:latin typeface="Calibri" panose="020F0502020204030204" pitchFamily="34" charset="0"/>
                <a:cs typeface="Calibri" panose="020F0502020204030204" pitchFamily="34" charset="0"/>
              </a:rPr>
              <a:t>  and has wide applications</a:t>
            </a:r>
          </a:p>
          <a:p>
            <a:pPr eaLnBrk="1" hangingPunct="1">
              <a:spcBef>
                <a:spcPts val="600"/>
              </a:spcBef>
              <a:buFont typeface="Wingdings" panose="05000000000000000000" pitchFamily="2" charset="2"/>
              <a:buChar char="n"/>
            </a:pPr>
            <a:r>
              <a:rPr lang="en-US" altLang="zh-CN" sz="2200" dirty="0">
                <a:latin typeface="Calibri" panose="020F0502020204030204" pitchFamily="34" charset="0"/>
                <a:cs typeface="Calibri" panose="020F0502020204030204" pitchFamily="34" charset="0"/>
              </a:rPr>
              <a:t>Measure of similarity can be computed for </a:t>
            </a:r>
            <a:r>
              <a:rPr lang="en-US" altLang="zh-CN" sz="2200" dirty="0">
                <a:solidFill>
                  <a:srgbClr val="C00000"/>
                </a:solidFill>
                <a:latin typeface="Calibri" panose="020F0502020204030204" pitchFamily="34" charset="0"/>
                <a:cs typeface="Calibri" panose="020F0502020204030204" pitchFamily="34" charset="0"/>
              </a:rPr>
              <a:t>various types of data</a:t>
            </a:r>
          </a:p>
          <a:p>
            <a:pPr eaLnBrk="1" hangingPunct="1">
              <a:spcBef>
                <a:spcPts val="600"/>
              </a:spcBef>
              <a:buFont typeface="Wingdings" panose="05000000000000000000" pitchFamily="2" charset="2"/>
              <a:buChar char="n"/>
            </a:pPr>
            <a:r>
              <a:rPr lang="en-US" altLang="zh-CN" sz="2200" dirty="0">
                <a:latin typeface="Calibri" panose="020F0502020204030204" pitchFamily="34" charset="0"/>
                <a:cs typeface="Calibri" panose="020F0502020204030204" pitchFamily="34" charset="0"/>
              </a:rPr>
              <a:t>Clustering algorithms can be </a:t>
            </a:r>
            <a:r>
              <a:rPr lang="en-US" altLang="zh-CN" sz="2200" dirty="0">
                <a:solidFill>
                  <a:srgbClr val="C00000"/>
                </a:solidFill>
                <a:latin typeface="Calibri" panose="020F0502020204030204" pitchFamily="34" charset="0"/>
                <a:cs typeface="Calibri" panose="020F0502020204030204" pitchFamily="34" charset="0"/>
              </a:rPr>
              <a:t>categorized </a:t>
            </a:r>
            <a:r>
              <a:rPr lang="en-US" altLang="zh-CN" sz="2200" dirty="0">
                <a:latin typeface="Calibri" panose="020F0502020204030204" pitchFamily="34" charset="0"/>
                <a:cs typeface="Calibri" panose="020F0502020204030204" pitchFamily="34" charset="0"/>
              </a:rPr>
              <a:t>into partitioning methods, hierarchical methods, density-based methods, grid-based methods, and model-based methods</a:t>
            </a:r>
          </a:p>
          <a:p>
            <a:pPr eaLnBrk="1" hangingPunct="1">
              <a:spcBef>
                <a:spcPts val="600"/>
              </a:spcBef>
              <a:buFont typeface="Wingdings" panose="05000000000000000000" pitchFamily="2" charset="2"/>
              <a:buChar char="n"/>
            </a:pPr>
            <a:r>
              <a:rPr lang="en-US" altLang="zh-CN" sz="2200" dirty="0">
                <a:solidFill>
                  <a:srgbClr val="C00000"/>
                </a:solidFill>
                <a:latin typeface="Calibri" panose="020F0502020204030204" pitchFamily="34" charset="0"/>
                <a:cs typeface="Calibri" panose="020F0502020204030204" pitchFamily="34" charset="0"/>
              </a:rPr>
              <a:t>K-means and K-medoids </a:t>
            </a:r>
            <a:r>
              <a:rPr lang="en-US" altLang="zh-CN" sz="2200" dirty="0">
                <a:latin typeface="Calibri" panose="020F0502020204030204" pitchFamily="34" charset="0"/>
                <a:cs typeface="Calibri" panose="020F0502020204030204" pitchFamily="34" charset="0"/>
              </a:rPr>
              <a:t>algorithms are popular partitioning-based clustering algorithms</a:t>
            </a:r>
          </a:p>
          <a:p>
            <a:pPr eaLnBrk="1" hangingPunct="1">
              <a:spcBef>
                <a:spcPts val="600"/>
              </a:spcBef>
              <a:buFont typeface="Wingdings" panose="05000000000000000000" pitchFamily="2" charset="2"/>
              <a:buChar char="n"/>
            </a:pPr>
            <a:r>
              <a:rPr lang="en-US" altLang="zh-CN" sz="2200" dirty="0">
                <a:solidFill>
                  <a:srgbClr val="C00000"/>
                </a:solidFill>
                <a:latin typeface="Calibri" panose="020F0502020204030204" pitchFamily="34" charset="0"/>
                <a:cs typeface="Calibri" panose="020F0502020204030204" pitchFamily="34" charset="0"/>
              </a:rPr>
              <a:t>AGNES</a:t>
            </a:r>
            <a:r>
              <a:rPr lang="en-US" altLang="zh-CN" sz="2200" dirty="0">
                <a:solidFill>
                  <a:schemeClr val="hlink"/>
                </a:solidFill>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and </a:t>
            </a:r>
            <a:r>
              <a:rPr lang="en-US" altLang="zh-CN" sz="2200" dirty="0">
                <a:solidFill>
                  <a:srgbClr val="C00000"/>
                </a:solidFill>
                <a:latin typeface="Calibri" panose="020F0502020204030204" pitchFamily="34" charset="0"/>
                <a:cs typeface="Calibri" panose="020F0502020204030204" pitchFamily="34" charset="0"/>
              </a:rPr>
              <a:t>DIANA</a:t>
            </a:r>
            <a:r>
              <a:rPr lang="en-US" altLang="zh-CN" sz="2200" dirty="0">
                <a:solidFill>
                  <a:schemeClr val="hlink"/>
                </a:solidFill>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are interesting hierarchical clustering algorithms</a:t>
            </a:r>
          </a:p>
          <a:p>
            <a:pPr eaLnBrk="1" hangingPunct="1">
              <a:spcBef>
                <a:spcPts val="600"/>
              </a:spcBef>
              <a:buFont typeface="Wingdings" panose="05000000000000000000" pitchFamily="2" charset="2"/>
              <a:buChar char="n"/>
            </a:pPr>
            <a:r>
              <a:rPr lang="en-US" altLang="zh-CN" sz="2200" dirty="0">
                <a:solidFill>
                  <a:srgbClr val="C00000"/>
                </a:solidFill>
                <a:latin typeface="Calibri" panose="020F0502020204030204" pitchFamily="34" charset="0"/>
                <a:cs typeface="Calibri" panose="020F0502020204030204" pitchFamily="34" charset="0"/>
              </a:rPr>
              <a:t>DBSCAN, OPTICS </a:t>
            </a:r>
            <a:r>
              <a:rPr lang="en-US" altLang="zh-CN" sz="2200" dirty="0">
                <a:latin typeface="Calibri" panose="020F0502020204030204" pitchFamily="34" charset="0"/>
                <a:cs typeface="Calibri" panose="020F0502020204030204" pitchFamily="34" charset="0"/>
              </a:rPr>
              <a:t>are interesting density-based algorithms</a:t>
            </a:r>
          </a:p>
          <a:p>
            <a:pPr eaLnBrk="1" hangingPunct="1">
              <a:spcBef>
                <a:spcPts val="600"/>
              </a:spcBef>
              <a:buFont typeface="Wingdings" panose="05000000000000000000" pitchFamily="2" charset="2"/>
              <a:buChar char="n"/>
            </a:pPr>
            <a:r>
              <a:rPr lang="en-US" altLang="zh-CN" sz="2200" dirty="0">
                <a:latin typeface="Calibri" panose="020F0502020204030204" pitchFamily="34" charset="0"/>
                <a:cs typeface="Calibri" panose="020F0502020204030204" pitchFamily="34" charset="0"/>
              </a:rPr>
              <a:t>Quality of clustering results can be evaluated in various ways</a:t>
            </a:r>
            <a:r>
              <a:rPr lang="en-US" altLang="zh-CN" sz="2200" dirty="0">
                <a:solidFill>
                  <a:schemeClr val="hlink"/>
                </a:solidFill>
                <a:latin typeface="Calibri" panose="020F0502020204030204" pitchFamily="34" charset="0"/>
                <a:cs typeface="Calibri" panose="020F0502020204030204" pitchFamily="34" charset="0"/>
              </a:rPr>
              <a:t> </a:t>
            </a:r>
            <a:endParaRPr lang="en-US" altLang="zh-C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4281406"/>
      </p:ext>
    </p:extLst>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theme/theme1.xml><?xml version="1.0" encoding="utf-8"?>
<a:theme xmlns:a="http://schemas.openxmlformats.org/drawingml/2006/main" name="默认设计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默认设计模板">
      <a:majorFont>
        <a:latin typeface="Tahoma"/>
        <a:ea typeface="黑体"/>
        <a:cs typeface=""/>
      </a:majorFont>
      <a:minorFont>
        <a:latin typeface="Tahom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1" i="0" u="none" strike="noStrike" cap="none" normalizeH="0" baseline="0" smtClean="0">
            <a:ln>
              <a:noFill/>
            </a:ln>
            <a:solidFill>
              <a:schemeClr val="bg1"/>
            </a:solidFill>
            <a:effectLst/>
            <a:latin typeface="黑体" pitchFamily="49" charset="-122"/>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1" i="0" u="none" strike="noStrike" cap="none" normalizeH="0" baseline="0" smtClean="0">
            <a:ln>
              <a:noFill/>
            </a:ln>
            <a:solidFill>
              <a:schemeClr val="bg1"/>
            </a:solidFill>
            <a:effectLst/>
            <a:latin typeface="黑体" pitchFamily="49" charset="-122"/>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36053</TotalTime>
  <Pages>0</Pages>
  <Words>5605</Words>
  <Characters>0</Characters>
  <Application>Microsoft Office PowerPoint</Application>
  <DocSecurity>0</DocSecurity>
  <PresentationFormat>全屏显示(4:3)</PresentationFormat>
  <Lines>0</Lines>
  <Paragraphs>1058</Paragraphs>
  <Slides>96</Slides>
  <Notes>95</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5</vt:i4>
      </vt:variant>
      <vt:variant>
        <vt:lpstr>幻灯片标题</vt:lpstr>
      </vt:variant>
      <vt:variant>
        <vt:i4>96</vt:i4>
      </vt:variant>
    </vt:vector>
  </HeadingPairs>
  <TitlesOfParts>
    <vt:vector size="121" baseType="lpstr">
      <vt:lpstr>Times New Roman</vt:lpstr>
      <vt:lpstr>Calibri</vt:lpstr>
      <vt:lpstr>Monotype Sorts</vt:lpstr>
      <vt:lpstr>Arial Unicode MS</vt:lpstr>
      <vt:lpstr>Gulim</vt:lpstr>
      <vt:lpstr>Tahoma</vt:lpstr>
      <vt:lpstr>MS PGothic</vt:lpstr>
      <vt:lpstr>Berlin Sans FB Demi</vt:lpstr>
      <vt:lpstr>Arial</vt:lpstr>
      <vt:lpstr>Palatino Linotype</vt:lpstr>
      <vt:lpstr>宋体</vt:lpstr>
      <vt:lpstr>Small Fonts</vt:lpstr>
      <vt:lpstr>Verdana</vt:lpstr>
      <vt:lpstr>微软雅黑</vt:lpstr>
      <vt:lpstr>Wingdings</vt:lpstr>
      <vt:lpstr>黑体</vt:lpstr>
      <vt:lpstr>Symbol</vt:lpstr>
      <vt:lpstr>方正兰亭中黑_GBK</vt:lpstr>
      <vt:lpstr>宋体</vt:lpstr>
      <vt:lpstr>默认设计模板</vt:lpstr>
      <vt:lpstr>Formula</vt:lpstr>
      <vt:lpstr>Document</vt:lpstr>
      <vt:lpstr>工作表</vt:lpstr>
      <vt:lpstr>Worksheet</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Kevin</dc:creator>
  <cp:lastModifiedBy>Windows 用户</cp:lastModifiedBy>
  <cp:revision>4674</cp:revision>
  <dcterms:created xsi:type="dcterms:W3CDTF">2009-10-06T03:58:48Z</dcterms:created>
  <dcterms:modified xsi:type="dcterms:W3CDTF">2023-09-27T01:56:04Z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2052-9.1.0.4648</vt:lpwstr>
  </property>
</Properties>
</file>